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y="5143500" cx="9144000"/>
  <p:notesSz cx="6858000" cy="9144000"/>
  <p:embeddedFontLst>
    <p:embeddedFont>
      <p:font typeface="Architects Daughter"/>
      <p:regular r:id="rId46"/>
    </p:embeddedFont>
    <p:embeddedFont>
      <p:font typeface="Comfortaa"/>
      <p:regular r:id="rId47"/>
      <p:bold r:id="rId48"/>
    </p:embeddedFont>
    <p:embeddedFont>
      <p:font typeface="Alfa Slab One"/>
      <p:regular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font" Target="fonts/ArchitectsDaughter-regular.fntdata"/><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Comfortaa-bold.fntdata"/><Relationship Id="rId47" Type="http://schemas.openxmlformats.org/officeDocument/2006/relationships/font" Target="fonts/Comfortaa-regular.fntdata"/><Relationship Id="rId49" Type="http://schemas.openxmlformats.org/officeDocument/2006/relationships/font" Target="fonts/AlfaSlabOne-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72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lstStyle>
            <a:lvl1pPr indent="0" lvl="0" mar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netsmartz.org/contactus"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Shape 5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56" name="Shape 5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7" name="Shape 57"/>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6" name="Shape 106"/>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Cyberbullying differs from regular bullying in a number of ways. It:</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Often spreads faster than in-person bullying because of instant online communication.</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Has a wider audience because it can easily be sent to a potentially unlimited amount of people.</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Follows children home from school so they can’t get away from it.</a:t>
            </a:r>
            <a:endParaRPr/>
          </a:p>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Arial"/>
              <a:buNone/>
            </a:pPr>
            <a:r>
              <a:rPr b="0" i="0" lang="en-US" sz="1200" u="none" cap="none" strike="noStrike">
                <a:solidFill>
                  <a:schemeClr val="dk1"/>
                </a:solidFill>
                <a:latin typeface="Calibri"/>
                <a:ea typeface="Calibri"/>
                <a:cs typeface="Calibri"/>
                <a:sym typeface="Calibri"/>
              </a:rPr>
              <a:t>All of this can undermine your child’s sense of security. They don’t feel a safe at school – because cyberbullies are frequently classmates and other peers – and they don’t feel safe at home because the bullying is happening 24/7 online.</a:t>
            </a:r>
            <a:endParaRPr b="0" i="0" sz="1200" u="none" cap="none" strike="noStrike">
              <a:solidFill>
                <a:schemeClr val="dk1"/>
              </a:solidFill>
              <a:latin typeface="Calibri"/>
              <a:ea typeface="Calibri"/>
              <a:cs typeface="Calibri"/>
              <a:sym typeface="Calibri"/>
            </a:endParaRPr>
          </a:p>
        </p:txBody>
      </p:sp>
      <p:sp>
        <p:nvSpPr>
          <p:cNvPr id="107" name="Shape 107"/>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11" name="Shape 111"/>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Most kids are not bullies or victims; they are bystanders. They are afraid to speak up about cyberbullying because they’re afraid of being targeted next or being called a tattletale. However, information from bystanders is critical if teachers and other trusted adults are to take action.</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Talk to your child about not being a bystander. You can do this by:</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Establishing expectations for reporting - Make sure they understand that you expect them to speak up when they see cyberbullying happen because silence only lets it continue.</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Encouraging them to stand up for the victim when they feel it’s safe to do so - That might mean being a good friend to the victim, telling the bully to stop or refusing to join in the cyberbullying. They can also show support to the victim in private.</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Helping them report the cyberbullying to the website where it is taking place or to a trusted adult at school - Bystanders will feel better about reporting if they are reassured they’re doing the right thing, so help them see it through.</a:t>
            </a:r>
            <a:endParaRPr b="0" i="0" sz="1200" u="none" cap="none" strike="noStrike">
              <a:solidFill>
                <a:schemeClr val="dk1"/>
              </a:solidFill>
              <a:latin typeface="Calibri"/>
              <a:ea typeface="Calibri"/>
              <a:cs typeface="Calibri"/>
              <a:sym typeface="Calibri"/>
            </a:endParaRPr>
          </a:p>
        </p:txBody>
      </p:sp>
      <p:sp>
        <p:nvSpPr>
          <p:cNvPr id="112" name="Shape 112"/>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16" name="Shape 116"/>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To help prevent your child from becoming a cyberbully, you can:</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Establish expectations for online behavior - Make sure your child knows that you think bullying and cyberbullying are unacceptable.</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Set consequences for cyberbullying - This will vary by family, but can include losing Internet privileges or more supervised Internet use.</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Model good online behavior yourself - Children learn from the adults around them, so always be respectful of others online.</a:t>
            </a:r>
            <a:endParaRPr/>
          </a:p>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Arial"/>
              <a:buNone/>
            </a:pPr>
            <a:r>
              <a:rPr b="0" i="0" lang="en-US" sz="1200" u="none" cap="none" strike="noStrike">
                <a:solidFill>
                  <a:schemeClr val="dk1"/>
                </a:solidFill>
                <a:latin typeface="Calibri"/>
                <a:ea typeface="Calibri"/>
                <a:cs typeface="Calibri"/>
                <a:sym typeface="Calibri"/>
              </a:rPr>
              <a:t>You don’t have to tell your children that they have to be friends with everyone, but you should teach them about respecting others. If you find out that your child has already been involved in cyberbullying, be open to working with the school as they look to correct the problem.</a:t>
            </a:r>
            <a:endParaRPr b="0" i="0" sz="1200" u="none" cap="none" strike="noStrike">
              <a:solidFill>
                <a:schemeClr val="dk1"/>
              </a:solidFill>
              <a:latin typeface="Calibri"/>
              <a:ea typeface="Calibri"/>
              <a:cs typeface="Calibri"/>
              <a:sym typeface="Calibri"/>
            </a:endParaRPr>
          </a:p>
          <a:p>
            <a:pPr indent="-95250" lvl="0" marL="17145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17" name="Shape 117"/>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21" name="Shape 121"/>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Arial"/>
              <a:buNone/>
            </a:pPr>
            <a:r>
              <a:rPr b="0" i="0" lang="en-US" sz="1200" u="none" cap="none" strike="noStrike">
                <a:solidFill>
                  <a:schemeClr val="dk1"/>
                </a:solidFill>
                <a:latin typeface="Calibri"/>
                <a:ea typeface="Calibri"/>
                <a:cs typeface="Calibri"/>
                <a:sym typeface="Calibri"/>
              </a:rPr>
              <a:t>Here are some specific ways you can help if your child is a victim of cyberbullying:</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Consider saving the evidence – Ask the school or the police about taking screenshots and printing out any messages. If there is an investigation, they may want to see proof of what was posted.</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Block cyberbullies – Tell your child not to respond to the messages and take advantage of website features that allow you to block any user who is bothering you.</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Set up new accounts - This includes email, IM, social media sites and cell phone numbers. Make sure they only give the new information to friends they trust.</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Talk to the school - Remember, most cyberbullying involves in-person bullying by someone your child knows, usually a classmate. Teachers and administrators should work together on a plan to address the bullying in school, and they may have specific rules against cyberbullying, too.</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Report it to the website or app where the cyberbullying is taking place - You might also be able to report unwanted text messages to your cell phone provider and block certain numbers. If you feel that any laws have been broken or if your child has been threatened, then contact the police for help.</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Finally, remember to take your child seriously. Don’t use phrases like, “Kids will be kids.” Bullying can be very painful. Comfort your child by offering your support and understanding.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p:txBody>
      </p:sp>
      <p:sp>
        <p:nvSpPr>
          <p:cNvPr id="122" name="Shape 122"/>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26" name="Shape 126"/>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Here’s what you can do to help prevent your child from posting inappropriate information online:</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Establish expectations for online behavior – Let them know exactly what you think is unacceptable. For very young children, this might be limited to what websites they are allowed to go on and for how long, but for older children it might include what websites and apps they can use, how long they can use them, who they talk to, what they post, and more.</a:t>
            </a:r>
            <a:endParaRPr b="0" i="0" sz="1200" u="none" cap="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Set consequences for inappropriate posts - Remind them that they can also face consequences at school and with the law.</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Talk about appropriate usernames - This is especially true for younger children who play in virtual worlds or any children who play games online. Usernames shouldn’t contain offensive language or violate the game’s rules.</a:t>
            </a:r>
            <a:endParaRPr b="0" i="0" sz="1200" u="none" cap="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Review comments and pictures - Check out what they’re posting and ask them to take down anything inappropriate.</a:t>
            </a:r>
            <a:endParaRPr b="0" i="0" sz="1200" u="none" cap="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Talk about what their friends are posting - Sometimes what your children’s friends post can reflect poorly on them, too, so look at their friends’ posts and discuss them if needed.</a:t>
            </a:r>
            <a:endParaRPr b="0" i="0" sz="1200" u="none" cap="none" strike="noStrike">
              <a:solidFill>
                <a:schemeClr val="dk1"/>
              </a:solidFill>
              <a:latin typeface="Calibri"/>
              <a:ea typeface="Calibri"/>
              <a:cs typeface="Calibri"/>
              <a:sym typeface="Calibri"/>
            </a:endParaRPr>
          </a:p>
        </p:txBody>
      </p:sp>
      <p:sp>
        <p:nvSpPr>
          <p:cNvPr id="127" name="Shape 127"/>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32" name="Shape 132"/>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38" name="Shape 138"/>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8" name="Shape 148"/>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54" name="Shape 154"/>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0" name="Shape 160"/>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4" name="Shape 64"/>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6" name="Shape 166"/>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72" name="Shape 172"/>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78" name="Shape 178"/>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86" name="Shape 186"/>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93" name="Shape 193"/>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198" name="Shape 1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99" name="Shape 199"/>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204" name="Shape 20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05" name="Shape 205"/>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210" name="Shape 21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11" name="Shape 211"/>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216" name="Shape 21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17" name="Shape 217"/>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22" name="Shape 222"/>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Personal information that your children shouldn’t share online includes their:</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Passwords.</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Home address.</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Location.</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Home/cell phone number.</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Email address.</a:t>
            </a:r>
            <a:endParaRPr b="0" baseline="30000" i="0" sz="1200" u="none" cap="none" strike="noStrike">
              <a:solidFill>
                <a:schemeClr val="dk1"/>
              </a:solidFill>
              <a:latin typeface="Calibri"/>
              <a:ea typeface="Calibri"/>
              <a:cs typeface="Calibri"/>
              <a:sym typeface="Calibri"/>
            </a:endParaRPr>
          </a:p>
        </p:txBody>
      </p:sp>
      <p:sp>
        <p:nvSpPr>
          <p:cNvPr id="223" name="Shape 223"/>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9" name="Shape 69"/>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How many of you have heard about cyberbullying? What do you know about it?</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(Pause for audience response.)</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Cyberbullying is exactly what it sounds like - bullying through technology like cell phones, social media sites and online games. Research tells us that:</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About 25% of middle and high school students have been cyberbullied.</a:t>
            </a:r>
            <a:r>
              <a:rPr b="0" baseline="30000" i="0" lang="en-US" sz="1200" u="none" cap="none" strike="noStrike">
                <a:solidFill>
                  <a:schemeClr val="dk1"/>
                </a:solidFill>
                <a:latin typeface="Calibri"/>
                <a:ea typeface="Calibri"/>
                <a:cs typeface="Calibri"/>
                <a:sym typeface="Calibri"/>
              </a:rPr>
              <a:t> 9</a:t>
            </a:r>
            <a:endParaRPr b="0" i="0" sz="1200" u="none" cap="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About 16% admitted to cyberbullying others.</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Youth who identify as gay, lesbian, bisexual or questioning are more likely to be involved, both as a victim and a bully.</a:t>
            </a:r>
            <a:r>
              <a:rPr b="0" baseline="30000" i="0" lang="en-US" sz="1200" u="none" cap="none" strike="noStrike">
                <a:solidFill>
                  <a:schemeClr val="dk1"/>
                </a:solidFill>
                <a:latin typeface="Calibri"/>
                <a:ea typeface="Calibri"/>
                <a:cs typeface="Calibri"/>
                <a:sym typeface="Calibri"/>
              </a:rPr>
              <a:t>10</a:t>
            </a:r>
            <a:endParaRPr b="0" i="0" sz="1200" u="none" cap="none" strike="noStrike">
              <a:solidFill>
                <a:schemeClr val="dk1"/>
              </a:solidFill>
              <a:latin typeface="Calibri"/>
              <a:ea typeface="Calibri"/>
              <a:cs typeface="Calibri"/>
              <a:sym typeface="Calibri"/>
            </a:endParaRPr>
          </a:p>
        </p:txBody>
      </p:sp>
      <p:sp>
        <p:nvSpPr>
          <p:cNvPr id="70" name="Shape 70"/>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227" name="Shape 22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28" name="Shape 228"/>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Shape 23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32" name="Shape 23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Shape 23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238" name="Shape 2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39" name="Shape 239"/>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Shape 24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245" name="Shape 24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46" name="Shape 246"/>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251" name="Shape 25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52" name="Shape 252"/>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257" name="Shape 2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58" name="Shape 258"/>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Shape 2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3" name="Shape 26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Shape 26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270" name="Shape 27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71" name="Shape 271"/>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Shape 27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276" name="Shape 27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77" name="Shape 277"/>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Shape 28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85" name="Shape 285"/>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You’ve now heard several strategies to help you deal with inappropriate content, online privacy, sexting, online sexual solicitation and cyberbullying. Most of those suggestions have been based on communicating with your children, but I also want to talk about technological solutions.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Here are some options you may want to look into:</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Filtering and monitoring software - These can help protect your children from seeing sexually explicit content online and even notify you if they’re receiving inappropriate messages. NetSmartz does not endorse any particular kind of software, but you can go to www.getnetwise.org to search for the software that best fits your needs.</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Consult your cell phone service provider - They may offer monitoring options for your child’s cell phone.</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Research options for mobile devices – Laptops, tablets, handheld games and MP3 players may have built-in monitoring options or software for purchase.</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Look at the individual apps they’re using - Many apps have the option to turn off chat features or limit who can see what your child posts within the app.</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Explore built-in security features for programs and websites - These often have their own privacy or filtering services. For example, Google has a free SafeSearch option. Each website or app has different privacy and filtering settings, so you should consult each one to help you better understand their systems. A list of help centers can be found on the tip sheet “NetSmartz Tech Tips.” If you have specific questions, you can write to NetSmartz at </a:t>
            </a:r>
            <a:r>
              <a:rPr b="0" i="0" lang="en-US" sz="1200" u="sng" cap="none" strike="noStrike">
                <a:solidFill>
                  <a:schemeClr val="hlink"/>
                </a:solidFill>
                <a:latin typeface="Calibri"/>
                <a:ea typeface="Calibri"/>
                <a:cs typeface="Calibri"/>
                <a:sym typeface="Calibri"/>
                <a:hlinkClick r:id="rId2"/>
              </a:rPr>
              <a:t>www.NetSmartz.org/contactus</a:t>
            </a:r>
            <a:r>
              <a:rPr b="0" i="0" lang="en-US" sz="1200" u="none" cap="none" strike="noStrike">
                <a:solidFill>
                  <a:schemeClr val="dk1"/>
                </a:solidFill>
                <a:latin typeface="Calibri"/>
                <a:ea typeface="Calibri"/>
                <a:cs typeface="Calibri"/>
                <a:sym typeface="Calibri"/>
              </a:rPr>
              <a:t>.</a:t>
            </a:r>
            <a:endParaRPr/>
          </a:p>
        </p:txBody>
      </p:sp>
      <p:sp>
        <p:nvSpPr>
          <p:cNvPr id="286" name="Shape 286"/>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75" name="Shape 75"/>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Shape 28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290" name="Shape 2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91" name="Shape 291"/>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Shape 29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297" name="Shape 29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98" name="Shape 298"/>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1" name="Shape 81"/>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6" name="Shape 86"/>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As you can see, cyberbullying can have a tremendous impact on children. That’s why it’s so important for you to understand the issue. To combat cyberbullying, you need to know who is involved. Here are the major players:</a:t>
            </a:r>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Cyberbully - can be someone who instigates the bullying or someone who joins in.</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Victim - the one being bullied, usually both online and offline.</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Bystanders - those who stand by and watch the cyberbullying happen, but do nothing.</a:t>
            </a:r>
            <a:endParaRPr/>
          </a:p>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Arial"/>
              <a:buNone/>
            </a:pPr>
            <a:r>
              <a:rPr b="0" i="0" lang="en-US" sz="1200" u="none" cap="none" strike="noStrike">
                <a:solidFill>
                  <a:schemeClr val="dk1"/>
                </a:solidFill>
                <a:latin typeface="Calibri"/>
                <a:ea typeface="Calibri"/>
                <a:cs typeface="Calibri"/>
                <a:sym typeface="Calibri"/>
              </a:rPr>
              <a:t>Your child may fall in at least one of these categories, sometimes more than one because many children who are cyberbullied also cyberbully others. They have also probably been bystanders at one point or another. Let’s talk about how to address children in each of these categories.</a:t>
            </a:r>
            <a:endParaRPr b="0" i="0" sz="1200" u="none" cap="none" strike="noStrike">
              <a:solidFill>
                <a:schemeClr val="dk1"/>
              </a:solidFill>
              <a:latin typeface="Calibri"/>
              <a:ea typeface="Calibri"/>
              <a:cs typeface="Calibri"/>
              <a:sym typeface="Calibri"/>
            </a:endParaRPr>
          </a:p>
        </p:txBody>
      </p:sp>
      <p:sp>
        <p:nvSpPr>
          <p:cNvPr id="87" name="Shape 87"/>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1" name="Shape 91"/>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Some examples of cyberbullying include:</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Sending someone mean texts.</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Photoshopping or altering a picture to embarrass someone.</a:t>
            </a:r>
            <a:endParaRPr b="0" i="0" sz="1200" u="none" cap="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Creating a fake profile to post defamatory information or images.</a:t>
            </a:r>
            <a:endParaRPr b="0" i="0" sz="1200" u="none" cap="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Posting fight videos online to embarrass the person who lost.</a:t>
            </a:r>
            <a:endParaRPr b="0" i="0" sz="1200" u="none" cap="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Spreading rumors and gossip online.</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Posting pictures intended to embarrass someone.</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Sending threatening or harassing comments.</a:t>
            </a:r>
            <a:endParaRPr/>
          </a:p>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Arial"/>
              <a:buNone/>
            </a:pPr>
            <a:r>
              <a:rPr b="0" i="0" lang="en-US" sz="1200" u="none" cap="none" strike="noStrike">
                <a:solidFill>
                  <a:schemeClr val="dk1"/>
                </a:solidFill>
                <a:latin typeface="Calibri"/>
                <a:ea typeface="Calibri"/>
                <a:cs typeface="Calibri"/>
                <a:sym typeface="Calibri"/>
              </a:rPr>
              <a:t>Even young children who don’t use social media or cell phones can experience some form of cyberbullying while playing online games or playing in a virtual world. For example, they may be:</a:t>
            </a:r>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Exposed to inappropriate language while chatting.</a:t>
            </a:r>
            <a:endParaRPr b="0" i="0" sz="1200" u="none" cap="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Taunted by other players.</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Targeted by more experienced players.</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Ignored by other players or excluded from playing.</a:t>
            </a:r>
            <a:endParaRPr/>
          </a:p>
        </p:txBody>
      </p:sp>
      <p:sp>
        <p:nvSpPr>
          <p:cNvPr id="92" name="Shape 92"/>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6" name="Shape 96"/>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Sometimes parents don’t find out that their children are cyberbullying others until they hear about it from another parent or from the school. Be proactive and look for these signs.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Your children may be involved with cyberbullying if they:</a:t>
            </a:r>
            <a:r>
              <a:rPr b="0" baseline="30000" i="0" lang="en-US" sz="1200" u="none" cap="none" strike="noStrike">
                <a:solidFill>
                  <a:schemeClr val="dk1"/>
                </a:solidFill>
                <a:latin typeface="Calibri"/>
                <a:ea typeface="Calibri"/>
                <a:cs typeface="Calibri"/>
                <a:sym typeface="Calibri"/>
              </a:rPr>
              <a:t>16</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 Quickly switch screens or close programs when you walk by.</a:t>
            </a:r>
            <a:endParaRPr/>
          </a:p>
          <a:p>
            <a:pPr indent="0" lvl="0" marL="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 Use the computer at all hours of the night.</a:t>
            </a:r>
            <a:endParaRPr/>
          </a:p>
          <a:p>
            <a:pPr indent="0" lvl="0" marL="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 Get unusually upset if they cannot use the computer.</a:t>
            </a:r>
            <a:endParaRPr/>
          </a:p>
          <a:p>
            <a:pPr indent="0" lvl="0" marL="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 Laugh excessively while online.</a:t>
            </a:r>
            <a:endParaRPr/>
          </a:p>
          <a:p>
            <a:pPr indent="0" lvl="0" marL="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 Avoid discussions about what they are doing.</a:t>
            </a:r>
            <a:endParaRPr/>
          </a:p>
          <a:p>
            <a:pPr indent="0" lvl="0" marL="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 Use multiple online accounts or use an account that is not their own.</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If you notice any of these behaviors, get involved and ask them to show you what they’re doing. </a:t>
            </a:r>
            <a:endParaRPr/>
          </a:p>
        </p:txBody>
      </p:sp>
      <p:sp>
        <p:nvSpPr>
          <p:cNvPr id="97" name="Shape 97"/>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1" name="Shape 101"/>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Because cyberbullying can be so far reaching, it greatly impacts its victims. If your child is being cyberbullied, he or she may:</a:t>
            </a:r>
            <a:endParaRPr/>
          </a:p>
          <a:p>
            <a:pPr indent="0" lvl="0" marL="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 Suddenly stop using the computer or cell phone.</a:t>
            </a:r>
            <a:endParaRPr/>
          </a:p>
          <a:p>
            <a:pPr indent="0" lvl="0" marL="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 Act nervous when receiving an email, IM or text.</a:t>
            </a:r>
            <a:endParaRPr/>
          </a:p>
          <a:p>
            <a:pPr indent="0" lvl="0" marL="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 Seem uneasy about going to school.</a:t>
            </a:r>
            <a:endParaRPr/>
          </a:p>
          <a:p>
            <a:pPr indent="0" lvl="0" marL="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 Withdraw from friends and family.</a:t>
            </a:r>
            <a:endParaRPr/>
          </a:p>
          <a:p>
            <a:pPr indent="0" lvl="0" marL="0" marR="0" rtl="0" algn="l">
              <a:spcBef>
                <a:spcPts val="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If you see any of these signs, don’t ignore them. Cyberbullying victims need to feel that you are taking the problem seriously and that you are going to do everything that you can to help.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02" name="Shape 102"/>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3" name="Shape 13"/>
        <p:cNvGrpSpPr/>
        <p:nvPr/>
      </p:nvGrpSpPr>
      <p:grpSpPr>
        <a:xfrm>
          <a:off x="0" y="0"/>
          <a:ext cx="0" cy="0"/>
          <a:chOff x="0" y="0"/>
          <a:chExt cx="0" cy="0"/>
        </a:xfrm>
      </p:grpSpPr>
      <p:sp>
        <p:nvSpPr>
          <p:cNvPr id="14" name="Shape 14"/>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 name="Shape 15"/>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Shape 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8" name="Shape 48"/>
        <p:cNvGrpSpPr/>
        <p:nvPr/>
      </p:nvGrpSpPr>
      <p:grpSpPr>
        <a:xfrm>
          <a:off x="0" y="0"/>
          <a:ext cx="0" cy="0"/>
          <a:chOff x="0" y="0"/>
          <a:chExt cx="0" cy="0"/>
        </a:xfrm>
      </p:grpSpPr>
      <p:sp>
        <p:nvSpPr>
          <p:cNvPr id="49" name="Shape 49"/>
          <p:cNvSpPr txBox="1"/>
          <p:nvPr>
            <p:ph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50" name="Shape 50"/>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1" name="Shape 5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7" name="Shape 17"/>
        <p:cNvGrpSpPr/>
        <p:nvPr/>
      </p:nvGrpSpPr>
      <p:grpSpPr>
        <a:xfrm>
          <a:off x="0" y="0"/>
          <a:ext cx="0" cy="0"/>
          <a:chOff x="0" y="0"/>
          <a:chExt cx="0" cy="0"/>
        </a:xfrm>
      </p:grpSpPr>
      <p:sp>
        <p:nvSpPr>
          <p:cNvPr id="18" name="Shape 18"/>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Shape 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Shape 26"/>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Shape 27"/>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Shape 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Shape 34"/>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Shape 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6" name="Shape 36"/>
        <p:cNvGrpSpPr/>
        <p:nvPr/>
      </p:nvGrpSpPr>
      <p:grpSpPr>
        <a:xfrm>
          <a:off x="0" y="0"/>
          <a:ext cx="0" cy="0"/>
          <a:chOff x="0" y="0"/>
          <a:chExt cx="0" cy="0"/>
        </a:xfrm>
      </p:grpSpPr>
      <p:sp>
        <p:nvSpPr>
          <p:cNvPr id="37" name="Shape 37"/>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8" name="Shape 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9" name="Shape 39"/>
        <p:cNvGrpSpPr/>
        <p:nvPr/>
      </p:nvGrpSpPr>
      <p:grpSpPr>
        <a:xfrm>
          <a:off x="0" y="0"/>
          <a:ext cx="0" cy="0"/>
          <a:chOff x="0" y="0"/>
          <a:chExt cx="0" cy="0"/>
        </a:xfrm>
      </p:grpSpPr>
      <p:sp>
        <p:nvSpPr>
          <p:cNvPr id="40" name="Shape 4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 name="Shape 41"/>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Shape 42"/>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Shape 43"/>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4" name="Shape 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1" name="Shape 1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12" name="Shape 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algn="r">
              <a:spcBef>
                <a:spcPts val="0"/>
              </a:spcBef>
              <a:spcAft>
                <a:spcPts val="0"/>
              </a:spcAft>
              <a:buNone/>
            </a:pPr>
            <a:fld id="{00000000-1234-1234-1234-123412341234}" type="slidenum">
              <a:rPr lang="en-US" sz="1000">
                <a:solidFill>
                  <a:schemeClr val="dk2"/>
                </a:solidFill>
              </a:rPr>
              <a:t>‹#›</a:t>
            </a:fld>
            <a:endParaRPr sz="1000">
              <a:solidFill>
                <a:schemeClr val="dk2"/>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31.png"/><Relationship Id="rId4" Type="http://schemas.openxmlformats.org/officeDocument/2006/relationships/image" Target="../media/image18.png"/><Relationship Id="rId5" Type="http://schemas.openxmlformats.org/officeDocument/2006/relationships/image" Target="../media/image17.png"/><Relationship Id="rId6"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hyperlink" Target="http://www.youtube.com/watch?v=9_-VKQWrr3A" TargetMode="Externa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www.youtube.com/watch?v=G5ADGEo4fvQ" TargetMode="Externa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hyperlink" Target="http://www.youtube.com/watch?v=meYfSApnyPQ" TargetMode="Externa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32.png"/><Relationship Id="rId4" Type="http://schemas.openxmlformats.org/officeDocument/2006/relationships/image" Target="../media/image35.jpg"/><Relationship Id="rId5"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2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hyperlink" Target="https://smartsocial.com/fear-of-missing-out-app-guid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2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1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3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hyperlink" Target="http://www.youtube.com/watch?v=aYpVd_Ofdi0" TargetMode="Externa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hyperlink" Target="http://www.youtube.com/watch?v=N9_CvQxNBuc" TargetMode="External"/><Relationship Id="rId4" Type="http://schemas.openxmlformats.org/officeDocument/2006/relationships/image" Target="../media/image2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 Id="rId3" Type="http://schemas.openxmlformats.org/officeDocument/2006/relationships/hyperlink" Target="http://www.youtube.com/watch?v=mQSLFW6l9hg" TargetMode="External"/><Relationship Id="rId4" Type="http://schemas.openxmlformats.org/officeDocument/2006/relationships/image" Target="../media/image2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9.pn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 Id="rId3" Type="http://schemas.openxmlformats.org/officeDocument/2006/relationships/image" Target="../media/image3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 Id="rId3" Type="http://schemas.openxmlformats.org/officeDocument/2006/relationships/hyperlink" Target="https://smartsocial.com/" TargetMode="External"/><Relationship Id="rId4" Type="http://schemas.openxmlformats.org/officeDocument/2006/relationships/hyperlink" Target="http://www.netsmartz.org" TargetMode="External"/><Relationship Id="rId5" Type="http://schemas.openxmlformats.org/officeDocument/2006/relationships/hyperlink" Target="https://www.commonsensemedia.org/social-media" TargetMode="External"/><Relationship Id="rId6" Type="http://schemas.openxmlformats.org/officeDocument/2006/relationships/hyperlink" Target="https://emojipedia.org/" TargetMode="External"/><Relationship Id="rId7" Type="http://schemas.openxmlformats.org/officeDocument/2006/relationships/hyperlink" Target="https://emojipedia.org/snapchat/" TargetMode="External"/><Relationship Id="rId8" Type="http://schemas.openxmlformats.org/officeDocument/2006/relationships/image" Target="../media/image28.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 Id="rId3" Type="http://schemas.openxmlformats.org/officeDocument/2006/relationships/hyperlink" Target="mailto:jwalden@hinghamschools.org" TargetMode="External"/><Relationship Id="rId4" Type="http://schemas.openxmlformats.org/officeDocument/2006/relationships/hyperlink" Target="mailto:akeady@hinghamschools.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3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Shape 59"/>
          <p:cNvSpPr txBox="1"/>
          <p:nvPr/>
        </p:nvSpPr>
        <p:spPr>
          <a:xfrm>
            <a:off x="445800" y="96350"/>
            <a:ext cx="8481300" cy="115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600"/>
              <a:t>East School Social Media </a:t>
            </a:r>
            <a:endParaRPr sz="3600"/>
          </a:p>
          <a:p>
            <a:pPr indent="0" lvl="0" marL="0" algn="ctr">
              <a:spcBef>
                <a:spcPts val="0"/>
              </a:spcBef>
              <a:spcAft>
                <a:spcPts val="0"/>
              </a:spcAft>
              <a:buNone/>
            </a:pPr>
            <a:r>
              <a:rPr lang="en-US" sz="3600"/>
              <a:t>Presentation Summary </a:t>
            </a:r>
            <a:endParaRPr sz="3600"/>
          </a:p>
          <a:p>
            <a:pPr indent="0" lvl="0" marL="0">
              <a:spcBef>
                <a:spcPts val="0"/>
              </a:spcBef>
              <a:spcAft>
                <a:spcPts val="0"/>
              </a:spcAft>
              <a:buNone/>
            </a:pPr>
            <a:r>
              <a:t/>
            </a:r>
            <a:endParaRPr sz="1800"/>
          </a:p>
        </p:txBody>
      </p:sp>
      <p:sp>
        <p:nvSpPr>
          <p:cNvPr id="60" name="Shape 60"/>
          <p:cNvSpPr txBox="1"/>
          <p:nvPr/>
        </p:nvSpPr>
        <p:spPr>
          <a:xfrm>
            <a:off x="421650" y="1313100"/>
            <a:ext cx="8529600" cy="3614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Officer Walden presented to the East Elementary PTO on Tuesday, January 23 on the topic of Social Media.  The intent was to provide information to parents/guardians about the impact of social media and to provide some </a:t>
            </a:r>
            <a:r>
              <a:rPr lang="en-US"/>
              <a:t>fundamental</a:t>
            </a:r>
            <a:r>
              <a:rPr lang="en-US"/>
              <a:t> information about the popular applications that are being used by adolescents today.  The following slides are from Officer Walden’s presentation, but selected slides have been removed because they require an explanation in order to put the information in context.  Please review the information and access the various resources that are listed on the References for Parents slide near the end.   </a:t>
            </a:r>
            <a:endParaRPr/>
          </a:p>
          <a:p>
            <a:pPr indent="0" lvl="0" marL="0">
              <a:spcBef>
                <a:spcPts val="0"/>
              </a:spcBef>
              <a:spcAft>
                <a:spcPts val="0"/>
              </a:spcAft>
              <a:buNone/>
            </a:pPr>
            <a:r>
              <a:t/>
            </a:r>
            <a:endParaRPr/>
          </a:p>
          <a:p>
            <a:pPr indent="0" lvl="0" marL="0">
              <a:spcBef>
                <a:spcPts val="0"/>
              </a:spcBef>
              <a:spcAft>
                <a:spcPts val="0"/>
              </a:spcAft>
              <a:buNone/>
            </a:pPr>
            <a:r>
              <a:rPr lang="en-US"/>
              <a:t>The internet is an invaluable tool to bolster our children’s education, but does present unique challenges to parents/guardians because of the ease of access to information and images that adolescents cannot put into context. The most important tool in supporting your child as they navigate the world of technology is open and frequent communication.  You know your child best and don’t hesitate to act if you feel that your child is experiencing difficulty or confusion.  Please contact us if you have any questions and we can work with you to address your questions and concerns.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108" name="Shape 108"/>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113" name="Shape 113"/>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118" name="Shape 118"/>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123" name="Shape 123"/>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128" name="Shape 128"/>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pic>
        <p:nvPicPr>
          <p:cNvPr descr="Top-30-Cyber-Bullying-Statistics-e1451572097341.jpg" id="134" name="Shape 134"/>
          <p:cNvPicPr preferRelativeResize="0"/>
          <p:nvPr/>
        </p:nvPicPr>
        <p:blipFill>
          <a:blip r:embed="rId3">
            <a:alphaModFix/>
          </a:blip>
          <a:stretch>
            <a:fillRect/>
          </a:stretch>
        </p:blipFill>
        <p:spPr>
          <a:xfrm>
            <a:off x="0" y="0"/>
            <a:ext cx="9144000" cy="51434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139" name="Shape 139"/>
        <p:cNvGrpSpPr/>
        <p:nvPr/>
      </p:nvGrpSpPr>
      <p:grpSpPr>
        <a:xfrm>
          <a:off x="0" y="0"/>
          <a:ext cx="0" cy="0"/>
          <a:chOff x="0" y="0"/>
          <a:chExt cx="0" cy="0"/>
        </a:xfrm>
      </p:grpSpPr>
      <p:sp>
        <p:nvSpPr>
          <p:cNvPr id="140" name="Shape 140"/>
          <p:cNvSpPr txBox="1"/>
          <p:nvPr/>
        </p:nvSpPr>
        <p:spPr>
          <a:xfrm>
            <a:off x="1908150" y="717100"/>
            <a:ext cx="5265600" cy="4046400"/>
          </a:xfrm>
          <a:prstGeom prst="rect">
            <a:avLst/>
          </a:prstGeom>
          <a:noFill/>
          <a:ln>
            <a:noFill/>
          </a:ln>
        </p:spPr>
        <p:txBody>
          <a:bodyPr anchorCtr="0" anchor="ctr" bIns="91425" lIns="91425" spcFirstLastPara="1" rIns="91425" wrap="square" tIns="91425">
            <a:noAutofit/>
          </a:bodyPr>
          <a:lstStyle/>
          <a:p>
            <a:pPr indent="-355600" lvl="0" marL="457200" rtl="0">
              <a:lnSpc>
                <a:spcPct val="115000"/>
              </a:lnSpc>
              <a:spcBef>
                <a:spcPts val="0"/>
              </a:spcBef>
              <a:spcAft>
                <a:spcPts val="0"/>
              </a:spcAft>
              <a:buClr>
                <a:srgbClr val="333333"/>
              </a:buClr>
              <a:buSzPts val="2000"/>
              <a:buFont typeface="Comfortaa"/>
              <a:buChar char="●"/>
            </a:pPr>
            <a:r>
              <a:rPr b="1" lang="en-US" sz="2000">
                <a:solidFill>
                  <a:srgbClr val="333333"/>
                </a:solidFill>
                <a:highlight>
                  <a:srgbClr val="FFFFFF"/>
                </a:highlight>
                <a:latin typeface="Comfortaa"/>
                <a:ea typeface="Comfortaa"/>
                <a:cs typeface="Comfortaa"/>
                <a:sym typeface="Comfortaa"/>
              </a:rPr>
              <a:t>76 percent of American teens age 13-17 use Instagram.</a:t>
            </a:r>
            <a:endParaRPr b="1" sz="2000">
              <a:solidFill>
                <a:srgbClr val="333333"/>
              </a:solidFill>
              <a:highlight>
                <a:srgbClr val="FFFFFF"/>
              </a:highlight>
              <a:latin typeface="Comfortaa"/>
              <a:ea typeface="Comfortaa"/>
              <a:cs typeface="Comfortaa"/>
              <a:sym typeface="Comfortaa"/>
            </a:endParaRPr>
          </a:p>
          <a:p>
            <a:pPr indent="0" lvl="0" marL="0" rtl="0">
              <a:lnSpc>
                <a:spcPct val="115000"/>
              </a:lnSpc>
              <a:spcBef>
                <a:spcPts val="800"/>
              </a:spcBef>
              <a:spcAft>
                <a:spcPts val="0"/>
              </a:spcAft>
              <a:buNone/>
            </a:pPr>
            <a:r>
              <a:t/>
            </a:r>
            <a:endParaRPr b="1" sz="2000">
              <a:solidFill>
                <a:srgbClr val="333333"/>
              </a:solidFill>
              <a:highlight>
                <a:srgbClr val="FFFFFF"/>
              </a:highlight>
              <a:latin typeface="Comfortaa"/>
              <a:ea typeface="Comfortaa"/>
              <a:cs typeface="Comfortaa"/>
              <a:sym typeface="Comfortaa"/>
            </a:endParaRPr>
          </a:p>
          <a:p>
            <a:pPr indent="-355600" lvl="0" marL="457200" rtl="0">
              <a:lnSpc>
                <a:spcPct val="115000"/>
              </a:lnSpc>
              <a:spcBef>
                <a:spcPts val="800"/>
              </a:spcBef>
              <a:spcAft>
                <a:spcPts val="0"/>
              </a:spcAft>
              <a:buClr>
                <a:srgbClr val="333333"/>
              </a:buClr>
              <a:buSzPts val="2000"/>
              <a:buFont typeface="Comfortaa"/>
              <a:buChar char="●"/>
            </a:pPr>
            <a:r>
              <a:rPr b="1" lang="en-US" sz="2000">
                <a:solidFill>
                  <a:srgbClr val="333333"/>
                </a:solidFill>
                <a:highlight>
                  <a:srgbClr val="FFFFFF"/>
                </a:highlight>
                <a:latin typeface="Comfortaa"/>
                <a:ea typeface="Comfortaa"/>
                <a:cs typeface="Comfortaa"/>
                <a:sym typeface="Comfortaa"/>
              </a:rPr>
              <a:t>75 percent of teens use Snapchat.</a:t>
            </a:r>
            <a:endParaRPr b="1" sz="2000">
              <a:solidFill>
                <a:srgbClr val="333333"/>
              </a:solidFill>
              <a:highlight>
                <a:srgbClr val="FFFFFF"/>
              </a:highlight>
              <a:latin typeface="Comfortaa"/>
              <a:ea typeface="Comfortaa"/>
              <a:cs typeface="Comfortaa"/>
              <a:sym typeface="Comfortaa"/>
            </a:endParaRPr>
          </a:p>
          <a:p>
            <a:pPr indent="0" lvl="0" marL="0" rtl="0">
              <a:lnSpc>
                <a:spcPct val="115000"/>
              </a:lnSpc>
              <a:spcBef>
                <a:spcPts val="800"/>
              </a:spcBef>
              <a:spcAft>
                <a:spcPts val="0"/>
              </a:spcAft>
              <a:buNone/>
            </a:pPr>
            <a:r>
              <a:t/>
            </a:r>
            <a:endParaRPr b="1" sz="2000">
              <a:solidFill>
                <a:srgbClr val="333333"/>
              </a:solidFill>
              <a:highlight>
                <a:srgbClr val="FFFFFF"/>
              </a:highlight>
              <a:latin typeface="Comfortaa"/>
              <a:ea typeface="Comfortaa"/>
              <a:cs typeface="Comfortaa"/>
              <a:sym typeface="Comfortaa"/>
            </a:endParaRPr>
          </a:p>
          <a:p>
            <a:pPr indent="-355600" lvl="0" marL="457200" rtl="0">
              <a:lnSpc>
                <a:spcPct val="115000"/>
              </a:lnSpc>
              <a:spcBef>
                <a:spcPts val="800"/>
              </a:spcBef>
              <a:spcAft>
                <a:spcPts val="0"/>
              </a:spcAft>
              <a:buClr>
                <a:srgbClr val="333333"/>
              </a:buClr>
              <a:buSzPts val="2000"/>
              <a:buFont typeface="Comfortaa"/>
              <a:buChar char="●"/>
            </a:pPr>
            <a:r>
              <a:rPr b="1" lang="en-US" sz="2000">
                <a:solidFill>
                  <a:srgbClr val="333333"/>
                </a:solidFill>
                <a:highlight>
                  <a:srgbClr val="FFFFFF"/>
                </a:highlight>
                <a:latin typeface="Comfortaa"/>
                <a:ea typeface="Comfortaa"/>
                <a:cs typeface="Comfortaa"/>
                <a:sym typeface="Comfortaa"/>
              </a:rPr>
              <a:t>66 percent of teens use Facebook</a:t>
            </a:r>
            <a:endParaRPr b="1" sz="2000">
              <a:solidFill>
                <a:srgbClr val="333333"/>
              </a:solidFill>
              <a:highlight>
                <a:srgbClr val="FFFFFF"/>
              </a:highlight>
              <a:latin typeface="Comfortaa"/>
              <a:ea typeface="Comfortaa"/>
              <a:cs typeface="Comfortaa"/>
              <a:sym typeface="Comfortaa"/>
            </a:endParaRPr>
          </a:p>
          <a:p>
            <a:pPr indent="0" lvl="0" marL="0" rtl="0">
              <a:lnSpc>
                <a:spcPct val="115000"/>
              </a:lnSpc>
              <a:spcBef>
                <a:spcPts val="800"/>
              </a:spcBef>
              <a:spcAft>
                <a:spcPts val="0"/>
              </a:spcAft>
              <a:buNone/>
            </a:pPr>
            <a:r>
              <a:t/>
            </a:r>
            <a:endParaRPr b="1" sz="2000">
              <a:solidFill>
                <a:srgbClr val="333333"/>
              </a:solidFill>
              <a:highlight>
                <a:srgbClr val="FFFFFF"/>
              </a:highlight>
              <a:latin typeface="Comfortaa"/>
              <a:ea typeface="Comfortaa"/>
              <a:cs typeface="Comfortaa"/>
              <a:sym typeface="Comfortaa"/>
            </a:endParaRPr>
          </a:p>
          <a:p>
            <a:pPr indent="-355600" lvl="0" marL="457200" rtl="0">
              <a:lnSpc>
                <a:spcPct val="115000"/>
              </a:lnSpc>
              <a:spcBef>
                <a:spcPts val="800"/>
              </a:spcBef>
              <a:spcAft>
                <a:spcPts val="0"/>
              </a:spcAft>
              <a:buClr>
                <a:srgbClr val="333333"/>
              </a:buClr>
              <a:buSzPts val="2000"/>
              <a:buFont typeface="Comfortaa"/>
              <a:buChar char="●"/>
            </a:pPr>
            <a:r>
              <a:rPr b="1" lang="en-US" sz="2000">
                <a:solidFill>
                  <a:srgbClr val="333333"/>
                </a:solidFill>
                <a:highlight>
                  <a:srgbClr val="FFFFFF"/>
                </a:highlight>
                <a:latin typeface="Comfortaa"/>
                <a:ea typeface="Comfortaa"/>
                <a:cs typeface="Comfortaa"/>
                <a:sym typeface="Comfortaa"/>
              </a:rPr>
              <a:t> 47 percent of teens use Twitter.</a:t>
            </a:r>
            <a:endParaRPr b="1" sz="2000">
              <a:solidFill>
                <a:srgbClr val="333333"/>
              </a:solidFill>
              <a:highlight>
                <a:srgbClr val="FFFFFF"/>
              </a:highlight>
              <a:latin typeface="Comfortaa"/>
              <a:ea typeface="Comfortaa"/>
              <a:cs typeface="Comfortaa"/>
              <a:sym typeface="Comfortaa"/>
            </a:endParaRPr>
          </a:p>
          <a:p>
            <a:pPr indent="0" lvl="0" marL="0" rtl="0">
              <a:lnSpc>
                <a:spcPct val="115000"/>
              </a:lnSpc>
              <a:spcBef>
                <a:spcPts val="800"/>
              </a:spcBef>
              <a:spcAft>
                <a:spcPts val="0"/>
              </a:spcAft>
              <a:buNone/>
            </a:pPr>
            <a:r>
              <a:t/>
            </a:r>
            <a:endParaRPr b="1" sz="2000">
              <a:solidFill>
                <a:srgbClr val="333333"/>
              </a:solidFill>
              <a:highlight>
                <a:srgbClr val="FFFFFF"/>
              </a:highlight>
              <a:latin typeface="Comfortaa"/>
              <a:ea typeface="Comfortaa"/>
              <a:cs typeface="Comfortaa"/>
              <a:sym typeface="Comfortaa"/>
            </a:endParaRPr>
          </a:p>
          <a:p>
            <a:pPr indent="-355600" lvl="0" marL="457200" rtl="0">
              <a:lnSpc>
                <a:spcPct val="115000"/>
              </a:lnSpc>
              <a:spcBef>
                <a:spcPts val="800"/>
              </a:spcBef>
              <a:spcAft>
                <a:spcPts val="0"/>
              </a:spcAft>
              <a:buClr>
                <a:srgbClr val="333333"/>
              </a:buClr>
              <a:buSzPts val="2000"/>
              <a:buFont typeface="Comfortaa"/>
              <a:buChar char="●"/>
            </a:pPr>
            <a:r>
              <a:rPr b="1" lang="en-US" sz="2000">
                <a:solidFill>
                  <a:srgbClr val="333333"/>
                </a:solidFill>
                <a:highlight>
                  <a:srgbClr val="FFFFFF"/>
                </a:highlight>
                <a:latin typeface="Comfortaa"/>
                <a:ea typeface="Comfortaa"/>
                <a:cs typeface="Comfortaa"/>
                <a:sym typeface="Comfortaa"/>
              </a:rPr>
              <a:t>Fewer than 30 percent of American teens use Tumblr, Twitch, or LinkedIn.</a:t>
            </a:r>
            <a:endParaRPr b="1" sz="2000">
              <a:solidFill>
                <a:srgbClr val="333333"/>
              </a:solidFill>
              <a:highlight>
                <a:srgbClr val="FFFFFF"/>
              </a:highlight>
              <a:latin typeface="Comfortaa"/>
              <a:ea typeface="Comfortaa"/>
              <a:cs typeface="Comfortaa"/>
              <a:sym typeface="Comfortaa"/>
            </a:endParaRPr>
          </a:p>
        </p:txBody>
      </p:sp>
      <p:pic>
        <p:nvPicPr>
          <p:cNvPr id="141" name="Shape 141"/>
          <p:cNvPicPr preferRelativeResize="0"/>
          <p:nvPr/>
        </p:nvPicPr>
        <p:blipFill>
          <a:blip r:embed="rId3">
            <a:alphaModFix/>
          </a:blip>
          <a:stretch>
            <a:fillRect/>
          </a:stretch>
        </p:blipFill>
        <p:spPr>
          <a:xfrm>
            <a:off x="7486988" y="1170275"/>
            <a:ext cx="1078750" cy="1078750"/>
          </a:xfrm>
          <a:prstGeom prst="rect">
            <a:avLst/>
          </a:prstGeom>
          <a:noFill/>
          <a:ln>
            <a:noFill/>
          </a:ln>
        </p:spPr>
      </p:pic>
      <p:pic>
        <p:nvPicPr>
          <p:cNvPr id="142" name="Shape 142"/>
          <p:cNvPicPr preferRelativeResize="0"/>
          <p:nvPr/>
        </p:nvPicPr>
        <p:blipFill>
          <a:blip r:embed="rId4">
            <a:alphaModFix/>
          </a:blip>
          <a:stretch>
            <a:fillRect/>
          </a:stretch>
        </p:blipFill>
        <p:spPr>
          <a:xfrm>
            <a:off x="7547875" y="3486725"/>
            <a:ext cx="956975" cy="956975"/>
          </a:xfrm>
          <a:prstGeom prst="rect">
            <a:avLst/>
          </a:prstGeom>
          <a:noFill/>
          <a:ln>
            <a:noFill/>
          </a:ln>
        </p:spPr>
      </p:pic>
      <p:pic>
        <p:nvPicPr>
          <p:cNvPr id="143" name="Shape 143"/>
          <p:cNvPicPr preferRelativeResize="0"/>
          <p:nvPr/>
        </p:nvPicPr>
        <p:blipFill>
          <a:blip r:embed="rId5">
            <a:alphaModFix/>
          </a:blip>
          <a:stretch>
            <a:fillRect/>
          </a:stretch>
        </p:blipFill>
        <p:spPr>
          <a:xfrm>
            <a:off x="7547863" y="2389375"/>
            <a:ext cx="957000" cy="957000"/>
          </a:xfrm>
          <a:prstGeom prst="rect">
            <a:avLst/>
          </a:prstGeom>
          <a:noFill/>
          <a:ln>
            <a:noFill/>
          </a:ln>
        </p:spPr>
      </p:pic>
      <p:pic>
        <p:nvPicPr>
          <p:cNvPr id="144" name="Shape 144"/>
          <p:cNvPicPr preferRelativeResize="0"/>
          <p:nvPr/>
        </p:nvPicPr>
        <p:blipFill>
          <a:blip r:embed="rId6">
            <a:alphaModFix/>
          </a:blip>
          <a:stretch>
            <a:fillRect/>
          </a:stretch>
        </p:blipFill>
        <p:spPr>
          <a:xfrm>
            <a:off x="7456550" y="-30225"/>
            <a:ext cx="1139625" cy="11396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pic>
        <p:nvPicPr>
          <p:cNvPr descr="social_media.jpg" id="150" name="Shape 150"/>
          <p:cNvPicPr preferRelativeResize="0"/>
          <p:nvPr/>
        </p:nvPicPr>
        <p:blipFill>
          <a:blip r:embed="rId3">
            <a:alphaModFix/>
          </a:blip>
          <a:stretch>
            <a:fillRect/>
          </a:stretch>
        </p:blipFill>
        <p:spPr>
          <a:xfrm>
            <a:off x="61150" y="68325"/>
            <a:ext cx="9019650" cy="50061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Shape 156"/>
          <p:cNvSpPr txBox="1"/>
          <p:nvPr/>
        </p:nvSpPr>
        <p:spPr>
          <a:xfrm>
            <a:off x="801225" y="569950"/>
            <a:ext cx="5823300" cy="3361800"/>
          </a:xfrm>
          <a:prstGeom prst="rect">
            <a:avLst/>
          </a:prstGeom>
          <a:noFill/>
          <a:ln>
            <a:noFill/>
          </a:ln>
        </p:spPr>
        <p:txBody>
          <a:bodyPr anchorCtr="0" anchor="t" bIns="91425" lIns="91425" spcFirstLastPara="1" rIns="91425" wrap="square" tIns="91425">
            <a:noAutofit/>
          </a:bodyPr>
          <a:lstStyle/>
          <a:p>
            <a:pPr indent="0" lvl="0" marL="0" rtl="0">
              <a:lnSpc>
                <a:spcPct val="200000"/>
              </a:lnSpc>
              <a:spcBef>
                <a:spcPts val="0"/>
              </a:spcBef>
              <a:spcAft>
                <a:spcPts val="0"/>
              </a:spcAft>
              <a:buNone/>
            </a:pPr>
            <a:r>
              <a:rPr lang="en-US" sz="1800"/>
              <a:t>Teenager device usage:</a:t>
            </a:r>
            <a:endParaRPr sz="1800"/>
          </a:p>
          <a:p>
            <a:pPr indent="-342900" lvl="0" marL="457200" rtl="0">
              <a:lnSpc>
                <a:spcPct val="200000"/>
              </a:lnSpc>
              <a:spcBef>
                <a:spcPts val="0"/>
              </a:spcBef>
              <a:spcAft>
                <a:spcPts val="0"/>
              </a:spcAft>
              <a:buSzPts val="1800"/>
              <a:buChar char="●"/>
            </a:pPr>
            <a:r>
              <a:rPr lang="en-US" sz="1800"/>
              <a:t>54% have access a desktop</a:t>
            </a:r>
            <a:endParaRPr sz="1800"/>
          </a:p>
          <a:p>
            <a:pPr indent="-342900" lvl="0" marL="457200" rtl="0">
              <a:lnSpc>
                <a:spcPct val="200000"/>
              </a:lnSpc>
              <a:spcBef>
                <a:spcPts val="0"/>
              </a:spcBef>
              <a:spcAft>
                <a:spcPts val="0"/>
              </a:spcAft>
              <a:buSzPts val="1800"/>
              <a:buChar char="●"/>
            </a:pPr>
            <a:r>
              <a:rPr lang="en-US" sz="1800"/>
              <a:t>68% have access to a tablet</a:t>
            </a:r>
            <a:endParaRPr sz="1800"/>
          </a:p>
          <a:p>
            <a:pPr indent="-342900" lvl="0" marL="457200" rtl="0">
              <a:lnSpc>
                <a:spcPct val="200000"/>
              </a:lnSpc>
              <a:spcBef>
                <a:spcPts val="0"/>
              </a:spcBef>
              <a:spcAft>
                <a:spcPts val="0"/>
              </a:spcAft>
              <a:buSzPts val="1800"/>
              <a:buChar char="●"/>
            </a:pPr>
            <a:r>
              <a:rPr lang="en-US" sz="1800"/>
              <a:t>80% have access to a laptop</a:t>
            </a:r>
            <a:endParaRPr sz="1800"/>
          </a:p>
          <a:p>
            <a:pPr indent="-342900" lvl="0" marL="457200">
              <a:lnSpc>
                <a:spcPct val="200000"/>
              </a:lnSpc>
              <a:spcBef>
                <a:spcPts val="0"/>
              </a:spcBef>
              <a:spcAft>
                <a:spcPts val="0"/>
              </a:spcAft>
              <a:buSzPts val="1800"/>
              <a:buChar char="●"/>
            </a:pPr>
            <a:r>
              <a:rPr lang="en-US" sz="1800"/>
              <a:t>89% have access to a smartphone</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descr="Is Instagram safe for kids? Find out about the popular social media platform and what to watch for." id="162" name="Shape 162" title="What is Instagram?">
            <a:hlinkClick r:id="rId3"/>
          </p:cNvPr>
          <p:cNvSpPr/>
          <p:nvPr/>
        </p:nvSpPr>
        <p:spPr>
          <a:xfrm>
            <a:off x="152400" y="152400"/>
            <a:ext cx="8816600" cy="4784325"/>
          </a:xfrm>
          <a:prstGeom prst="rect">
            <a:avLst/>
          </a:prstGeom>
          <a:blipFill>
            <a:blip r:embed="rId4">
              <a:alphaModFix/>
            </a:blip>
            <a:stretch>
              <a:fillRect/>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descr="New PSA from Common Sense Media." id="66" name="Shape 66" title="Distracted Parents">
            <a:hlinkClick r:id="rId3"/>
          </p:cNvPr>
          <p:cNvSpPr/>
          <p:nvPr/>
        </p:nvSpPr>
        <p:spPr>
          <a:xfrm>
            <a:off x="152400" y="152400"/>
            <a:ext cx="8843550" cy="4905525"/>
          </a:xfrm>
          <a:prstGeom prst="rect">
            <a:avLst/>
          </a:prstGeom>
          <a:blipFill>
            <a:blip r:embed="rId4">
              <a:alphaModFix/>
            </a:blip>
            <a:stretch>
              <a:fillRect/>
            </a:stretch>
          </a:blipFill>
          <a:ln>
            <a:noFill/>
          </a:ln>
        </p:spPr>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Shape 168"/>
          <p:cNvSpPr txBox="1"/>
          <p:nvPr/>
        </p:nvSpPr>
        <p:spPr>
          <a:xfrm>
            <a:off x="0" y="0"/>
            <a:ext cx="8972400" cy="4947300"/>
          </a:xfrm>
          <a:prstGeom prst="rect">
            <a:avLst/>
          </a:prstGeom>
          <a:noFill/>
          <a:ln>
            <a:noFill/>
          </a:ln>
        </p:spPr>
        <p:txBody>
          <a:bodyPr anchorCtr="0" anchor="ctr" bIns="91425" lIns="91425" spcFirstLastPara="1" rIns="91425" wrap="square" tIns="91425">
            <a:noAutofit/>
          </a:bodyPr>
          <a:lstStyle/>
          <a:p>
            <a:pPr indent="0" lvl="0" marL="0" rtl="0">
              <a:lnSpc>
                <a:spcPct val="180000"/>
              </a:lnSpc>
              <a:spcBef>
                <a:spcPts val="0"/>
              </a:spcBef>
              <a:spcAft>
                <a:spcPts val="0"/>
              </a:spcAft>
              <a:buNone/>
            </a:pPr>
            <a:r>
              <a:rPr b="1" lang="en-US" sz="1800">
                <a:solidFill>
                  <a:srgbClr val="111111"/>
                </a:solidFill>
                <a:latin typeface="Georgia"/>
                <a:ea typeface="Georgia"/>
                <a:cs typeface="Georgia"/>
                <a:sym typeface="Georgia"/>
              </a:rPr>
              <a:t>Managing other people on Instagram</a:t>
            </a:r>
            <a:endParaRPr b="1" sz="1800">
              <a:solidFill>
                <a:srgbClr val="111111"/>
              </a:solidFill>
              <a:latin typeface="Georgia"/>
              <a:ea typeface="Georgia"/>
              <a:cs typeface="Georgia"/>
              <a:sym typeface="Georgia"/>
            </a:endParaRPr>
          </a:p>
          <a:p>
            <a:pPr indent="0" lvl="0" marL="0" rtl="0">
              <a:lnSpc>
                <a:spcPct val="180000"/>
              </a:lnSpc>
              <a:spcBef>
                <a:spcPts val="1400"/>
              </a:spcBef>
              <a:spcAft>
                <a:spcPts val="0"/>
              </a:spcAft>
              <a:buNone/>
            </a:pPr>
            <a:r>
              <a:rPr lang="en-US" sz="1800">
                <a:solidFill>
                  <a:srgbClr val="111111"/>
                </a:solidFill>
                <a:latin typeface="Georgia"/>
                <a:ea typeface="Georgia"/>
                <a:cs typeface="Georgia"/>
                <a:sym typeface="Georgia"/>
              </a:rPr>
              <a:t>While you can't control other people's behavior, you can control whether you want to deal with it. Instagram has released a few features to block comments with words or phrases you don't want to see.</a:t>
            </a:r>
            <a:endParaRPr sz="1800">
              <a:solidFill>
                <a:srgbClr val="111111"/>
              </a:solidFill>
              <a:latin typeface="Georgia"/>
              <a:ea typeface="Georgia"/>
              <a:cs typeface="Georgia"/>
              <a:sym typeface="Georgia"/>
            </a:endParaRPr>
          </a:p>
          <a:p>
            <a:pPr indent="0" lvl="0" marL="0" rtl="0">
              <a:lnSpc>
                <a:spcPct val="180000"/>
              </a:lnSpc>
              <a:spcBef>
                <a:spcPts val="1400"/>
              </a:spcBef>
              <a:spcAft>
                <a:spcPts val="1400"/>
              </a:spcAft>
              <a:buNone/>
            </a:pPr>
            <a:r>
              <a:rPr lang="en-US" sz="1800">
                <a:solidFill>
                  <a:srgbClr val="111111"/>
                </a:solidFill>
                <a:latin typeface="Georgia"/>
                <a:ea typeface="Georgia"/>
                <a:cs typeface="Georgia"/>
                <a:sym typeface="Georgia"/>
              </a:rPr>
              <a:t>To do this, head into your settings menu and find the “Comments” menu. Turn on the option to “Hide Inappropriate Comments,” which will filter out comments using commonly offensive words. Below that option, you should see a text box that lets you type in custom keywords, in case there's a particular word or phrase you want banned.</a:t>
            </a:r>
            <a:endParaRPr sz="1800">
              <a:solidFill>
                <a:srgbClr val="111111"/>
              </a:solidFill>
              <a:latin typeface="Georgia"/>
              <a:ea typeface="Georgia"/>
              <a:cs typeface="Georgia"/>
              <a:sym typeface="Georgi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descr="Is Snapchat safe for kids? Find out about the popular social media platform and what to watch for." id="174" name="Shape 174" title="What is Snapchat?">
            <a:hlinkClick r:id="rId3"/>
          </p:cNvPr>
          <p:cNvSpPr/>
          <p:nvPr/>
        </p:nvSpPr>
        <p:spPr>
          <a:xfrm>
            <a:off x="152400" y="152400"/>
            <a:ext cx="8883950" cy="4844925"/>
          </a:xfrm>
          <a:prstGeom prst="rect">
            <a:avLst/>
          </a:prstGeom>
          <a:blipFill>
            <a:blip r:embed="rId4">
              <a:alphaModFix/>
            </a:blip>
            <a:stretch>
              <a:fillRect/>
            </a:stretch>
          </a:blipFill>
          <a:ln>
            <a:noFill/>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pic>
        <p:nvPicPr>
          <p:cNvPr id="180" name="Shape 180"/>
          <p:cNvPicPr preferRelativeResize="0"/>
          <p:nvPr/>
        </p:nvPicPr>
        <p:blipFill>
          <a:blip r:embed="rId3">
            <a:alphaModFix/>
          </a:blip>
          <a:stretch>
            <a:fillRect/>
          </a:stretch>
        </p:blipFill>
        <p:spPr>
          <a:xfrm>
            <a:off x="137925" y="925050"/>
            <a:ext cx="2956050" cy="2956050"/>
          </a:xfrm>
          <a:prstGeom prst="rect">
            <a:avLst/>
          </a:prstGeom>
          <a:noFill/>
          <a:ln>
            <a:noFill/>
          </a:ln>
        </p:spPr>
      </p:pic>
      <p:pic>
        <p:nvPicPr>
          <p:cNvPr id="181" name="Shape 181"/>
          <p:cNvPicPr preferRelativeResize="0"/>
          <p:nvPr/>
        </p:nvPicPr>
        <p:blipFill>
          <a:blip r:embed="rId4">
            <a:alphaModFix/>
          </a:blip>
          <a:stretch>
            <a:fillRect/>
          </a:stretch>
        </p:blipFill>
        <p:spPr>
          <a:xfrm>
            <a:off x="6050025" y="802975"/>
            <a:ext cx="3093974" cy="3108451"/>
          </a:xfrm>
          <a:prstGeom prst="rect">
            <a:avLst/>
          </a:prstGeom>
          <a:noFill/>
          <a:ln>
            <a:noFill/>
          </a:ln>
        </p:spPr>
      </p:pic>
      <p:pic>
        <p:nvPicPr>
          <p:cNvPr id="182" name="Shape 182"/>
          <p:cNvPicPr preferRelativeResize="0"/>
          <p:nvPr/>
        </p:nvPicPr>
        <p:blipFill>
          <a:blip r:embed="rId5">
            <a:alphaModFix/>
          </a:blip>
          <a:stretch>
            <a:fillRect/>
          </a:stretch>
        </p:blipFill>
        <p:spPr>
          <a:xfrm>
            <a:off x="3093983" y="0"/>
            <a:ext cx="2956034"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FEFEF"/>
        </a:solidFill>
      </p:bgPr>
    </p:bg>
    <p:spTree>
      <p:nvGrpSpPr>
        <p:cNvPr id="187" name="Shape 187"/>
        <p:cNvGrpSpPr/>
        <p:nvPr/>
      </p:nvGrpSpPr>
      <p:grpSpPr>
        <a:xfrm>
          <a:off x="0" y="0"/>
          <a:ext cx="0" cy="0"/>
          <a:chOff x="0" y="0"/>
          <a:chExt cx="0" cy="0"/>
        </a:xfrm>
      </p:grpSpPr>
      <p:pic>
        <p:nvPicPr>
          <p:cNvPr id="188" name="Shape 188"/>
          <p:cNvPicPr preferRelativeResize="0"/>
          <p:nvPr/>
        </p:nvPicPr>
        <p:blipFill>
          <a:blip r:embed="rId3">
            <a:alphaModFix/>
          </a:blip>
          <a:stretch>
            <a:fillRect/>
          </a:stretch>
        </p:blipFill>
        <p:spPr>
          <a:xfrm>
            <a:off x="144475" y="180700"/>
            <a:ext cx="4355925" cy="2448725"/>
          </a:xfrm>
          <a:prstGeom prst="rect">
            <a:avLst/>
          </a:prstGeom>
          <a:noFill/>
          <a:ln>
            <a:noFill/>
          </a:ln>
        </p:spPr>
      </p:pic>
      <p:sp>
        <p:nvSpPr>
          <p:cNvPr id="189" name="Shape 189"/>
          <p:cNvSpPr txBox="1"/>
          <p:nvPr/>
        </p:nvSpPr>
        <p:spPr>
          <a:xfrm>
            <a:off x="2698625" y="2819100"/>
            <a:ext cx="6228600" cy="2096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2400"/>
              <a:t>Game consoles can access the internet and allow teens to connect to anyone throughout the world.  Some consoles also have cameras that allow for live streaming.  </a:t>
            </a:r>
            <a:endParaRPr sz="24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Shape 195"/>
          <p:cNvSpPr txBox="1"/>
          <p:nvPr/>
        </p:nvSpPr>
        <p:spPr>
          <a:xfrm>
            <a:off x="197825" y="-48200"/>
            <a:ext cx="7644600" cy="3659700"/>
          </a:xfrm>
          <a:prstGeom prst="rect">
            <a:avLst/>
          </a:prstGeom>
          <a:noFill/>
          <a:ln>
            <a:noFill/>
          </a:ln>
        </p:spPr>
        <p:txBody>
          <a:bodyPr anchorCtr="0" anchor="t" bIns="91425" lIns="91425" spcFirstLastPara="1" rIns="91425" wrap="square" tIns="91425">
            <a:noAutofit/>
          </a:bodyPr>
          <a:lstStyle/>
          <a:p>
            <a:pPr indent="0" lvl="0" marL="0" rtl="0">
              <a:lnSpc>
                <a:spcPct val="120000"/>
              </a:lnSpc>
              <a:spcBef>
                <a:spcPts val="0"/>
              </a:spcBef>
              <a:spcAft>
                <a:spcPts val="0"/>
              </a:spcAft>
              <a:buNone/>
            </a:pPr>
            <a:r>
              <a:rPr b="1" i="1" lang="en-US" sz="1800">
                <a:solidFill>
                  <a:srgbClr val="CC4125"/>
                </a:solidFill>
                <a:latin typeface="Comic Sans MS"/>
                <a:ea typeface="Comic Sans MS"/>
                <a:cs typeface="Comic Sans MS"/>
                <a:sym typeface="Comic Sans MS"/>
              </a:rPr>
              <a:t>Negative effects of social media</a:t>
            </a:r>
            <a:endParaRPr b="1" i="1" sz="1800">
              <a:solidFill>
                <a:srgbClr val="CC4125"/>
              </a:solidFill>
              <a:latin typeface="Comic Sans MS"/>
              <a:ea typeface="Comic Sans MS"/>
              <a:cs typeface="Comic Sans MS"/>
              <a:sym typeface="Comic Sans MS"/>
            </a:endParaRPr>
          </a:p>
          <a:p>
            <a:pPr indent="0" lvl="0" marL="0" rtl="0">
              <a:lnSpc>
                <a:spcPct val="115000"/>
              </a:lnSpc>
              <a:spcBef>
                <a:spcPts val="800"/>
              </a:spcBef>
              <a:spcAft>
                <a:spcPts val="0"/>
              </a:spcAft>
              <a:buNone/>
            </a:pPr>
            <a:r>
              <a:rPr b="1" lang="en-US">
                <a:solidFill>
                  <a:srgbClr val="333333"/>
                </a:solidFill>
              </a:rPr>
              <a:t>Anxiety &amp; depression:</a:t>
            </a:r>
            <a:endParaRPr b="1">
              <a:solidFill>
                <a:srgbClr val="333333"/>
              </a:solidFill>
            </a:endParaRPr>
          </a:p>
          <a:p>
            <a:pPr indent="0" lvl="0" marL="0" rtl="0">
              <a:lnSpc>
                <a:spcPct val="115000"/>
              </a:lnSpc>
              <a:spcBef>
                <a:spcPts val="2100"/>
              </a:spcBef>
              <a:spcAft>
                <a:spcPts val="0"/>
              </a:spcAft>
              <a:buNone/>
            </a:pPr>
            <a:r>
              <a:rPr lang="en-US" sz="1200">
                <a:solidFill>
                  <a:srgbClr val="333333"/>
                </a:solidFill>
              </a:rPr>
              <a:t>Research suggests that young people who spend more than 2 hours per day on social media are more likely to report poor mental health, including psychological distress (symptoms of anxiety and depression).</a:t>
            </a:r>
            <a:endParaRPr sz="1200">
              <a:solidFill>
                <a:srgbClr val="333333"/>
              </a:solidFill>
            </a:endParaRPr>
          </a:p>
          <a:p>
            <a:pPr indent="0" lvl="0" marL="0" rtl="0">
              <a:lnSpc>
                <a:spcPct val="115000"/>
              </a:lnSpc>
              <a:spcBef>
                <a:spcPts val="2100"/>
              </a:spcBef>
              <a:spcAft>
                <a:spcPts val="0"/>
              </a:spcAft>
              <a:buNone/>
            </a:pPr>
            <a:r>
              <a:rPr b="1" i="1" lang="en-US" sz="1200" u="sng">
                <a:solidFill>
                  <a:srgbClr val="333333"/>
                </a:solidFill>
              </a:rPr>
              <a:t>Sleep:</a:t>
            </a:r>
            <a:r>
              <a:rPr b="1" lang="en-US" sz="1200">
                <a:solidFill>
                  <a:srgbClr val="333333"/>
                </a:solidFill>
              </a:rPr>
              <a:t>  </a:t>
            </a:r>
            <a:r>
              <a:rPr lang="en-US" sz="1200">
                <a:solidFill>
                  <a:srgbClr val="333333"/>
                </a:solidFill>
              </a:rPr>
              <a:t>Numerous studies have shown that increased social media use has a significant association with poor sleep quality in young people. Using phones, laptops, and tablets at night before bed is also linked with poor quality sleep.</a:t>
            </a:r>
            <a:endParaRPr sz="1200">
              <a:solidFill>
                <a:srgbClr val="333333"/>
              </a:solidFill>
            </a:endParaRPr>
          </a:p>
          <a:p>
            <a:pPr indent="0" lvl="0" marL="0" rtl="0">
              <a:lnSpc>
                <a:spcPct val="115000"/>
              </a:lnSpc>
              <a:spcBef>
                <a:spcPts val="2100"/>
              </a:spcBef>
              <a:spcAft>
                <a:spcPts val="0"/>
              </a:spcAft>
              <a:buNone/>
            </a:pPr>
            <a:r>
              <a:rPr b="1" i="1" lang="en-US" sz="1200" u="sng">
                <a:solidFill>
                  <a:srgbClr val="333333"/>
                </a:solidFill>
              </a:rPr>
              <a:t>Body image: </a:t>
            </a:r>
            <a:r>
              <a:rPr b="1" lang="en-US" sz="1200">
                <a:solidFill>
                  <a:srgbClr val="333333"/>
                </a:solidFill>
              </a:rPr>
              <a:t> </a:t>
            </a:r>
            <a:r>
              <a:rPr lang="en-US" sz="1200">
                <a:solidFill>
                  <a:srgbClr val="333333"/>
                </a:solidFill>
              </a:rPr>
              <a:t>Body image is an issue for many young people, both male and female. Studies have shown that when women in their teens and early twenties view Facebook for only a short period of time, body image concerns are higher compared to non-users.</a:t>
            </a:r>
            <a:endParaRPr sz="1200">
              <a:solidFill>
                <a:srgbClr val="333333"/>
              </a:solidFill>
            </a:endParaRPr>
          </a:p>
          <a:p>
            <a:pPr indent="0" lvl="0" marL="0" rtl="0">
              <a:lnSpc>
                <a:spcPct val="115000"/>
              </a:lnSpc>
              <a:spcBef>
                <a:spcPts val="2100"/>
              </a:spcBef>
              <a:spcAft>
                <a:spcPts val="0"/>
              </a:spcAft>
              <a:buNone/>
            </a:pPr>
            <a:r>
              <a:rPr b="1" i="1" lang="en-US" sz="1200" u="sng">
                <a:solidFill>
                  <a:srgbClr val="333333"/>
                </a:solidFill>
              </a:rPr>
              <a:t>Cyberbullying:  </a:t>
            </a:r>
            <a:r>
              <a:rPr lang="en-US" sz="1200">
                <a:solidFill>
                  <a:srgbClr val="333333"/>
                </a:solidFill>
              </a:rPr>
              <a:t>Bullying during childhood is a major risk factor for a number of issues including mental health, education and social relationships, with long-lasting effects often carried right through to adulthood.</a:t>
            </a:r>
            <a:endParaRPr sz="1200">
              <a:solidFill>
                <a:srgbClr val="333333"/>
              </a:solidFill>
            </a:endParaRPr>
          </a:p>
          <a:p>
            <a:pPr indent="0" lvl="0" marL="0" rtl="0">
              <a:lnSpc>
                <a:spcPct val="115000"/>
              </a:lnSpc>
              <a:spcBef>
                <a:spcPts val="2100"/>
              </a:spcBef>
              <a:spcAft>
                <a:spcPts val="0"/>
              </a:spcAft>
              <a:buNone/>
            </a:pPr>
            <a:r>
              <a:rPr b="1" i="1" lang="en-US" sz="1200" u="sng">
                <a:hlinkClick r:id="rId3"/>
              </a:rPr>
              <a:t>Fear of Missing Out (FOMO)</a:t>
            </a:r>
            <a:r>
              <a:rPr b="1" i="1" lang="en-US" sz="1200" u="sng"/>
              <a:t>:</a:t>
            </a:r>
            <a:r>
              <a:rPr lang="en-US" sz="1200">
                <a:solidFill>
                  <a:srgbClr val="333333"/>
                </a:solidFill>
              </a:rPr>
              <a:t>FOMO has been robustly linked to higher levels of social media engagement, meaning that the more an individual uses social media, the more likely they are to experience FOMO.</a:t>
            </a:r>
            <a:endParaRPr sz="1200">
              <a:solidFill>
                <a:srgbClr val="333333"/>
              </a:solidFill>
            </a:endParaRPr>
          </a:p>
          <a:p>
            <a:pPr indent="0" lvl="0" marL="0">
              <a:spcBef>
                <a:spcPts val="2100"/>
              </a:spcBef>
              <a:spcAft>
                <a:spcPts val="0"/>
              </a:spcAft>
              <a:buNone/>
            </a:pPr>
            <a:r>
              <a:t/>
            </a:r>
            <a:endParaRPr sz="1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Shape 201"/>
          <p:cNvSpPr txBox="1"/>
          <p:nvPr/>
        </p:nvSpPr>
        <p:spPr>
          <a:xfrm>
            <a:off x="56525" y="127175"/>
            <a:ext cx="8994000" cy="4860900"/>
          </a:xfrm>
          <a:prstGeom prst="rect">
            <a:avLst/>
          </a:prstGeom>
          <a:noFill/>
          <a:ln>
            <a:noFill/>
          </a:ln>
        </p:spPr>
        <p:txBody>
          <a:bodyPr anchorCtr="0" anchor="t" bIns="91425" lIns="91425" spcFirstLastPara="1" rIns="91425" wrap="square" tIns="91425">
            <a:noAutofit/>
          </a:bodyPr>
          <a:lstStyle/>
          <a:p>
            <a:pPr indent="0" lvl="0" marL="0" rtl="0">
              <a:lnSpc>
                <a:spcPct val="120000"/>
              </a:lnSpc>
              <a:spcBef>
                <a:spcPts val="0"/>
              </a:spcBef>
              <a:spcAft>
                <a:spcPts val="0"/>
              </a:spcAft>
              <a:buNone/>
            </a:pPr>
            <a:r>
              <a:rPr b="1" lang="en-US" sz="1800">
                <a:solidFill>
                  <a:srgbClr val="0000FF"/>
                </a:solidFill>
                <a:latin typeface="Comic Sans MS"/>
                <a:ea typeface="Comic Sans MS"/>
                <a:cs typeface="Comic Sans MS"/>
                <a:sym typeface="Comic Sans MS"/>
              </a:rPr>
              <a:t>Positive effects of social media</a:t>
            </a:r>
            <a:endParaRPr b="1" sz="1800">
              <a:solidFill>
                <a:srgbClr val="0000FF"/>
              </a:solidFill>
              <a:latin typeface="Comic Sans MS"/>
              <a:ea typeface="Comic Sans MS"/>
              <a:cs typeface="Comic Sans MS"/>
              <a:sym typeface="Comic Sans MS"/>
            </a:endParaRPr>
          </a:p>
          <a:p>
            <a:pPr indent="0" lvl="0" marL="0" rtl="0">
              <a:lnSpc>
                <a:spcPct val="120000"/>
              </a:lnSpc>
              <a:spcBef>
                <a:spcPts val="800"/>
              </a:spcBef>
              <a:spcAft>
                <a:spcPts val="0"/>
              </a:spcAft>
              <a:buNone/>
            </a:pPr>
            <a:r>
              <a:t/>
            </a:r>
            <a:endParaRPr b="1" sz="1000">
              <a:solidFill>
                <a:srgbClr val="333333"/>
              </a:solidFill>
            </a:endParaRPr>
          </a:p>
          <a:p>
            <a:pPr indent="0" lvl="0" marL="0" rtl="0">
              <a:lnSpc>
                <a:spcPct val="120000"/>
              </a:lnSpc>
              <a:spcBef>
                <a:spcPts val="800"/>
              </a:spcBef>
              <a:spcAft>
                <a:spcPts val="0"/>
              </a:spcAft>
              <a:buNone/>
            </a:pPr>
            <a:r>
              <a:t/>
            </a:r>
            <a:endParaRPr b="1" sz="1000">
              <a:solidFill>
                <a:srgbClr val="333333"/>
              </a:solidFill>
            </a:endParaRPr>
          </a:p>
          <a:p>
            <a:pPr indent="0" lvl="0" marL="0" rtl="0">
              <a:lnSpc>
                <a:spcPct val="115000"/>
              </a:lnSpc>
              <a:spcBef>
                <a:spcPts val="800"/>
              </a:spcBef>
              <a:spcAft>
                <a:spcPts val="0"/>
              </a:spcAft>
              <a:buNone/>
            </a:pPr>
            <a:r>
              <a:rPr b="1" i="1" lang="en-US" u="sng">
                <a:solidFill>
                  <a:srgbClr val="333333"/>
                </a:solidFill>
              </a:rPr>
              <a:t>Access to expert health info:</a:t>
            </a:r>
            <a:r>
              <a:rPr b="1" lang="en-US">
                <a:solidFill>
                  <a:srgbClr val="333333"/>
                </a:solidFill>
              </a:rPr>
              <a:t>  </a:t>
            </a:r>
            <a:r>
              <a:rPr lang="en-US">
                <a:solidFill>
                  <a:srgbClr val="333333"/>
                </a:solidFill>
              </a:rPr>
              <a:t>Social networking offers young people who may be suffering from mental health issues an opportunity to read, watch or listen to, and understand, the health experiences of others – relating them back to their own reality.</a:t>
            </a:r>
            <a:endParaRPr>
              <a:solidFill>
                <a:srgbClr val="333333"/>
              </a:solidFill>
            </a:endParaRPr>
          </a:p>
          <a:p>
            <a:pPr indent="0" lvl="0" marL="0" rtl="0">
              <a:lnSpc>
                <a:spcPct val="115000"/>
              </a:lnSpc>
              <a:spcBef>
                <a:spcPts val="2100"/>
              </a:spcBef>
              <a:spcAft>
                <a:spcPts val="0"/>
              </a:spcAft>
              <a:buNone/>
            </a:pPr>
            <a:r>
              <a:rPr b="1" i="1" lang="en-US" u="sng">
                <a:solidFill>
                  <a:srgbClr val="333333"/>
                </a:solidFill>
              </a:rPr>
              <a:t>Emotional support: </a:t>
            </a:r>
            <a:r>
              <a:rPr b="1" lang="en-US">
                <a:solidFill>
                  <a:srgbClr val="333333"/>
                </a:solidFill>
              </a:rPr>
              <a:t> </a:t>
            </a:r>
            <a:r>
              <a:rPr lang="en-US">
                <a:solidFill>
                  <a:srgbClr val="333333"/>
                </a:solidFill>
              </a:rPr>
              <a:t>Conversations on social media can emerge and provide young people with essential interaction to overcome difficult health issues, particularly when they may not have access to that support face-to-face.</a:t>
            </a:r>
            <a:endParaRPr>
              <a:solidFill>
                <a:srgbClr val="333333"/>
              </a:solidFill>
            </a:endParaRPr>
          </a:p>
          <a:p>
            <a:pPr indent="0" lvl="0" marL="0" rtl="0">
              <a:lnSpc>
                <a:spcPct val="115000"/>
              </a:lnSpc>
              <a:spcBef>
                <a:spcPts val="2100"/>
              </a:spcBef>
              <a:spcAft>
                <a:spcPts val="0"/>
              </a:spcAft>
              <a:buNone/>
            </a:pPr>
            <a:r>
              <a:rPr b="1" i="1" lang="en-US" u="sng">
                <a:solidFill>
                  <a:srgbClr val="333333"/>
                </a:solidFill>
              </a:rPr>
              <a:t>Community building:</a:t>
            </a:r>
            <a:r>
              <a:rPr b="1" lang="en-US">
                <a:solidFill>
                  <a:srgbClr val="333333"/>
                </a:solidFill>
              </a:rPr>
              <a:t>  </a:t>
            </a:r>
            <a:r>
              <a:rPr lang="en-US">
                <a:solidFill>
                  <a:srgbClr val="333333"/>
                </a:solidFill>
              </a:rPr>
              <a:t>The community building aspect of social media is also distinctly positive for many young people. By joining ‘groups’ or ‘pages’ young people can surround themselves with like-minded people and share their thoughts or concerns.</a:t>
            </a:r>
            <a:endParaRPr>
              <a:solidFill>
                <a:srgbClr val="333333"/>
              </a:solidFill>
            </a:endParaRPr>
          </a:p>
          <a:p>
            <a:pPr indent="0" lvl="0" marL="0" rtl="0">
              <a:lnSpc>
                <a:spcPct val="115000"/>
              </a:lnSpc>
              <a:spcBef>
                <a:spcPts val="2100"/>
              </a:spcBef>
              <a:spcAft>
                <a:spcPts val="0"/>
              </a:spcAft>
              <a:buNone/>
            </a:pPr>
            <a:r>
              <a:rPr b="1" i="1" lang="en-US" u="sng">
                <a:solidFill>
                  <a:srgbClr val="333333"/>
                </a:solidFill>
              </a:rPr>
              <a:t>Self-expression:  </a:t>
            </a:r>
            <a:r>
              <a:rPr lang="en-US">
                <a:solidFill>
                  <a:srgbClr val="333333"/>
                </a:solidFill>
              </a:rPr>
              <a:t>Self-expression and self-identity are important aspects of development throughout the teen years. Social media can act as an effective platform for positive self-expression, letting teens put forward their best self.</a:t>
            </a:r>
            <a:endParaRPr>
              <a:solidFill>
                <a:srgbClr val="333333"/>
              </a:solidFill>
            </a:endParaRPr>
          </a:p>
          <a:p>
            <a:pPr indent="0" lvl="0" marL="0" rtl="0">
              <a:lnSpc>
                <a:spcPct val="115000"/>
              </a:lnSpc>
              <a:spcBef>
                <a:spcPts val="2100"/>
              </a:spcBef>
              <a:spcAft>
                <a:spcPts val="0"/>
              </a:spcAft>
              <a:buNone/>
            </a:pPr>
            <a:r>
              <a:rPr b="1" i="1" lang="en-US" u="sng">
                <a:solidFill>
                  <a:srgbClr val="333333"/>
                </a:solidFill>
              </a:rPr>
              <a:t>Building upon relationships: </a:t>
            </a:r>
            <a:r>
              <a:rPr b="1" lang="en-US">
                <a:solidFill>
                  <a:srgbClr val="333333"/>
                </a:solidFill>
              </a:rPr>
              <a:t> </a:t>
            </a:r>
            <a:r>
              <a:rPr lang="en-US">
                <a:solidFill>
                  <a:srgbClr val="333333"/>
                </a:solidFill>
              </a:rPr>
              <a:t>There is evidence to suggest that strong adolescent friendships can be enhanced by social media interaction, allowing young people to create stronger bonds with people they already know.</a:t>
            </a:r>
            <a:endParaRPr>
              <a:solidFill>
                <a:srgbClr val="333333"/>
              </a:solidFill>
            </a:endParaRPr>
          </a:p>
          <a:p>
            <a:pPr indent="0" lvl="0" marL="0">
              <a:spcBef>
                <a:spcPts val="2100"/>
              </a:spcBef>
              <a:spcAft>
                <a:spcPts val="0"/>
              </a:spcAft>
              <a:buNone/>
            </a:pPr>
            <a:r>
              <a:t/>
            </a:r>
            <a:endParaRPr sz="10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Shape 207"/>
          <p:cNvSpPr txBox="1"/>
          <p:nvPr/>
        </p:nvSpPr>
        <p:spPr>
          <a:xfrm>
            <a:off x="152725" y="373575"/>
            <a:ext cx="8440200" cy="2014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7200">
                <a:latin typeface="Alfa Slab One"/>
                <a:ea typeface="Alfa Slab One"/>
                <a:cs typeface="Alfa Slab One"/>
                <a:sym typeface="Alfa Slab One"/>
              </a:rPr>
              <a:t>Who can explain what a “Cyber Predator” is?</a:t>
            </a:r>
            <a:endParaRPr sz="7200">
              <a:latin typeface="Alfa Slab One"/>
              <a:ea typeface="Alfa Slab One"/>
              <a:cs typeface="Alfa Slab One"/>
              <a:sym typeface="Alfa Slab One"/>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pic>
        <p:nvPicPr>
          <p:cNvPr descr="online-predator.jpg" id="213" name="Shape 213"/>
          <p:cNvPicPr preferRelativeResize="0"/>
          <p:nvPr/>
        </p:nvPicPr>
        <p:blipFill>
          <a:blip r:embed="rId3">
            <a:alphaModFix/>
          </a:blip>
          <a:stretch>
            <a:fillRect/>
          </a:stretch>
        </p:blipFill>
        <p:spPr>
          <a:xfrm>
            <a:off x="61150" y="152400"/>
            <a:ext cx="9020200" cy="48915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pic>
        <p:nvPicPr>
          <p:cNvPr descr="image2480514.jpg" id="219" name="Shape 219"/>
          <p:cNvPicPr preferRelativeResize="0"/>
          <p:nvPr/>
        </p:nvPicPr>
        <p:blipFill>
          <a:blip r:embed="rId3">
            <a:alphaModFix/>
          </a:blip>
          <a:stretch>
            <a:fillRect/>
          </a:stretch>
        </p:blipFill>
        <p:spPr>
          <a:xfrm>
            <a:off x="76400" y="0"/>
            <a:ext cx="9004951" cy="57104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24" name="Shape 224"/>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71" name="Shape 71"/>
        <p:cNvGrpSpPr/>
        <p:nvPr/>
      </p:nvGrpSpPr>
      <p:grpSpPr>
        <a:xfrm>
          <a:off x="0" y="0"/>
          <a:ext cx="0" cy="0"/>
          <a:chOff x="0" y="0"/>
          <a:chExt cx="0" cy="0"/>
        </a:xfrm>
      </p:grpSpPr>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Shape 234"/>
          <p:cNvSpPr/>
          <p:nvPr/>
        </p:nvSpPr>
        <p:spPr>
          <a:xfrm>
            <a:off x="128775" y="1156000"/>
            <a:ext cx="8764500" cy="2639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400">
                <a:solidFill>
                  <a:srgbClr val="666666"/>
                </a:solidFill>
                <a:latin typeface="Architects Daughter"/>
                <a:ea typeface="Architects Daughter"/>
                <a:cs typeface="Architects Daughter"/>
                <a:sym typeface="Architects Daughter"/>
              </a:rPr>
              <a:t> </a:t>
            </a:r>
            <a:r>
              <a:rPr b="1" lang="en-US" sz="6000">
                <a:solidFill>
                  <a:srgbClr val="666666"/>
                </a:solidFill>
                <a:latin typeface="Architects Daughter"/>
                <a:ea typeface="Architects Daughter"/>
                <a:cs typeface="Architects Daughter"/>
                <a:sym typeface="Architects Daughter"/>
              </a:rPr>
              <a:t>Wireless Routers with parental controls</a:t>
            </a:r>
            <a:endParaRPr b="1" sz="6000">
              <a:solidFill>
                <a:srgbClr val="666666"/>
              </a:solidFill>
              <a:latin typeface="Architects Daughter"/>
              <a:ea typeface="Architects Daughter"/>
              <a:cs typeface="Architects Daughter"/>
              <a:sym typeface="Architects Daughter"/>
            </a:endParaRPr>
          </a:p>
        </p:txBody>
      </p:sp>
      <p:sp>
        <p:nvSpPr>
          <p:cNvPr id="235" name="Shape 235"/>
          <p:cNvSpPr/>
          <p:nvPr/>
        </p:nvSpPr>
        <p:spPr>
          <a:xfrm>
            <a:off x="4160575" y="1504950"/>
            <a:ext cx="4572000" cy="26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rgbClr val="666666"/>
              </a:solidFill>
              <a:latin typeface="Architects Daughter"/>
              <a:ea typeface="Architects Daughter"/>
              <a:cs typeface="Architects Daughter"/>
              <a:sym typeface="Architects Daughte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pic>
        <p:nvPicPr>
          <p:cNvPr descr="Circle with Disney horizontal.jpg" id="241" name="Shape 241"/>
          <p:cNvPicPr preferRelativeResize="0"/>
          <p:nvPr/>
        </p:nvPicPr>
        <p:blipFill>
          <a:blip r:embed="rId3">
            <a:alphaModFix/>
          </a:blip>
          <a:stretch>
            <a:fillRect/>
          </a:stretch>
        </p:blipFill>
        <p:spPr>
          <a:xfrm>
            <a:off x="3639250" y="2032075"/>
            <a:ext cx="5250274" cy="2907400"/>
          </a:xfrm>
          <a:prstGeom prst="rect">
            <a:avLst/>
          </a:prstGeom>
          <a:noFill/>
          <a:ln>
            <a:noFill/>
          </a:ln>
        </p:spPr>
      </p:pic>
      <p:sp>
        <p:nvSpPr>
          <p:cNvPr id="242" name="Shape 242"/>
          <p:cNvSpPr txBox="1"/>
          <p:nvPr/>
        </p:nvSpPr>
        <p:spPr>
          <a:xfrm>
            <a:off x="349375" y="337325"/>
            <a:ext cx="3975600" cy="1722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1800"/>
              <a:t>Devices such as the Circle from Disney can allow parents/guardians to control access to the wifi signal.  However, it does not control access through a cell phone signal.  </a:t>
            </a:r>
            <a:endParaRPr sz="18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descr="Meet Circle, the new way for families to manage content and time across all devices.  Available now at Amazon, Target, Best Buy, and meetcircle.com.  #MeetCircle" id="248" name="Shape 248" title="Meet Circle with Disney">
            <a:hlinkClick r:id="rId3"/>
          </p:cNvPr>
          <p:cNvSpPr/>
          <p:nvPr/>
        </p:nvSpPr>
        <p:spPr>
          <a:xfrm>
            <a:off x="76400" y="152400"/>
            <a:ext cx="9004950" cy="4888075"/>
          </a:xfrm>
          <a:prstGeom prst="rect">
            <a:avLst/>
          </a:prstGeom>
          <a:blipFill>
            <a:blip r:embed="rId4">
              <a:alphaModFix/>
            </a:blip>
            <a:stretch>
              <a:fillRect/>
            </a:stretch>
          </a:blipFill>
          <a:ln>
            <a:noFill/>
          </a:ln>
        </p:spPr>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pic>
        <p:nvPicPr>
          <p:cNvPr descr="Picture_1.png" id="254" name="Shape 254"/>
          <p:cNvPicPr preferRelativeResize="0"/>
          <p:nvPr/>
        </p:nvPicPr>
        <p:blipFill>
          <a:blip r:embed="rId3">
            <a:alphaModFix/>
          </a:blip>
          <a:stretch>
            <a:fillRect/>
          </a:stretch>
        </p:blipFill>
        <p:spPr>
          <a:xfrm>
            <a:off x="61150" y="0"/>
            <a:ext cx="9082850" cy="51434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descr="How to Camouflage Folders without jailbreak to permanently hide apps ..or just customize: https://instagram.com/p/BEosPyKFHeI/  To make custom icons (invisible): App Icons Free – Cool Icon Themes, Backgrounds &amp; Wallpapers by Apalon Apps https://appsto.re/es/HxFPS.i Note: If in your App Store the &quot;App Icons Free&quot; is not available, you can use: Puri icon by Tatsumi Electronics https://appsto.re/es/9B40E.i App Icon Free - Custom Themes by Pocket Life https://appsto.re/es/SpimQ.i  Video of the process: https://youtu.be/cmu7yabUf1g  http://appadvice.com/appnn/2015/11/hide-your-apps-inside-an-invisible-folder-with-this-hack  Este tutorial seguro que te sirve: http://iphonea2.com/2015/11/05/como-hacer-carpetas-secretas-en-el-iphone-sin-jailbreak/ Thanks to @iPhoneA2 👍  Wallpapers links:  iPhone 6 - 6S Plus &amp; iPad = https://pbs.twimg.com/media/CTd4nv-XIAIiedI.jpg:large  iPhone 4 - 5S = https://pbs.twimg.com/media/CTCSrmMWUAAd5m5.jpg:large   The invisible character [ ️ ]  The good thing about this trick is that if you hide apps by this way, everything stays where you left off when turn off your iPhone. By this way you can keep your apps permanently hidden; when reboot, everything remains so (with the old trick the apps reappear after restarting). The downside is that you can not do it with any wallpaper, only works with grey background.  Thanks for watching!" id="260" name="Shape 260" title="New! How To Hide Apps In Invisible Folders No Jailbreak Tutorial In Description. Keep Secret Any App">
            <a:hlinkClick r:id="rId3"/>
          </p:cNvPr>
          <p:cNvSpPr/>
          <p:nvPr/>
        </p:nvSpPr>
        <p:spPr>
          <a:xfrm>
            <a:off x="90900" y="168150"/>
            <a:ext cx="9006800" cy="4807200"/>
          </a:xfrm>
          <a:prstGeom prst="rect">
            <a:avLst/>
          </a:prstGeom>
          <a:blipFill>
            <a:blip r:embed="rId4">
              <a:alphaModFix/>
            </a:blip>
            <a:stretch>
              <a:fillRect/>
            </a:stretch>
          </a:blipFill>
          <a:ln>
            <a:noFill/>
          </a:ln>
        </p:spPr>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Shape 26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t/>
            </a:r>
            <a:endParaRPr/>
          </a:p>
        </p:txBody>
      </p:sp>
      <p:sp>
        <p:nvSpPr>
          <p:cNvPr id="266" name="Shape 26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pic>
        <p:nvPicPr>
          <p:cNvPr descr="How-to-find-secret-app.jpg" id="267" name="Shape 267"/>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descr="Some ghost apps hide kids' photos and videos from their parents, but experts say there are ways to uncover them. WBZ-TV's Kathryn Hauser reports." id="273" name="Shape 273" title="How Parents Can Find Ghost Apps On Kids' Phones">
            <a:hlinkClick r:id="rId3"/>
          </p:cNvPr>
          <p:cNvSpPr/>
          <p:nvPr/>
        </p:nvSpPr>
        <p:spPr>
          <a:xfrm>
            <a:off x="68175" y="152400"/>
            <a:ext cx="8984075" cy="4885275"/>
          </a:xfrm>
          <a:prstGeom prst="rect">
            <a:avLst/>
          </a:prstGeom>
          <a:blipFill>
            <a:blip r:embed="rId4">
              <a:alphaModFix/>
            </a:blip>
            <a:stretch>
              <a:fillRect/>
            </a:stretch>
          </a:blipFill>
          <a:ln>
            <a:noFill/>
          </a:ln>
        </p:spPr>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pic>
        <p:nvPicPr>
          <p:cNvPr descr="app-promo.png" id="279" name="Shape 279"/>
          <p:cNvPicPr preferRelativeResize="0"/>
          <p:nvPr/>
        </p:nvPicPr>
        <p:blipFill>
          <a:blip r:embed="rId3">
            <a:alphaModFix/>
          </a:blip>
          <a:stretch>
            <a:fillRect/>
          </a:stretch>
        </p:blipFill>
        <p:spPr>
          <a:xfrm>
            <a:off x="57675" y="81375"/>
            <a:ext cx="4899845" cy="2715800"/>
          </a:xfrm>
          <a:prstGeom prst="rect">
            <a:avLst/>
          </a:prstGeom>
          <a:noFill/>
          <a:ln>
            <a:noFill/>
          </a:ln>
        </p:spPr>
      </p:pic>
      <p:pic>
        <p:nvPicPr>
          <p:cNvPr id="280" name="Shape 280"/>
          <p:cNvPicPr preferRelativeResize="0"/>
          <p:nvPr/>
        </p:nvPicPr>
        <p:blipFill>
          <a:blip r:embed="rId4">
            <a:alphaModFix/>
          </a:blip>
          <a:stretch>
            <a:fillRect/>
          </a:stretch>
        </p:blipFill>
        <p:spPr>
          <a:xfrm>
            <a:off x="57675" y="3335977"/>
            <a:ext cx="3351100" cy="1730750"/>
          </a:xfrm>
          <a:prstGeom prst="rect">
            <a:avLst/>
          </a:prstGeom>
          <a:noFill/>
          <a:ln>
            <a:noFill/>
          </a:ln>
        </p:spPr>
      </p:pic>
      <p:sp>
        <p:nvSpPr>
          <p:cNvPr id="281" name="Shape 281"/>
          <p:cNvSpPr txBox="1"/>
          <p:nvPr/>
        </p:nvSpPr>
        <p:spPr>
          <a:xfrm>
            <a:off x="583275" y="2828075"/>
            <a:ext cx="1772700" cy="477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2400">
                <a:solidFill>
                  <a:srgbClr val="EFEFEF"/>
                </a:solidFill>
              </a:rPr>
              <a:t>          </a:t>
            </a:r>
            <a:r>
              <a:rPr lang="en-US" sz="2400">
                <a:solidFill>
                  <a:srgbClr val="EFEFEF"/>
                </a:solidFill>
              </a:rPr>
              <a:t>BAD!</a:t>
            </a:r>
            <a:endParaRPr sz="2400">
              <a:solidFill>
                <a:srgbClr val="EFEFEF"/>
              </a:solidFill>
            </a:endParaRPr>
          </a:p>
        </p:txBody>
      </p:sp>
      <p:sp>
        <p:nvSpPr>
          <p:cNvPr id="282" name="Shape 282"/>
          <p:cNvSpPr txBox="1"/>
          <p:nvPr/>
        </p:nvSpPr>
        <p:spPr>
          <a:xfrm>
            <a:off x="4120225" y="2674550"/>
            <a:ext cx="4794900" cy="2011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2400"/>
              <a:t>There are fake app icons that can be used to hide other apps.  A calculator icon is commonly used to hide apps and other folders on a smartphone.  </a:t>
            </a:r>
            <a:endParaRPr sz="24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87" name="Shape 287"/>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Shape 77"/>
          <p:cNvSpPr txBox="1"/>
          <p:nvPr/>
        </p:nvSpPr>
        <p:spPr>
          <a:xfrm>
            <a:off x="0" y="0"/>
            <a:ext cx="9036300" cy="5072400"/>
          </a:xfrm>
          <a:prstGeom prst="rect">
            <a:avLst/>
          </a:prstGeom>
          <a:solidFill>
            <a:srgbClr val="F3F3F3"/>
          </a:solid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US" sz="2400">
                <a:solidFill>
                  <a:srgbClr val="333333"/>
                </a:solidFill>
                <a:highlight>
                  <a:srgbClr val="FFFFFF"/>
                </a:highlight>
                <a:latin typeface="Georgia"/>
                <a:ea typeface="Georgia"/>
                <a:cs typeface="Georgia"/>
                <a:sym typeface="Georgia"/>
              </a:rPr>
              <a:t>“Bullying”, the </a:t>
            </a:r>
            <a:r>
              <a:rPr b="1" i="1" lang="en-US" sz="2400" u="sng">
                <a:solidFill>
                  <a:srgbClr val="CC0000"/>
                </a:solidFill>
                <a:highlight>
                  <a:srgbClr val="FFFFFF"/>
                </a:highlight>
                <a:latin typeface="Georgia"/>
                <a:ea typeface="Georgia"/>
                <a:cs typeface="Georgia"/>
                <a:sym typeface="Georgia"/>
              </a:rPr>
              <a:t>repeated</a:t>
            </a:r>
            <a:r>
              <a:rPr b="1" lang="en-US" sz="2400">
                <a:solidFill>
                  <a:srgbClr val="333333"/>
                </a:solidFill>
                <a:highlight>
                  <a:srgbClr val="FFFFFF"/>
                </a:highlight>
                <a:latin typeface="Georgia"/>
                <a:ea typeface="Georgia"/>
                <a:cs typeface="Georgia"/>
                <a:sym typeface="Georgia"/>
              </a:rPr>
              <a:t> use by one or more students of a written, verbal or electronic expression or a physical act or gesture or any combination thereof, directed at a victim that: (i) causes physical or emotional harm to the victim or damage to the victim’s property; (ii) places the victim in reasonable fear of harm to himself or of damage to his property; (iii) creates a hostile environment at school for the victim; (iv) infringes on the rights of the victim at school; or (v) materially and substantially disrupts the education process or the orderly operation of a school. For the purposes of this section, bullying shall include cyber-bullying</a:t>
            </a:r>
            <a:r>
              <a:rPr lang="en-US" sz="1050">
                <a:solidFill>
                  <a:srgbClr val="333333"/>
                </a:solidFill>
                <a:highlight>
                  <a:srgbClr val="FFFFFF"/>
                </a:highlight>
                <a:latin typeface="Georgia"/>
                <a:ea typeface="Georgia"/>
                <a:cs typeface="Georgia"/>
                <a:sym typeface="Georgia"/>
              </a:rPr>
              <a:t>.</a:t>
            </a:r>
            <a:endParaRPr>
              <a:latin typeface="Georgia"/>
              <a:ea typeface="Georgia"/>
              <a:cs typeface="Georgia"/>
              <a:sym typeface="Georgia"/>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Shape 293"/>
          <p:cNvSpPr txBox="1"/>
          <p:nvPr/>
        </p:nvSpPr>
        <p:spPr>
          <a:xfrm>
            <a:off x="152700" y="32700"/>
            <a:ext cx="8838600" cy="5027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US" sz="3000">
                <a:solidFill>
                  <a:srgbClr val="FF0000"/>
                </a:solidFill>
                <a:latin typeface="Comic Sans MS"/>
                <a:ea typeface="Comic Sans MS"/>
                <a:cs typeface="Comic Sans MS"/>
                <a:sym typeface="Comic Sans MS"/>
              </a:rPr>
              <a:t>REFERENCES FOR PARENTS</a:t>
            </a:r>
            <a:r>
              <a:rPr lang="en-US" sz="2400">
                <a:highlight>
                  <a:srgbClr val="4A86E8"/>
                </a:highlight>
              </a:rPr>
              <a:t> </a:t>
            </a:r>
            <a:endParaRPr sz="2400">
              <a:highlight>
                <a:srgbClr val="4A86E8"/>
              </a:highlight>
            </a:endParaRPr>
          </a:p>
          <a:p>
            <a:pPr indent="0" lvl="0" marL="0">
              <a:spcBef>
                <a:spcPts val="0"/>
              </a:spcBef>
              <a:spcAft>
                <a:spcPts val="0"/>
              </a:spcAft>
              <a:buNone/>
            </a:pPr>
            <a:r>
              <a:rPr b="1" lang="en-US" sz="2400" u="sng">
                <a:hlinkClick r:id="rId3"/>
              </a:rPr>
              <a:t>https://smartsocial.com/</a:t>
            </a:r>
            <a:endParaRPr b="1" sz="2400"/>
          </a:p>
          <a:p>
            <a:pPr indent="0" lvl="0" marL="0">
              <a:spcBef>
                <a:spcPts val="0"/>
              </a:spcBef>
              <a:spcAft>
                <a:spcPts val="0"/>
              </a:spcAft>
              <a:buNone/>
            </a:pPr>
            <a:r>
              <a:t/>
            </a:r>
            <a:endParaRPr b="1" sz="2400"/>
          </a:p>
          <a:p>
            <a:pPr indent="0" lvl="0" marL="0">
              <a:spcBef>
                <a:spcPts val="0"/>
              </a:spcBef>
              <a:spcAft>
                <a:spcPts val="0"/>
              </a:spcAft>
              <a:buNone/>
            </a:pPr>
            <a:r>
              <a:rPr b="1" lang="en-US" sz="2400" u="sng">
                <a:hlinkClick r:id="rId4"/>
              </a:rPr>
              <a:t>http://www.netsmartz.org</a:t>
            </a:r>
            <a:endParaRPr b="1" sz="2400"/>
          </a:p>
          <a:p>
            <a:pPr indent="0" lvl="0" marL="0">
              <a:spcBef>
                <a:spcPts val="0"/>
              </a:spcBef>
              <a:spcAft>
                <a:spcPts val="0"/>
              </a:spcAft>
              <a:buNone/>
            </a:pPr>
            <a:r>
              <a:t/>
            </a:r>
            <a:endParaRPr b="1" sz="2400"/>
          </a:p>
          <a:p>
            <a:pPr indent="0" lvl="0" marL="0">
              <a:spcBef>
                <a:spcPts val="0"/>
              </a:spcBef>
              <a:spcAft>
                <a:spcPts val="0"/>
              </a:spcAft>
              <a:buNone/>
            </a:pPr>
            <a:r>
              <a:rPr b="1" lang="en-US" sz="2400" u="sng">
                <a:hlinkClick r:id="rId5"/>
              </a:rPr>
              <a:t>https://www.commonsensemedia.org/social-media</a:t>
            </a:r>
            <a:endParaRPr b="1" sz="2400"/>
          </a:p>
          <a:p>
            <a:pPr indent="0" lvl="0" marL="0">
              <a:spcBef>
                <a:spcPts val="0"/>
              </a:spcBef>
              <a:spcAft>
                <a:spcPts val="0"/>
              </a:spcAft>
              <a:buNone/>
            </a:pPr>
            <a:r>
              <a:t/>
            </a:r>
            <a:endParaRPr b="1" sz="2400">
              <a:highlight>
                <a:srgbClr val="000000"/>
              </a:highlight>
            </a:endParaRPr>
          </a:p>
          <a:p>
            <a:pPr indent="0" lvl="0" marL="0">
              <a:spcBef>
                <a:spcPts val="0"/>
              </a:spcBef>
              <a:spcAft>
                <a:spcPts val="0"/>
              </a:spcAft>
              <a:buNone/>
            </a:pPr>
            <a:r>
              <a:rPr b="1" lang="en-US" sz="2400" u="sng">
                <a:hlinkClick r:id="rId6"/>
              </a:rPr>
              <a:t>https://emojipedia.org/</a:t>
            </a:r>
            <a:endParaRPr b="1" sz="2400"/>
          </a:p>
          <a:p>
            <a:pPr indent="0" lvl="0" marL="0">
              <a:spcBef>
                <a:spcPts val="0"/>
              </a:spcBef>
              <a:spcAft>
                <a:spcPts val="0"/>
              </a:spcAft>
              <a:buNone/>
            </a:pPr>
            <a:r>
              <a:t/>
            </a:r>
            <a:endParaRPr b="1" sz="2400"/>
          </a:p>
          <a:p>
            <a:pPr indent="0" lvl="0" marL="0">
              <a:spcBef>
                <a:spcPts val="0"/>
              </a:spcBef>
              <a:spcAft>
                <a:spcPts val="0"/>
              </a:spcAft>
              <a:buNone/>
            </a:pPr>
            <a:r>
              <a:rPr b="1" lang="en-US" sz="2400" u="sng">
                <a:hlinkClick r:id="rId7"/>
              </a:rPr>
              <a:t>https://emojipedia.org/snapchat/</a:t>
            </a:r>
            <a:endParaRPr b="1" sz="2400"/>
          </a:p>
          <a:p>
            <a:pPr indent="0" lvl="0" marL="0">
              <a:spcBef>
                <a:spcPts val="0"/>
              </a:spcBef>
              <a:spcAft>
                <a:spcPts val="0"/>
              </a:spcAft>
              <a:buNone/>
            </a:pPr>
            <a:r>
              <a:t/>
            </a:r>
            <a:endParaRPr b="1" sz="2400"/>
          </a:p>
          <a:p>
            <a:pPr indent="0" lvl="0" marL="0">
              <a:spcBef>
                <a:spcPts val="0"/>
              </a:spcBef>
              <a:spcAft>
                <a:spcPts val="0"/>
              </a:spcAft>
              <a:buNone/>
            </a:pPr>
            <a:r>
              <a:rPr b="1" lang="en-US" sz="2400"/>
              <a:t>https://www.spyzie.com/parental-controls/iphone-parental-monitoring.html</a:t>
            </a:r>
            <a:endParaRPr b="1" sz="2400"/>
          </a:p>
          <a:p>
            <a:pPr indent="0" lvl="0" marL="0">
              <a:spcBef>
                <a:spcPts val="0"/>
              </a:spcBef>
              <a:spcAft>
                <a:spcPts val="0"/>
              </a:spcAft>
              <a:buNone/>
            </a:pPr>
            <a:r>
              <a:t/>
            </a:r>
            <a:endParaRPr/>
          </a:p>
          <a:p>
            <a:pPr indent="0" lvl="0" marL="0">
              <a:spcBef>
                <a:spcPts val="0"/>
              </a:spcBef>
              <a:spcAft>
                <a:spcPts val="0"/>
              </a:spcAft>
              <a:buNone/>
            </a:pPr>
            <a:r>
              <a:t/>
            </a:r>
            <a:endParaRPr/>
          </a:p>
        </p:txBody>
      </p:sp>
      <p:pic>
        <p:nvPicPr>
          <p:cNvPr id="294" name="Shape 294"/>
          <p:cNvPicPr preferRelativeResize="0"/>
          <p:nvPr/>
        </p:nvPicPr>
        <p:blipFill>
          <a:blip r:embed="rId8">
            <a:alphaModFix/>
          </a:blip>
          <a:stretch>
            <a:fillRect/>
          </a:stretch>
        </p:blipFill>
        <p:spPr>
          <a:xfrm>
            <a:off x="6077200" y="293925"/>
            <a:ext cx="2483249" cy="16832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FEFEF"/>
        </a:solidFill>
      </p:bgPr>
    </p:bg>
    <p:spTree>
      <p:nvGrpSpPr>
        <p:cNvPr id="299" name="Shape 299"/>
        <p:cNvGrpSpPr/>
        <p:nvPr/>
      </p:nvGrpSpPr>
      <p:grpSpPr>
        <a:xfrm>
          <a:off x="0" y="0"/>
          <a:ext cx="0" cy="0"/>
          <a:chOff x="0" y="0"/>
          <a:chExt cx="0" cy="0"/>
        </a:xfrm>
      </p:grpSpPr>
      <p:sp>
        <p:nvSpPr>
          <p:cNvPr id="300" name="Shape 300"/>
          <p:cNvSpPr txBox="1"/>
          <p:nvPr/>
        </p:nvSpPr>
        <p:spPr>
          <a:xfrm>
            <a:off x="204800" y="313225"/>
            <a:ext cx="8481300" cy="2517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1800"/>
              <a:t>You can contact Officer John Walden (</a:t>
            </a:r>
            <a:r>
              <a:rPr lang="en-US" sz="1800" u="sng">
                <a:solidFill>
                  <a:schemeClr val="hlink"/>
                </a:solidFill>
                <a:hlinkClick r:id="rId3"/>
              </a:rPr>
              <a:t>jwalden@hinghamschools.org</a:t>
            </a:r>
            <a:r>
              <a:rPr lang="en-US" sz="1800"/>
              <a:t>) if you have additional questions regarding information contained in the presentation.  You can also contact Tony Keady (</a:t>
            </a:r>
            <a:r>
              <a:rPr lang="en-US" sz="1800" u="sng">
                <a:solidFill>
                  <a:schemeClr val="hlink"/>
                </a:solidFill>
                <a:hlinkClick r:id="rId4"/>
              </a:rPr>
              <a:t>akeady@hinghamschools.org</a:t>
            </a:r>
            <a:r>
              <a:rPr lang="en-US" sz="1800"/>
              <a:t>) if you have specific concerns about your child.  It is important to connect with your child’s school if you have questions or concerns about any facet of your child’s experience at school. </a:t>
            </a:r>
            <a:r>
              <a:rPr lang="en-US"/>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Shape 83"/>
          <p:cNvSpPr txBox="1"/>
          <p:nvPr/>
        </p:nvSpPr>
        <p:spPr>
          <a:xfrm>
            <a:off x="0" y="0"/>
            <a:ext cx="8955600" cy="50661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rPr b="1" lang="en-US" sz="1800"/>
              <a:t>“Cyber-bullying”, bullying through the use of technology or any electronic communication, which shall include, but shall not be limited to, any transfer of signs, signals, writing, images, sounds, data or intelligence of any nature transmitted in whole or in part by a wire, radio, electromagnetic, photo electronic or photo optical system, including, but not limited to, electronic mail, internet communications, instant messages or facsimile communications. </a:t>
            </a:r>
            <a:endParaRPr b="1" sz="1800"/>
          </a:p>
          <a:p>
            <a:pPr indent="0" lvl="0" marL="0">
              <a:spcBef>
                <a:spcPts val="0"/>
              </a:spcBef>
              <a:spcAft>
                <a:spcPts val="0"/>
              </a:spcAft>
              <a:buNone/>
            </a:pPr>
            <a:r>
              <a:t/>
            </a:r>
            <a:endParaRPr b="1" sz="1800"/>
          </a:p>
          <a:p>
            <a:pPr indent="0" lvl="0" marL="0" rtl="0">
              <a:spcBef>
                <a:spcPts val="0"/>
              </a:spcBef>
              <a:spcAft>
                <a:spcPts val="0"/>
              </a:spcAft>
              <a:buNone/>
            </a:pPr>
            <a:r>
              <a:rPr b="1" lang="en-US" sz="1800"/>
              <a:t>Cyber-bullying shall also include (i) the creation of a web page or blog in which the creator </a:t>
            </a:r>
            <a:r>
              <a:rPr b="1" lang="en-US" sz="1800">
                <a:solidFill>
                  <a:srgbClr val="CC0000"/>
                </a:solidFill>
              </a:rPr>
              <a:t>assumes the identity of another person</a:t>
            </a:r>
            <a:r>
              <a:rPr b="1" lang="en-US" sz="1800"/>
              <a:t> or (ii) the knowing impersonation of another person as the author of posted content or messages, if the creation or impersonation creates any of the conditions enumerated in clauses (i) to (v), inclusive, of the definition of bullying. Cyber-bullying shall also include the distribution by electronic means of a communication to more than one person or the posting of material on an electronic medium that may be accessed by one or more persons, if the distribution or posting creates any of the conditions enumerated in clauses (i) to (v), inclusive, of the definition of bullying.</a:t>
            </a:r>
            <a:br>
              <a:rPr b="1" lang="en-US" sz="1800"/>
            </a:br>
            <a:endParaRPr b="1"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88" name="Shape 88"/>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93" name="Shape 93"/>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98" name="Shape 98"/>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103" name="Shape 103"/>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