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38"/>
  </p:handoutMasterIdLst>
  <p:sldIdLst>
    <p:sldId id="256" r:id="rId2"/>
    <p:sldId id="298" r:id="rId3"/>
    <p:sldId id="299" r:id="rId4"/>
    <p:sldId id="300" r:id="rId5"/>
    <p:sldId id="257" r:id="rId6"/>
    <p:sldId id="259" r:id="rId7"/>
    <p:sldId id="269" r:id="rId8"/>
    <p:sldId id="270" r:id="rId9"/>
    <p:sldId id="303" r:id="rId10"/>
    <p:sldId id="304" r:id="rId11"/>
    <p:sldId id="258" r:id="rId12"/>
    <p:sldId id="279" r:id="rId13"/>
    <p:sldId id="280" r:id="rId14"/>
    <p:sldId id="282" r:id="rId15"/>
    <p:sldId id="278" r:id="rId16"/>
    <p:sldId id="276" r:id="rId17"/>
    <p:sldId id="311" r:id="rId18"/>
    <p:sldId id="291" r:id="rId19"/>
    <p:sldId id="271" r:id="rId20"/>
    <p:sldId id="275" r:id="rId21"/>
    <p:sldId id="272" r:id="rId22"/>
    <p:sldId id="306" r:id="rId23"/>
    <p:sldId id="308" r:id="rId24"/>
    <p:sldId id="288" r:id="rId25"/>
    <p:sldId id="261" r:id="rId26"/>
    <p:sldId id="289" r:id="rId27"/>
    <p:sldId id="310" r:id="rId28"/>
    <p:sldId id="293" r:id="rId29"/>
    <p:sldId id="307" r:id="rId30"/>
    <p:sldId id="265" r:id="rId31"/>
    <p:sldId id="266" r:id="rId32"/>
    <p:sldId id="305" r:id="rId33"/>
    <p:sldId id="267" r:id="rId34"/>
    <p:sldId id="294" r:id="rId35"/>
    <p:sldId id="309" r:id="rId36"/>
    <p:sldId id="268" r:id="rId3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57EC45-DBB5-42AA-823F-C7EEE1AFCC53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DBE3C2-26E0-41D3-840D-D7C9BA8A8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58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5/7/2018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jpg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610" y="1854932"/>
            <a:ext cx="10399735" cy="768928"/>
          </a:xfrm>
        </p:spPr>
        <p:txBody>
          <a:bodyPr/>
          <a:lstStyle/>
          <a:p>
            <a:pPr algn="ctr"/>
            <a:r>
              <a:rPr lang="en-US" dirty="0" smtClean="0"/>
              <a:t>WELCOME TO</a:t>
            </a:r>
            <a:br>
              <a:rPr lang="en-US" dirty="0" smtClean="0"/>
            </a:br>
            <a:r>
              <a:rPr lang="en-US" dirty="0" smtClean="0"/>
              <a:t>HINGHAM HIGH 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6726" y="4102472"/>
            <a:ext cx="8825658" cy="861420"/>
          </a:xfrm>
        </p:spPr>
        <p:txBody>
          <a:bodyPr/>
          <a:lstStyle/>
          <a:p>
            <a:pPr algn="ctr"/>
            <a:r>
              <a:rPr lang="en-US" dirty="0" smtClean="0"/>
              <a:t>FEBRUARY 27, 2018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837" y="2894024"/>
            <a:ext cx="4145280" cy="310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2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670180"/>
            <a:ext cx="4351023" cy="3291287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…</a:t>
            </a:r>
            <a:r>
              <a:rPr lang="en-US" sz="4400" dirty="0" smtClean="0"/>
              <a:t>AND </a:t>
            </a:r>
            <a:br>
              <a:rPr lang="en-US" sz="4400" dirty="0" smtClean="0"/>
            </a:br>
            <a:r>
              <a:rPr lang="en-US" sz="4400" dirty="0" smtClean="0"/>
              <a:t>TERRIFIC</a:t>
            </a:r>
            <a:br>
              <a:rPr lang="en-US" sz="4400" dirty="0" smtClean="0"/>
            </a:br>
            <a:r>
              <a:rPr lang="en-US" sz="4400" dirty="0" smtClean="0"/>
              <a:t>COUNSELORS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4441371"/>
            <a:ext cx="4198539" cy="179147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NOVEMBER 16-18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764" y="931643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6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259633"/>
            <a:ext cx="4351023" cy="402149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HHS</a:t>
            </a:r>
            <a:br>
              <a:rPr lang="en-US" dirty="0" smtClean="0"/>
            </a:br>
            <a:r>
              <a:rPr lang="en-US" dirty="0" smtClean="0"/>
              <a:t>SCHEDULE LOOKS DIFFERENT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880" y="1259633"/>
            <a:ext cx="6551454" cy="475488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7665" y="2828474"/>
            <a:ext cx="2977424" cy="126896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7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93" y="2156783"/>
            <a:ext cx="4351023" cy="2283823"/>
          </a:xfrm>
        </p:spPr>
        <p:txBody>
          <a:bodyPr/>
          <a:lstStyle/>
          <a:p>
            <a:r>
              <a:rPr lang="en-US" dirty="0" smtClean="0"/>
              <a:t>GRADUATION REQUIREMENTS –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SEE THE </a:t>
            </a:r>
            <a:br>
              <a:rPr lang="en-US" dirty="0" smtClean="0"/>
            </a:br>
            <a:r>
              <a:rPr lang="en-US" dirty="0" smtClean="0"/>
              <a:t>PROGRAM OF STUDIES FOR DETAILS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9974" y="3390347"/>
            <a:ext cx="4235861" cy="85841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HHSPTO.WEEBLY.COM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" t="-13165" r="450" b="13165"/>
          <a:stretch/>
        </p:blipFill>
        <p:spPr>
          <a:xfrm>
            <a:off x="6721937" y="-358816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470" y="1040517"/>
            <a:ext cx="9784080" cy="728480"/>
          </a:xfrm>
        </p:spPr>
        <p:txBody>
          <a:bodyPr/>
          <a:lstStyle/>
          <a:p>
            <a:pPr algn="ctr"/>
            <a:r>
              <a:rPr lang="en-US" sz="4000" dirty="0" smtClean="0"/>
              <a:t>SUCH AS…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05114" y="3078866"/>
            <a:ext cx="11386663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200" dirty="0" smtClean="0"/>
              <a:t>HHS GRADUATES MUST COMPLETE: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20 CREDITS IN ENGLISH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15 CREDITS IN MATH, SCIENCE &amp; SOCIAL STUDIES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10 CREDITS IN THE SAME FOREIGN LANGUAGE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2.5 CREDITS IN FINE/APPLIED ARTS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45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470" y="1040517"/>
            <a:ext cx="9784080" cy="728480"/>
          </a:xfrm>
        </p:spPr>
        <p:txBody>
          <a:bodyPr/>
          <a:lstStyle/>
          <a:p>
            <a:pPr algn="ctr"/>
            <a:r>
              <a:rPr lang="en-US" sz="4000" dirty="0" smtClean="0"/>
              <a:t>TO EARN A DIPLOMA…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05114" y="3088197"/>
            <a:ext cx="11386663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200" dirty="0" smtClean="0"/>
              <a:t>EVERYBODY MUST: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EARN 110 CREDITS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PASS THE MCAS IN ELA, MATH AND </a:t>
            </a:r>
            <a:r>
              <a:rPr lang="en-US" sz="3200" dirty="0" smtClean="0"/>
              <a:t>SCIENCE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AND ATTEND SCHOOL REGULARLY!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2210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978090"/>
            <a:ext cx="4351023" cy="3517641"/>
          </a:xfrm>
        </p:spPr>
        <p:txBody>
          <a:bodyPr/>
          <a:lstStyle/>
          <a:p>
            <a:r>
              <a:rPr lang="en-US" sz="5400" dirty="0" smtClean="0"/>
              <a:t>WIDE </a:t>
            </a:r>
            <a:br>
              <a:rPr lang="en-US" sz="5400" dirty="0" smtClean="0"/>
            </a:br>
            <a:r>
              <a:rPr lang="en-US" sz="5400" dirty="0" smtClean="0"/>
              <a:t>VARIETY </a:t>
            </a:r>
            <a:br>
              <a:rPr lang="en-US" sz="5400" dirty="0" smtClean="0"/>
            </a:br>
            <a:r>
              <a:rPr lang="en-US" sz="5400" dirty="0" smtClean="0"/>
              <a:t>OF </a:t>
            </a:r>
            <a:br>
              <a:rPr lang="en-US" sz="5400" dirty="0" smtClean="0"/>
            </a:br>
            <a:r>
              <a:rPr lang="en-US" sz="5400" dirty="0" smtClean="0"/>
              <a:t>ELECTIVES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7378" y="3183220"/>
            <a:ext cx="5654351" cy="1240973"/>
          </a:xfrm>
        </p:spPr>
        <p:txBody>
          <a:bodyPr>
            <a:normAutofit/>
          </a:bodyPr>
          <a:lstStyle/>
          <a:p>
            <a:pPr algn="ctr"/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610" y="983848"/>
            <a:ext cx="633984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3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474238"/>
            <a:ext cx="4351023" cy="3487230"/>
          </a:xfrm>
        </p:spPr>
        <p:txBody>
          <a:bodyPr/>
          <a:lstStyle/>
          <a:p>
            <a:r>
              <a:rPr lang="en-US" sz="5400" dirty="0" smtClean="0"/>
              <a:t>A VIBRANT </a:t>
            </a:r>
            <a:r>
              <a:rPr lang="en-US" sz="5400" dirty="0" smtClean="0"/>
              <a:t>MUSIC </a:t>
            </a:r>
            <a:r>
              <a:rPr lang="en-US" sz="5400" dirty="0" smtClean="0"/>
              <a:t>PROGRAM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3205" y="3217853"/>
            <a:ext cx="5654351" cy="1240973"/>
          </a:xfrm>
        </p:spPr>
        <p:txBody>
          <a:bodyPr>
            <a:norm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40" y="1226917"/>
            <a:ext cx="597408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31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474238"/>
            <a:ext cx="4351023" cy="3487230"/>
          </a:xfrm>
        </p:spPr>
        <p:txBody>
          <a:bodyPr/>
          <a:lstStyle/>
          <a:p>
            <a:r>
              <a:rPr lang="en-US" sz="5400" dirty="0" smtClean="0"/>
              <a:t>THE ARTS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3205" y="3217853"/>
            <a:ext cx="5654351" cy="1240973"/>
          </a:xfrm>
        </p:spPr>
        <p:txBody>
          <a:bodyPr>
            <a:normAutofit/>
          </a:bodyPr>
          <a:lstStyle/>
          <a:p>
            <a:pPr algn="ctr"/>
            <a:endParaRPr lang="en-US" sz="2800" dirty="0"/>
          </a:p>
        </p:txBody>
      </p:sp>
      <p:pic>
        <p:nvPicPr>
          <p:cNvPr id="10244" name="Picture 4" descr="https://pbs.twimg.com/media/DJd8NkGWAAAwM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236" y="1301345"/>
            <a:ext cx="5608320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5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474238"/>
            <a:ext cx="4351023" cy="3487230"/>
          </a:xfrm>
        </p:spPr>
        <p:txBody>
          <a:bodyPr/>
          <a:lstStyle/>
          <a:p>
            <a:r>
              <a:rPr lang="en-US" sz="5400" dirty="0" smtClean="0"/>
              <a:t>THE </a:t>
            </a:r>
            <a:r>
              <a:rPr lang="en-US" sz="5400" dirty="0" smtClean="0"/>
              <a:t>INDUSTRIAL </a:t>
            </a:r>
            <a:br>
              <a:rPr lang="en-US" sz="5400" dirty="0" smtClean="0"/>
            </a:br>
            <a:r>
              <a:rPr lang="en-US" sz="5400" dirty="0" smtClean="0"/>
              <a:t>ARTS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3205" y="3217853"/>
            <a:ext cx="5654351" cy="1240973"/>
          </a:xfrm>
        </p:spPr>
        <p:txBody>
          <a:bodyPr>
            <a:normAutofit/>
          </a:bodyPr>
          <a:lstStyle/>
          <a:p>
            <a:pPr algn="ctr"/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864098"/>
              </p:ext>
            </p:extLst>
          </p:nvPr>
        </p:nvGraphicFramePr>
        <p:xfrm>
          <a:off x="98425" y="98425"/>
          <a:ext cx="264318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Packager Shell Object" showAsIcon="1" r:id="rId3" imgW="2643480" imgH="558000" progId="Package">
                  <p:embed/>
                </p:oleObj>
              </mc:Choice>
              <mc:Fallback>
                <p:oleObj name="Packager Shell Object" showAsIcon="1" r:id="rId3" imgW="2643480" imgH="5580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2643188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209" y="932867"/>
            <a:ext cx="38100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474238"/>
            <a:ext cx="4351023" cy="3487230"/>
          </a:xfrm>
        </p:spPr>
        <p:txBody>
          <a:bodyPr/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FAMILY &amp; CONSUMER SCIENCES CONTINUE TO FLOURISH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3205" y="3217853"/>
            <a:ext cx="5654351" cy="1240973"/>
          </a:xfrm>
        </p:spPr>
        <p:txBody>
          <a:bodyPr>
            <a:norm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35" y="876873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895" y="1005792"/>
            <a:ext cx="9784080" cy="728480"/>
          </a:xfrm>
        </p:spPr>
        <p:txBody>
          <a:bodyPr/>
          <a:lstStyle/>
          <a:p>
            <a:pPr algn="ctr"/>
            <a:r>
              <a:rPr lang="en-US" sz="4000" dirty="0" smtClean="0"/>
              <a:t>TONIGHT’S PROGRAM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05114" y="3078866"/>
            <a:ext cx="11386663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RICK SWANSON, PRINCIPAL</a:t>
            </a:r>
            <a:endParaRPr lang="en-US" sz="32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JOE CAVANAUGH &amp; KALEY JOHANNES, CLASS OF 2018</a:t>
            </a:r>
            <a:endParaRPr lang="en-US" sz="32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SARA ADER, HHS PTO</a:t>
            </a:r>
            <a:endParaRPr lang="en-US" sz="32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HEATHER RODRIGUEZ, DIRECTOR OF COUNSELING</a:t>
            </a:r>
            <a:endParaRPr lang="en-US" sz="32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JIM QUATROMONI, ATHLETIC DIRECTOR</a:t>
            </a:r>
            <a:endParaRPr lang="en-US" sz="32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Q &amp; 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869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474238"/>
            <a:ext cx="4351023" cy="3487230"/>
          </a:xfrm>
        </p:spPr>
        <p:txBody>
          <a:bodyPr/>
          <a:lstStyle/>
          <a:p>
            <a:r>
              <a:rPr lang="en-US" dirty="0" smtClean="0"/>
              <a:t>AS DO THE REGULAR SCIENCES –</a:t>
            </a:r>
            <a:br>
              <a:rPr lang="en-US" dirty="0" smtClean="0"/>
            </a:br>
            <a:r>
              <a:rPr lang="en-US" dirty="0" smtClean="0"/>
              <a:t>INCLUDING ELECTRONICS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3205" y="3217853"/>
            <a:ext cx="5654351" cy="1240973"/>
          </a:xfrm>
        </p:spPr>
        <p:txBody>
          <a:bodyPr>
            <a:normAutofit/>
          </a:bodyPr>
          <a:lstStyle/>
          <a:p>
            <a:pPr algn="ctr"/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256" y="810228"/>
            <a:ext cx="6949440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474238"/>
            <a:ext cx="4351023" cy="3487230"/>
          </a:xfrm>
        </p:spPr>
        <p:txBody>
          <a:bodyPr/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EVEN A </a:t>
            </a:r>
            <a:r>
              <a:rPr lang="en-US" dirty="0" smtClean="0"/>
              <a:t>GREENHOUSE (AND A BOTANY COURSE)!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3205" y="3217853"/>
            <a:ext cx="5654351" cy="1240973"/>
          </a:xfrm>
        </p:spPr>
        <p:txBody>
          <a:bodyPr>
            <a:normAutofit/>
          </a:bodyPr>
          <a:lstStyle/>
          <a:p>
            <a:pPr algn="ctr"/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23" y="1034400"/>
            <a:ext cx="6215714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0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474238"/>
            <a:ext cx="4351023" cy="3487230"/>
          </a:xfrm>
        </p:spPr>
        <p:txBody>
          <a:bodyPr/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400" dirty="0" smtClean="0"/>
              <a:t>NUMEROUS AWARDS FOR SUSTAINABILITY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3205" y="3217853"/>
            <a:ext cx="5654351" cy="0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2800" dirty="0"/>
          </a:p>
        </p:txBody>
      </p:sp>
      <p:pic>
        <p:nvPicPr>
          <p:cNvPr id="7170" name="Picture 2" descr="https://pbs.twimg.com/media/DbFJ702XUAIjJ-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11480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bs.twimg.com/media/DbFJ702XUAIjJ-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966" y="1097005"/>
            <a:ext cx="621792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36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474238"/>
            <a:ext cx="4351023" cy="3487230"/>
          </a:xfrm>
        </p:spPr>
        <p:txBody>
          <a:bodyPr/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sz="4400" dirty="0" smtClean="0"/>
              <a:t>GLOBAL</a:t>
            </a:r>
            <a:br>
              <a:rPr lang="en-US" sz="4400" dirty="0" smtClean="0"/>
            </a:br>
            <a:r>
              <a:rPr lang="en-US" sz="4400" dirty="0" smtClean="0"/>
              <a:t>FOCUS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3205" y="3217853"/>
            <a:ext cx="5654351" cy="0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sz="2800" dirty="0"/>
          </a:p>
        </p:txBody>
      </p:sp>
      <p:pic>
        <p:nvPicPr>
          <p:cNvPr id="7170" name="Picture 2" descr="https://pbs.twimg.com/media/DbFJ702XUAIjJ-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11480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pbs.twimg.com/media/DbABk9JWkAAwfK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98" y="122231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474242"/>
            <a:ext cx="4351023" cy="191798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INTERNSHIP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OPPORTUNITIES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7378" y="3183220"/>
            <a:ext cx="5654351" cy="1240973"/>
          </a:xfrm>
        </p:spPr>
        <p:txBody>
          <a:bodyPr>
            <a:normAutofit/>
          </a:bodyPr>
          <a:lstStyle/>
          <a:p>
            <a:pPr algn="ctr"/>
            <a:endParaRPr lang="en-US" sz="2800" dirty="0"/>
          </a:p>
        </p:txBody>
      </p:sp>
      <p:pic>
        <p:nvPicPr>
          <p:cNvPr id="1026" name="Picture 2" descr="https://pbs.twimg.com/media/DNvKTzxVAAA3M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22" y="401223"/>
            <a:ext cx="4320539" cy="576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8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CLUBS </a:t>
            </a:r>
            <a:br>
              <a:rPr lang="en-US" sz="5400" dirty="0" smtClean="0"/>
            </a:br>
            <a:r>
              <a:rPr lang="en-US" sz="5400" dirty="0" smtClean="0"/>
              <a:t>GALORE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7542" y="3269049"/>
            <a:ext cx="4282514" cy="1101012"/>
          </a:xfr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62" t="-29461" r="4035" b="17563"/>
          <a:stretch/>
        </p:blipFill>
        <p:spPr>
          <a:xfrm>
            <a:off x="4377474" y="30652"/>
            <a:ext cx="768096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474238"/>
            <a:ext cx="4351023" cy="3487230"/>
          </a:xfrm>
        </p:spPr>
        <p:txBody>
          <a:bodyPr/>
          <a:lstStyle/>
          <a:p>
            <a:r>
              <a:rPr lang="en-US" dirty="0" smtClean="0"/>
              <a:t>MANY WITH AN ACADEMIC FOCUS –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SUCH AS…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ENGINEERING </a:t>
            </a:r>
            <a:r>
              <a:rPr lang="en-US" dirty="0" smtClean="0"/>
              <a:t>AND ROBOTICS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3641" y="2916361"/>
            <a:ext cx="5654351" cy="1240973"/>
          </a:xfrm>
        </p:spPr>
        <p:txBody>
          <a:bodyPr>
            <a:normAutofit/>
          </a:bodyPr>
          <a:lstStyle/>
          <a:p>
            <a:pPr algn="ctr"/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607" y="1474238"/>
            <a:ext cx="5965236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9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474238"/>
            <a:ext cx="4351023" cy="3487230"/>
          </a:xfrm>
        </p:spPr>
        <p:txBody>
          <a:bodyPr/>
          <a:lstStyle/>
          <a:p>
            <a:r>
              <a:rPr lang="en-US" dirty="0" smtClean="0"/>
              <a:t>WE EVEN </a:t>
            </a:r>
            <a:br>
              <a:rPr lang="en-US" dirty="0" smtClean="0"/>
            </a:br>
            <a:r>
              <a:rPr lang="en-US" dirty="0" smtClean="0"/>
              <a:t>HAVE A HOMEWORK CLUB!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3641" y="2916361"/>
            <a:ext cx="5654351" cy="1240973"/>
          </a:xfrm>
        </p:spPr>
        <p:txBody>
          <a:bodyPr>
            <a:normAutofit/>
          </a:bodyPr>
          <a:lstStyle/>
          <a:p>
            <a:pPr algn="ctr"/>
            <a:endParaRPr lang="en-US" sz="2800" dirty="0"/>
          </a:p>
        </p:txBody>
      </p:sp>
      <p:pic>
        <p:nvPicPr>
          <p:cNvPr id="11266" name="Picture 2" descr="https://pbs.twimg.com/media/DNToIK7XcAEdI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647" y="934539"/>
            <a:ext cx="658368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5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996752"/>
            <a:ext cx="4351023" cy="2964716"/>
          </a:xfrm>
        </p:spPr>
        <p:txBody>
          <a:bodyPr/>
          <a:lstStyle/>
          <a:p>
            <a:r>
              <a:rPr lang="en-US" sz="5400" dirty="0" smtClean="0"/>
              <a:t>ROBUST</a:t>
            </a:r>
            <a:br>
              <a:rPr lang="en-US" sz="5400" dirty="0" smtClean="0"/>
            </a:br>
            <a:r>
              <a:rPr lang="en-US" sz="5400" dirty="0" smtClean="0"/>
              <a:t>ATHLETICS</a:t>
            </a:r>
            <a:br>
              <a:rPr lang="en-US" sz="5400" dirty="0" smtClean="0"/>
            </a:br>
            <a:r>
              <a:rPr lang="en-US" sz="5400" dirty="0" smtClean="0"/>
              <a:t>PROGRAM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s://pbs.twimg.com/media/DUVk0lAXUAE0U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387" y="1035698"/>
            <a:ext cx="6339840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07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996752"/>
            <a:ext cx="4351023" cy="2964716"/>
          </a:xfrm>
        </p:spPr>
        <p:txBody>
          <a:bodyPr/>
          <a:lstStyle/>
          <a:p>
            <a:r>
              <a:rPr lang="en-US" dirty="0" smtClean="0"/>
              <a:t>HHS TEAMS:</a:t>
            </a:r>
            <a:br>
              <a:rPr lang="en-US" dirty="0" smtClean="0"/>
            </a:br>
            <a:r>
              <a:rPr lang="en-US" dirty="0" smtClean="0"/>
              <a:t>ABOVE</a:t>
            </a:r>
            <a:br>
              <a:rPr lang="en-US" dirty="0" smtClean="0"/>
            </a:br>
            <a:r>
              <a:rPr lang="en-US" dirty="0" smtClean="0"/>
              <a:t>THE LINE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588" y="1054360"/>
            <a:ext cx="6705600" cy="50292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60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895" y="1005792"/>
            <a:ext cx="9784080" cy="728480"/>
          </a:xfrm>
        </p:spPr>
        <p:txBody>
          <a:bodyPr/>
          <a:lstStyle/>
          <a:p>
            <a:pPr algn="ctr"/>
            <a:r>
              <a:rPr lang="en-US" sz="4000" dirty="0" smtClean="0"/>
              <a:t>ESSENTIAL QUESTIONS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05114" y="3078866"/>
            <a:ext cx="11386663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WHAT IS LIFE LIKE AT HHS?</a:t>
            </a:r>
            <a:endParaRPr lang="en-US" sz="32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HOW IS THE HIGH SCHOOL DIFFERENT FROM HMS?</a:t>
            </a:r>
            <a:endParaRPr lang="en-US" sz="32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HOW WILL I COMMUNICATE WITH THE SCHOOL?</a:t>
            </a:r>
            <a:endParaRPr lang="en-US" sz="32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WHAT IS THE ORIENTATION PROGRAM?</a:t>
            </a:r>
            <a:endParaRPr lang="en-US" sz="32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HOW CAN I GET INVOLVED?</a:t>
            </a:r>
            <a:endParaRPr lang="en-US" sz="32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OTHER QUESTIONS…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5417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</a:t>
            </a:r>
            <a:r>
              <a:rPr lang="en-US" dirty="0" smtClean="0"/>
              <a:t>VISIT THE WEBSITE</a:t>
            </a:r>
            <a:br>
              <a:rPr lang="en-US" dirty="0" smtClean="0"/>
            </a:br>
            <a:r>
              <a:rPr lang="en-US" dirty="0" smtClean="0"/>
              <a:t>REGULARLY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47453" y="3837975"/>
            <a:ext cx="5411755" cy="228382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Hinghamschools.com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448" y="1106963"/>
            <a:ext cx="2610000" cy="26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LOOK FOR</a:t>
            </a:r>
            <a:br>
              <a:rPr lang="en-US" dirty="0" smtClean="0"/>
            </a:br>
            <a:r>
              <a:rPr lang="en-US" dirty="0" smtClean="0"/>
              <a:t>DAILY HHS UPDATES ON TWITTER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72808" y="4637313"/>
            <a:ext cx="5542384" cy="171441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@RSWANSONHINGHAM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25" y="1437606"/>
            <a:ext cx="487921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WON’T </a:t>
            </a:r>
            <a:br>
              <a:rPr lang="en-US" dirty="0" smtClean="0"/>
            </a:br>
            <a:r>
              <a:rPr lang="en-US" dirty="0" smtClean="0"/>
              <a:t>BE LONG!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27542" y="3269049"/>
            <a:ext cx="4282514" cy="1101012"/>
          </a:xfrm>
        </p:spPr>
        <p:txBody>
          <a:bodyPr/>
          <a:lstStyle/>
          <a:p>
            <a:pPr algn="ctr"/>
            <a:endParaRPr lang="en-US" dirty="0"/>
          </a:p>
        </p:txBody>
      </p:sp>
      <p:pic>
        <p:nvPicPr>
          <p:cNvPr id="6148" name="Picture 4" descr="https://pbs.twimg.com/media/DIkuFJbWsAACD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78" y="923730"/>
            <a:ext cx="6949440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67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COME </a:t>
            </a:r>
            <a:br>
              <a:rPr lang="en-US" sz="5400" dirty="0" smtClean="0"/>
            </a:br>
            <a:r>
              <a:rPr lang="en-US" sz="5400" dirty="0" smtClean="0"/>
              <a:t>BACK</a:t>
            </a:r>
            <a:br>
              <a:rPr lang="en-US" sz="5400" dirty="0" smtClean="0"/>
            </a:br>
            <a:r>
              <a:rPr lang="en-US" sz="5400" dirty="0" smtClean="0"/>
              <a:t>SOON!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https://pbs.twimg.com/media/DMn7WSrWsAUVB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111" y="858416"/>
            <a:ext cx="6583680" cy="49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89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470" y="1040517"/>
            <a:ext cx="9784080" cy="728480"/>
          </a:xfrm>
        </p:spPr>
        <p:txBody>
          <a:bodyPr/>
          <a:lstStyle/>
          <a:p>
            <a:pPr algn="ctr"/>
            <a:r>
              <a:rPr lang="en-US" sz="4000" dirty="0" smtClean="0"/>
              <a:t>MAYBE FOR</a:t>
            </a:r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95784" y="2333685"/>
            <a:ext cx="11386663" cy="35394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THESPIAN  NIGHT</a:t>
            </a:r>
            <a:r>
              <a:rPr lang="en-US" sz="3200" dirty="0" smtClean="0"/>
              <a:t> - MAY 14 </a:t>
            </a:r>
            <a:r>
              <a:rPr lang="en-US" sz="3200" dirty="0" smtClean="0"/>
              <a:t>@ </a:t>
            </a:r>
            <a:r>
              <a:rPr lang="en-US" sz="3200" dirty="0"/>
              <a:t>7</a:t>
            </a:r>
            <a:r>
              <a:rPr lang="en-US" sz="3200" dirty="0" smtClean="0"/>
              <a:t> </a:t>
            </a:r>
            <a:r>
              <a:rPr lang="en-US" sz="3200" dirty="0" smtClean="0"/>
              <a:t>P</a:t>
            </a:r>
            <a:r>
              <a:rPr lang="en-US" sz="3200" dirty="0" smtClean="0"/>
              <a:t>M</a:t>
            </a:r>
            <a:endParaRPr lang="en-US" sz="3200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BAND &amp; ORCHESTRA CONCERT – 5/15</a:t>
            </a:r>
            <a:r>
              <a:rPr lang="en-US" sz="3200" dirty="0" smtClean="0"/>
              <a:t> </a:t>
            </a:r>
            <a:r>
              <a:rPr lang="en-US" sz="3200" dirty="0" smtClean="0"/>
              <a:t>@ </a:t>
            </a:r>
            <a:r>
              <a:rPr lang="en-US" sz="3200" dirty="0" smtClean="0"/>
              <a:t>7 P</a:t>
            </a:r>
            <a:r>
              <a:rPr lang="en-US" sz="3200" dirty="0" smtClean="0"/>
              <a:t>M </a:t>
            </a:r>
            <a:endParaRPr lang="en-US" sz="3200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GLOBAL SYMPOSIUM – 5/16 </a:t>
            </a:r>
            <a:r>
              <a:rPr lang="en-US" sz="3200" dirty="0" smtClean="0"/>
              <a:t>@ </a:t>
            </a:r>
            <a:r>
              <a:rPr lang="en-US" sz="3200" dirty="0" smtClean="0"/>
              <a:t>6 </a:t>
            </a:r>
            <a:r>
              <a:rPr lang="en-US" sz="3200" dirty="0" smtClean="0"/>
              <a:t>PM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JUNIOR BOOK AWARDS – 5/22</a:t>
            </a:r>
            <a:r>
              <a:rPr lang="en-US" sz="3200" dirty="0"/>
              <a:t> </a:t>
            </a:r>
            <a:r>
              <a:rPr lang="en-US" sz="3200" dirty="0" smtClean="0"/>
              <a:t>@ 7 PM</a:t>
            </a:r>
            <a:endParaRPr lang="en-US" sz="32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SENIOR ATHLETIC AWARDS – 5/23 @ </a:t>
            </a:r>
            <a:r>
              <a:rPr lang="en-US" sz="3200" dirty="0" smtClean="0"/>
              <a:t>7 PM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SINGER-SONGWRITER SHOWCASE – 6/4 @ </a:t>
            </a:r>
            <a:r>
              <a:rPr lang="en-US" sz="3200" dirty="0" smtClean="0"/>
              <a:t>7 PM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JAZZ NIGHT – 6/13 @ </a:t>
            </a:r>
            <a:r>
              <a:rPr lang="en-US" sz="3200" dirty="0" smtClean="0"/>
              <a:t>7 PM</a:t>
            </a:r>
          </a:p>
        </p:txBody>
      </p:sp>
    </p:spTree>
    <p:extLst>
      <p:ext uri="{BB962C8B-B14F-4D97-AF65-F5344CB8AC3E}">
        <p14:creationId xmlns:p14="http://schemas.microsoft.com/office/powerpoint/2010/main" val="36216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470" y="1040517"/>
            <a:ext cx="9784080" cy="728480"/>
          </a:xfrm>
        </p:spPr>
        <p:txBody>
          <a:bodyPr/>
          <a:lstStyle/>
          <a:p>
            <a:pPr algn="ctr"/>
            <a:r>
              <a:rPr lang="en-US" sz="4000" dirty="0" smtClean="0"/>
              <a:t>OTHER IMPORTANT DATES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95784" y="2333685"/>
            <a:ext cx="11386663" cy="452431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SPORTS SIGN-UPS </a:t>
            </a:r>
            <a:r>
              <a:rPr lang="en-US" sz="3200" dirty="0" smtClean="0"/>
              <a:t>- </a:t>
            </a:r>
            <a:r>
              <a:rPr lang="en-US" sz="3200" dirty="0" smtClean="0"/>
              <a:t>6</a:t>
            </a:r>
            <a:r>
              <a:rPr lang="en-US" sz="3200" dirty="0" smtClean="0"/>
              <a:t>/14 @ 2:45 PM (HHS)</a:t>
            </a:r>
            <a:endParaRPr lang="en-US" sz="3200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COUNSELORS AVAILABLE – 8/22</a:t>
            </a:r>
            <a:endParaRPr lang="en-US" sz="3200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FOOTBALL BEGINS</a:t>
            </a:r>
            <a:r>
              <a:rPr lang="en-US" sz="3200" dirty="0" smtClean="0"/>
              <a:t> – 8/17</a:t>
            </a:r>
            <a:endParaRPr lang="en-US" sz="3200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OTHER FALL SPORTS BEGIN – 8/23</a:t>
            </a:r>
            <a:endParaRPr lang="en-US" sz="32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FALL SPORTS PRE-SEASON WORKSHOP – </a:t>
            </a:r>
            <a:r>
              <a:rPr lang="en-US" sz="3200" dirty="0" smtClean="0"/>
              <a:t>8</a:t>
            </a:r>
            <a:r>
              <a:rPr lang="en-US" sz="3200" dirty="0" smtClean="0"/>
              <a:t>/27 @ </a:t>
            </a:r>
            <a:r>
              <a:rPr lang="en-US" sz="3200" dirty="0" smtClean="0"/>
              <a:t>7 PM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PICTURE DAY – </a:t>
            </a:r>
            <a:r>
              <a:rPr lang="en-US" sz="3200" dirty="0" smtClean="0"/>
              <a:t>8</a:t>
            </a:r>
            <a:r>
              <a:rPr lang="en-US" sz="3200" dirty="0" smtClean="0"/>
              <a:t>/27</a:t>
            </a:r>
            <a:endParaRPr lang="en-US" sz="3200" dirty="0" smtClean="0"/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ORIENTATION – 8/30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CLASSES BEGIN – 9/4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HOMECOMING – 10/20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160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9332654" cy="72848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8" y="2409418"/>
            <a:ext cx="4206240" cy="4206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115" y="5276774"/>
            <a:ext cx="6350000" cy="1338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885" y="2495062"/>
            <a:ext cx="2539682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2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EMPOWERING STUDENT LEADERS…</a:t>
            </a:r>
            <a:br>
              <a:rPr lang="en-US" sz="4000" dirty="0" smtClean="0"/>
            </a:br>
            <a:r>
              <a:rPr lang="en-US" sz="4000" dirty="0" smtClean="0"/>
              <a:t>LIKE JOE &amp; KALEY</a:t>
            </a:r>
            <a:endParaRPr lang="en-US" sz="4000" dirty="0"/>
          </a:p>
        </p:txBody>
      </p:sp>
      <p:pic>
        <p:nvPicPr>
          <p:cNvPr id="5122" name="Picture 2" descr="https://pbs.twimg.com/media/DIkWOwEXcAApVM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13" y="2308394"/>
            <a:ext cx="536448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bs.twimg.com/media/DImEHTzXUAQhnl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967" y="2308394"/>
            <a:ext cx="536448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442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 </a:t>
            </a:r>
            <a:r>
              <a:rPr lang="en-US" dirty="0" smtClean="0"/>
              <a:t>FEW </a:t>
            </a:r>
            <a:br>
              <a:rPr lang="en-US" dirty="0" smtClean="0"/>
            </a:br>
            <a:r>
              <a:rPr lang="en-US" dirty="0" smtClean="0"/>
              <a:t>OTHER </a:t>
            </a:r>
            <a:r>
              <a:rPr lang="en-US" dirty="0" smtClean="0"/>
              <a:t>THINGS </a:t>
            </a:r>
            <a:r>
              <a:rPr lang="en-US" dirty="0" smtClean="0"/>
              <a:t>TO KNOW ABOUT</a:t>
            </a:r>
            <a:br>
              <a:rPr lang="en-US" dirty="0" smtClean="0"/>
            </a:br>
            <a:r>
              <a:rPr lang="en-US" dirty="0" smtClean="0"/>
              <a:t>HHS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45" y="1441579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586204"/>
            <a:ext cx="4351023" cy="3375263"/>
          </a:xfrm>
        </p:spPr>
        <p:txBody>
          <a:bodyPr/>
          <a:lstStyle/>
          <a:p>
            <a:r>
              <a:rPr lang="en-US" dirty="0" smtClean="0"/>
              <a:t>EVERYTHING </a:t>
            </a:r>
            <a:br>
              <a:rPr lang="en-US" dirty="0" smtClean="0"/>
            </a:br>
            <a:r>
              <a:rPr lang="en-US" dirty="0" smtClean="0"/>
              <a:t>WE DO</a:t>
            </a:r>
            <a:br>
              <a:rPr lang="en-US" dirty="0" smtClean="0"/>
            </a:br>
            <a:r>
              <a:rPr lang="en-US" dirty="0" smtClean="0"/>
              <a:t>ALIGNS 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smtClean="0"/>
              <a:t>OUR MISSION…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84" y="2035387"/>
            <a:ext cx="7175063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895" y="1005792"/>
            <a:ext cx="9784080" cy="728480"/>
          </a:xfrm>
        </p:spPr>
        <p:txBody>
          <a:bodyPr/>
          <a:lstStyle/>
          <a:p>
            <a:pPr algn="ctr"/>
            <a:r>
              <a:rPr lang="en-US" sz="4000" dirty="0" smtClean="0"/>
              <a:t>…OUR CORE VALUES…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05114" y="3078866"/>
            <a:ext cx="11386663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FULFILLMENT OF INDIVIDUAL POTENTIAL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RESPECT FOR SELF AND OTHERS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CIVIC RESPONSIBILITY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COMMITMENT TO LIFE-LONG LEARNING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ENVIRONMENTAL STEWARDSHIP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GLOBAL CITIZENSHIP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01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470" y="1040517"/>
            <a:ext cx="9784080" cy="728480"/>
          </a:xfrm>
        </p:spPr>
        <p:txBody>
          <a:bodyPr/>
          <a:lstStyle/>
          <a:p>
            <a:pPr algn="ctr"/>
            <a:r>
              <a:rPr lang="en-US" dirty="0" smtClean="0"/>
              <a:t>…</a:t>
            </a:r>
            <a:r>
              <a:rPr lang="en-US" sz="4000" dirty="0" smtClean="0"/>
              <a:t>AND OUR </a:t>
            </a:r>
            <a:br>
              <a:rPr lang="en-US" sz="4000" dirty="0" smtClean="0"/>
            </a:br>
            <a:r>
              <a:rPr lang="en-US" sz="4000" dirty="0" smtClean="0"/>
              <a:t>EXPECTATIONS FOR STUDENT LEARNING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05114" y="3078866"/>
            <a:ext cx="11386663" cy="304698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200" dirty="0" smtClean="0"/>
              <a:t>ALL HHS GRADUATES WILL: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READ PURPOSEFULLY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WRITE EFFECTIVELY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COMMUNICATE EFFECTIVELY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IDENTIFY, ANALYZE AND SOLVE PROBLEMS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200" dirty="0" smtClean="0"/>
              <a:t>DEMONSTRATE SELF-RESPECT AND RESPECT FOR OTHERS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58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34" y="2156459"/>
            <a:ext cx="4351023" cy="2283823"/>
          </a:xfrm>
        </p:spPr>
        <p:txBody>
          <a:bodyPr/>
          <a:lstStyle/>
          <a:p>
            <a:r>
              <a:rPr lang="en-US" sz="5400" dirty="0" smtClean="0"/>
              <a:t>WE </a:t>
            </a:r>
            <a:r>
              <a:rPr lang="en-US" sz="5400" dirty="0" smtClean="0"/>
              <a:t>HAVE AN AMAZING </a:t>
            </a:r>
            <a:br>
              <a:rPr lang="en-US" sz="5400" dirty="0" smtClean="0"/>
            </a:br>
            <a:r>
              <a:rPr lang="en-US" sz="5400" dirty="0" smtClean="0"/>
              <a:t>PTO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5365102"/>
            <a:ext cx="4235861" cy="858416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HHSPTO.WEEBLY.COM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804" y="1393371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70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860</TotalTime>
  <Words>363</Words>
  <Application>Microsoft Office PowerPoint</Application>
  <PresentationFormat>Widescreen</PresentationFormat>
  <Paragraphs>91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Century Gothic</vt:lpstr>
      <vt:lpstr>Wingdings 3</vt:lpstr>
      <vt:lpstr>Ion Boardroom</vt:lpstr>
      <vt:lpstr>Packager Shell Object</vt:lpstr>
      <vt:lpstr>WELCOME TO HINGHAM HIGH SCHOOL</vt:lpstr>
      <vt:lpstr>TONIGHT’S PROGRAM</vt:lpstr>
      <vt:lpstr>ESSENTIAL QUESTIONS</vt:lpstr>
      <vt:lpstr>EMPOWERING STUDENT LEADERS… LIKE JOE &amp; KALEY</vt:lpstr>
      <vt:lpstr>A FEW  OTHER THINGS TO KNOW ABOUT HHS</vt:lpstr>
      <vt:lpstr>EVERYTHING  WE DO ALIGNS  WITH OUR MISSION…</vt:lpstr>
      <vt:lpstr>…OUR CORE VALUES…</vt:lpstr>
      <vt:lpstr>…AND OUR  EXPECTATIONS FOR STUDENT LEARNING</vt:lpstr>
      <vt:lpstr>WE HAVE AN AMAZING  PTO</vt:lpstr>
      <vt:lpstr>  …AND  TERRIFIC COUNSELORS </vt:lpstr>
      <vt:lpstr>  THE  HHS SCHEDULE LOOKS DIFFERENT</vt:lpstr>
      <vt:lpstr>GRADUATION REQUIREMENTS –  SEE THE  PROGRAM OF STUDIES FOR DETAILS</vt:lpstr>
      <vt:lpstr>SUCH AS…</vt:lpstr>
      <vt:lpstr>TO EARN A DIPLOMA…</vt:lpstr>
      <vt:lpstr>WIDE  VARIETY  OF  ELECTIVES  </vt:lpstr>
      <vt:lpstr>A VIBRANT MUSIC PROGRAM</vt:lpstr>
      <vt:lpstr>THE ARTS</vt:lpstr>
      <vt:lpstr>THE INDUSTRIAL  ARTS</vt:lpstr>
      <vt:lpstr>  FAMILY &amp; CONSUMER SCIENCES CONTINUE TO FLOURISH  </vt:lpstr>
      <vt:lpstr>AS DO THE REGULAR SCIENCES – INCLUDING ELECTRONICS</vt:lpstr>
      <vt:lpstr>  EVEN A GREENHOUSE (AND A BOTANY COURSE)!</vt:lpstr>
      <vt:lpstr>  NUMEROUS AWARDS FOR SUSTAINABILITY</vt:lpstr>
      <vt:lpstr>  GLOBAL FOCUS</vt:lpstr>
      <vt:lpstr>   INTERNSHIP OPPORTUNITIES </vt:lpstr>
      <vt:lpstr>CLUBS  GALORE </vt:lpstr>
      <vt:lpstr>MANY WITH AN ACADEMIC FOCUS –   SUCH AS… ENGINEERING AND ROBOTICS</vt:lpstr>
      <vt:lpstr>WE EVEN  HAVE A HOMEWORK CLUB!</vt:lpstr>
      <vt:lpstr>ROBUST ATHLETICS PROGRAM</vt:lpstr>
      <vt:lpstr>HHS TEAMS: ABOVE THE LINE </vt:lpstr>
      <vt:lpstr>PLEASE VISIT THE WEBSITE REGULARLY</vt:lpstr>
      <vt:lpstr>AND LOOK FOR DAILY HHS UPDATES ON TWITTER</vt:lpstr>
      <vt:lpstr>IT WON’T  BE LONG!</vt:lpstr>
      <vt:lpstr>COME  BACK SOON!</vt:lpstr>
      <vt:lpstr>MAYBE FOR…</vt:lpstr>
      <vt:lpstr>OTHER IMPORTANT DATES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HHS OPEN HOUSE</dc:title>
  <dc:creator>Richard Swanson</dc:creator>
  <cp:lastModifiedBy>Richard Swanson</cp:lastModifiedBy>
  <cp:revision>51</cp:revision>
  <cp:lastPrinted>2018-02-27T17:02:05Z</cp:lastPrinted>
  <dcterms:created xsi:type="dcterms:W3CDTF">2017-09-27T20:02:17Z</dcterms:created>
  <dcterms:modified xsi:type="dcterms:W3CDTF">2018-05-07T22:31:10Z</dcterms:modified>
</cp:coreProperties>
</file>