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8" r:id="rId2"/>
    <p:sldId id="261" r:id="rId3"/>
    <p:sldId id="295" r:id="rId4"/>
    <p:sldId id="286" r:id="rId5"/>
    <p:sldId id="283" r:id="rId6"/>
    <p:sldId id="284" r:id="rId7"/>
    <p:sldId id="282" r:id="rId8"/>
    <p:sldId id="285" r:id="rId9"/>
    <p:sldId id="296" r:id="rId10"/>
    <p:sldId id="260" r:id="rId11"/>
    <p:sldId id="278" r:id="rId12"/>
    <p:sldId id="272" r:id="rId13"/>
    <p:sldId id="289" r:id="rId14"/>
    <p:sldId id="273" r:id="rId15"/>
    <p:sldId id="290" r:id="rId16"/>
    <p:sldId id="274" r:id="rId17"/>
    <p:sldId id="291" r:id="rId18"/>
    <p:sldId id="293" r:id="rId19"/>
    <p:sldId id="294" r:id="rId20"/>
    <p:sldId id="280" r:id="rId21"/>
    <p:sldId id="292" r:id="rId22"/>
    <p:sldId id="288" r:id="rId23"/>
    <p:sldId id="287" r:id="rId24"/>
    <p:sldId id="298" r:id="rId25"/>
  </p:sldIdLst>
  <p:sldSz cx="9144000" cy="6858000" type="screen4x3"/>
  <p:notesSz cx="6980238"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40F9BD-E5C9-914B-97B1-219D2B58B492}">
          <p14:sldIdLst>
            <p14:sldId id="258"/>
            <p14:sldId id="261"/>
            <p14:sldId id="295"/>
            <p14:sldId id="286"/>
            <p14:sldId id="283"/>
            <p14:sldId id="284"/>
            <p14:sldId id="282"/>
            <p14:sldId id="285"/>
            <p14:sldId id="296"/>
            <p14:sldId id="260"/>
            <p14:sldId id="278"/>
            <p14:sldId id="272"/>
            <p14:sldId id="289"/>
            <p14:sldId id="273"/>
            <p14:sldId id="290"/>
            <p14:sldId id="274"/>
            <p14:sldId id="291"/>
            <p14:sldId id="293"/>
            <p14:sldId id="294"/>
            <p14:sldId id="280"/>
            <p14:sldId id="292"/>
            <p14:sldId id="288"/>
            <p14:sldId id="287"/>
            <p14:sldId id="298"/>
          </p14:sldIdLst>
        </p14:section>
        <p14:section name="Untitled Section" id="{D06A8B24-F085-C546-95E1-D4BB76B6F94E}">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83" d="100"/>
          <a:sy n="83" d="100"/>
        </p:scale>
        <p:origin x="-1788" y="-6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1" d="100"/>
          <a:sy n="61" d="100"/>
        </p:scale>
        <p:origin x="-1771" y="-91"/>
      </p:cViewPr>
      <p:guideLst>
        <p:guide orient="horz" pos="2880"/>
        <p:guide pos="219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kingp\AppData\Local\Microsoft\Windows\Temporary%20Internet%20Files\Content.IE5\C3EG5KK9\10%20-%20year%20enrollment.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Macintosh%20HD:Users:dorothygalo:.Trash:K%20to%201.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668549821976003E-2"/>
          <c:y val="3.90576976915833E-2"/>
          <c:w val="0.93460944789474598"/>
          <c:h val="0.67852962241057002"/>
        </c:manualLayout>
      </c:layout>
      <c:barChart>
        <c:barDir val="col"/>
        <c:grouping val="clustered"/>
        <c:varyColors val="0"/>
        <c:ser>
          <c:idx val="0"/>
          <c:order val="0"/>
          <c:tx>
            <c:strRef>
              <c:f>'[10 - year enrollment.xlsx]Sheet1'!$R$17</c:f>
              <c:strCache>
                <c:ptCount val="1"/>
                <c:pt idx="0">
                  <c:v>TOTAL</c:v>
                </c:pt>
              </c:strCache>
            </c:strRef>
          </c:tx>
          <c:invertIfNegative val="0"/>
          <c:dPt>
            <c:idx val="10"/>
            <c:invertIfNegative val="0"/>
            <c:bubble3D val="0"/>
            <c:spPr>
              <a:solidFill>
                <a:schemeClr val="tx2">
                  <a:lumMod val="40000"/>
                  <a:lumOff val="60000"/>
                </a:schemeClr>
              </a:solidFill>
            </c:spPr>
          </c:dPt>
          <c:dLbls>
            <c:dLbl>
              <c:idx val="10"/>
              <c:layout/>
              <c:tx>
                <c:rich>
                  <a:bodyPr/>
                  <a:lstStyle/>
                  <a:p>
                    <a:r>
                      <a:rPr lang="en-US" b="1" dirty="0" smtClean="0"/>
                      <a:t>4224</a:t>
                    </a:r>
                    <a:endParaRPr lang="en-US" dirty="0"/>
                  </a:p>
                </c:rich>
              </c:tx>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strRef>
              <c:f>'[10 - year enrollment.xlsx]Sheet1'!$Q$18:$Q$28</c:f>
              <c:strCache>
                <c:ptCount val="11"/>
                <c:pt idx="0">
                  <c:v>2004-2005</c:v>
                </c:pt>
                <c:pt idx="1">
                  <c:v>2005-2006</c:v>
                </c:pt>
                <c:pt idx="2">
                  <c:v>2006-2007</c:v>
                </c:pt>
                <c:pt idx="3">
                  <c:v>2007-2008</c:v>
                </c:pt>
                <c:pt idx="4">
                  <c:v>2008-2009</c:v>
                </c:pt>
                <c:pt idx="5">
                  <c:v>2009-2010</c:v>
                </c:pt>
                <c:pt idx="6">
                  <c:v>2010-2011</c:v>
                </c:pt>
                <c:pt idx="7">
                  <c:v>2011-2012</c:v>
                </c:pt>
                <c:pt idx="8">
                  <c:v>2012-2013</c:v>
                </c:pt>
                <c:pt idx="9">
                  <c:v>2013-2014</c:v>
                </c:pt>
                <c:pt idx="10">
                  <c:v>2014-2015</c:v>
                </c:pt>
              </c:strCache>
            </c:strRef>
          </c:cat>
          <c:val>
            <c:numRef>
              <c:f>'[10 - year enrollment.xlsx]Sheet1'!$R$18:$R$28</c:f>
              <c:numCache>
                <c:formatCode>General</c:formatCode>
                <c:ptCount val="11"/>
                <c:pt idx="0">
                  <c:v>3624</c:v>
                </c:pt>
                <c:pt idx="1">
                  <c:v>3695</c:v>
                </c:pt>
                <c:pt idx="2">
                  <c:v>3724</c:v>
                </c:pt>
                <c:pt idx="3">
                  <c:v>3781</c:v>
                </c:pt>
                <c:pt idx="4">
                  <c:v>3881</c:v>
                </c:pt>
                <c:pt idx="5">
                  <c:v>3992</c:v>
                </c:pt>
                <c:pt idx="6">
                  <c:v>4043</c:v>
                </c:pt>
                <c:pt idx="7">
                  <c:v>4087</c:v>
                </c:pt>
                <c:pt idx="8">
                  <c:v>4143</c:v>
                </c:pt>
                <c:pt idx="9">
                  <c:v>4178</c:v>
                </c:pt>
                <c:pt idx="10">
                  <c:v>4213</c:v>
                </c:pt>
              </c:numCache>
            </c:numRef>
          </c:val>
        </c:ser>
        <c:dLbls>
          <c:showLegendKey val="0"/>
          <c:showVal val="1"/>
          <c:showCatName val="0"/>
          <c:showSerName val="0"/>
          <c:showPercent val="0"/>
          <c:showBubbleSize val="0"/>
        </c:dLbls>
        <c:gapWidth val="150"/>
        <c:axId val="94110080"/>
        <c:axId val="94113152"/>
      </c:barChart>
      <c:catAx>
        <c:axId val="94110080"/>
        <c:scaling>
          <c:orientation val="minMax"/>
        </c:scaling>
        <c:delete val="0"/>
        <c:axPos val="b"/>
        <c:majorTickMark val="out"/>
        <c:minorTickMark val="none"/>
        <c:tickLblPos val="nextTo"/>
        <c:txPr>
          <a:bodyPr/>
          <a:lstStyle/>
          <a:p>
            <a:pPr>
              <a:defRPr b="1"/>
            </a:pPr>
            <a:endParaRPr lang="en-US"/>
          </a:p>
        </c:txPr>
        <c:crossAx val="94113152"/>
        <c:crosses val="autoZero"/>
        <c:auto val="1"/>
        <c:lblAlgn val="ctr"/>
        <c:lblOffset val="100"/>
        <c:noMultiLvlLbl val="0"/>
      </c:catAx>
      <c:valAx>
        <c:axId val="94113152"/>
        <c:scaling>
          <c:orientation val="minMax"/>
        </c:scaling>
        <c:delete val="0"/>
        <c:axPos val="l"/>
        <c:numFmt formatCode="General" sourceLinked="1"/>
        <c:majorTickMark val="out"/>
        <c:minorTickMark val="none"/>
        <c:tickLblPos val="nextTo"/>
        <c:txPr>
          <a:bodyPr/>
          <a:lstStyle/>
          <a:p>
            <a:pPr>
              <a:defRPr b="1"/>
            </a:pPr>
            <a:endParaRPr lang="en-US"/>
          </a:p>
        </c:txPr>
        <c:crossAx val="94110080"/>
        <c:crosses val="autoZero"/>
        <c:crossBetween val="between"/>
      </c:valAx>
      <c:spPr>
        <a:noFill/>
        <a:ln w="25400">
          <a:noFill/>
        </a:ln>
      </c:spPr>
    </c:plotArea>
    <c:plotVisOnly val="1"/>
    <c:dispBlanksAs val="gap"/>
    <c:showDLblsOverMax val="0"/>
  </c:chart>
  <c:spPr>
    <a:ln w="38100" cmpd="sng">
      <a:noFill/>
    </a:ln>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Grade 1</c:v>
                </c:pt>
              </c:strCache>
            </c:strRef>
          </c:tx>
          <c:invertIfNegative val="0"/>
          <c:dLbls>
            <c:dLblPos val="inEnd"/>
            <c:showLegendKey val="0"/>
            <c:showVal val="1"/>
            <c:showCatName val="0"/>
            <c:showSerName val="0"/>
            <c:showPercent val="0"/>
            <c:showBubbleSize val="0"/>
            <c:showLeaderLines val="0"/>
          </c:dLbls>
          <c:cat>
            <c:strRef>
              <c:f>Sheet1!$A$2:$A$9</c:f>
              <c:strCache>
                <c:ptCount val="8"/>
                <c:pt idx="0">
                  <c:v>2007-2008</c:v>
                </c:pt>
                <c:pt idx="1">
                  <c:v>2008-2009</c:v>
                </c:pt>
                <c:pt idx="2">
                  <c:v>2009-2010</c:v>
                </c:pt>
                <c:pt idx="3">
                  <c:v>2010-2011</c:v>
                </c:pt>
                <c:pt idx="4">
                  <c:v>2011-2012</c:v>
                </c:pt>
                <c:pt idx="5">
                  <c:v>2012-2013</c:v>
                </c:pt>
                <c:pt idx="6">
                  <c:v>2013-2014</c:v>
                </c:pt>
                <c:pt idx="7">
                  <c:v>2014-2015</c:v>
                </c:pt>
              </c:strCache>
            </c:strRef>
          </c:cat>
          <c:val>
            <c:numRef>
              <c:f>Sheet1!$B$2:$B$9</c:f>
            </c:numRef>
          </c:val>
        </c:ser>
        <c:ser>
          <c:idx val="1"/>
          <c:order val="1"/>
          <c:tx>
            <c:strRef>
              <c:f>Sheet1!$C$1</c:f>
              <c:strCache>
                <c:ptCount val="1"/>
                <c:pt idx="0">
                  <c:v>Prior year K</c:v>
                </c:pt>
              </c:strCache>
            </c:strRef>
          </c:tx>
          <c:spPr>
            <a:solidFill>
              <a:srgbClr val="C0504D"/>
            </a:solidFill>
          </c:spPr>
          <c:invertIfNegative val="0"/>
          <c:dLbls>
            <c:dLbl>
              <c:idx val="7"/>
              <c:delete val="1"/>
            </c:dLbl>
            <c:txPr>
              <a:bodyPr/>
              <a:lstStyle/>
              <a:p>
                <a:pPr>
                  <a:defRPr b="1"/>
                </a:pPr>
                <a:endParaRPr lang="en-US"/>
              </a:p>
            </c:txPr>
            <c:dLblPos val="inEnd"/>
            <c:showLegendKey val="0"/>
            <c:showVal val="1"/>
            <c:showCatName val="0"/>
            <c:showSerName val="0"/>
            <c:showPercent val="0"/>
            <c:showBubbleSize val="0"/>
            <c:showLeaderLines val="0"/>
          </c:dLbls>
          <c:cat>
            <c:strRef>
              <c:f>Sheet1!$A$2:$A$9</c:f>
              <c:strCache>
                <c:ptCount val="8"/>
                <c:pt idx="0">
                  <c:v>2007-2008</c:v>
                </c:pt>
                <c:pt idx="1">
                  <c:v>2008-2009</c:v>
                </c:pt>
                <c:pt idx="2">
                  <c:v>2009-2010</c:v>
                </c:pt>
                <c:pt idx="3">
                  <c:v>2010-2011</c:v>
                </c:pt>
                <c:pt idx="4">
                  <c:v>2011-2012</c:v>
                </c:pt>
                <c:pt idx="5">
                  <c:v>2012-2013</c:v>
                </c:pt>
                <c:pt idx="6">
                  <c:v>2013-2014</c:v>
                </c:pt>
                <c:pt idx="7">
                  <c:v>2014-2015</c:v>
                </c:pt>
              </c:strCache>
            </c:strRef>
          </c:cat>
          <c:val>
            <c:numRef>
              <c:f>Sheet1!$C$2:$C$9</c:f>
              <c:numCache>
                <c:formatCode>General</c:formatCode>
                <c:ptCount val="8"/>
                <c:pt idx="0">
                  <c:v>286</c:v>
                </c:pt>
                <c:pt idx="1">
                  <c:v>300</c:v>
                </c:pt>
                <c:pt idx="2">
                  <c:v>343</c:v>
                </c:pt>
                <c:pt idx="3">
                  <c:v>318</c:v>
                </c:pt>
                <c:pt idx="4">
                  <c:v>292</c:v>
                </c:pt>
                <c:pt idx="5">
                  <c:v>266</c:v>
                </c:pt>
                <c:pt idx="6">
                  <c:v>256</c:v>
                </c:pt>
                <c:pt idx="7">
                  <c:v>297</c:v>
                </c:pt>
              </c:numCache>
            </c:numRef>
          </c:val>
        </c:ser>
        <c:ser>
          <c:idx val="2"/>
          <c:order val="2"/>
          <c:tx>
            <c:strRef>
              <c:f>Sheet1!$D$1</c:f>
              <c:strCache>
                <c:ptCount val="1"/>
                <c:pt idx="0">
                  <c:v>K to 1 Bump</c:v>
                </c:pt>
              </c:strCache>
            </c:strRef>
          </c:tx>
          <c:invertIfNegative val="0"/>
          <c:dLbls>
            <c:dLbl>
              <c:idx val="0"/>
              <c:layout>
                <c:manualLayout>
                  <c:x val="4.5151847083848397E-3"/>
                  <c:y val="6.5828269317901901E-3"/>
                </c:manualLayout>
              </c:layout>
              <c:dLblPos val="ctr"/>
              <c:showLegendKey val="0"/>
              <c:showVal val="1"/>
              <c:showCatName val="0"/>
              <c:showSerName val="0"/>
              <c:showPercent val="0"/>
              <c:showBubbleSize val="0"/>
            </c:dLbl>
            <c:dLbl>
              <c:idx val="7"/>
              <c:layout/>
              <c:tx>
                <c:rich>
                  <a:bodyPr/>
                  <a:lstStyle/>
                  <a:p>
                    <a:r>
                      <a:rPr lang="en-US" dirty="0" smtClean="0"/>
                      <a:t>61</a:t>
                    </a:r>
                    <a:endParaRPr lang="en-US" dirty="0"/>
                  </a:p>
                </c:rich>
              </c:tx>
              <c:dLblPos val="inEnd"/>
              <c:showLegendKey val="0"/>
              <c:showVal val="1"/>
              <c:showCatName val="0"/>
              <c:showSerName val="0"/>
              <c:showPercent val="0"/>
              <c:showBubbleSize val="0"/>
            </c:dLbl>
            <c:txPr>
              <a:bodyPr/>
              <a:lstStyle/>
              <a:p>
                <a:pPr>
                  <a:defRPr b="1"/>
                </a:pPr>
                <a:endParaRPr lang="en-US"/>
              </a:p>
            </c:txPr>
            <c:dLblPos val="inEnd"/>
            <c:showLegendKey val="0"/>
            <c:showVal val="1"/>
            <c:showCatName val="0"/>
            <c:showSerName val="0"/>
            <c:showPercent val="0"/>
            <c:showBubbleSize val="0"/>
            <c:showLeaderLines val="0"/>
          </c:dLbls>
          <c:cat>
            <c:strRef>
              <c:f>Sheet1!$A$2:$A$9</c:f>
              <c:strCache>
                <c:ptCount val="8"/>
                <c:pt idx="0">
                  <c:v>2007-2008</c:v>
                </c:pt>
                <c:pt idx="1">
                  <c:v>2008-2009</c:v>
                </c:pt>
                <c:pt idx="2">
                  <c:v>2009-2010</c:v>
                </c:pt>
                <c:pt idx="3">
                  <c:v>2010-2011</c:v>
                </c:pt>
                <c:pt idx="4">
                  <c:v>2011-2012</c:v>
                </c:pt>
                <c:pt idx="5">
                  <c:v>2012-2013</c:v>
                </c:pt>
                <c:pt idx="6">
                  <c:v>2013-2014</c:v>
                </c:pt>
                <c:pt idx="7">
                  <c:v>2014-2015</c:v>
                </c:pt>
              </c:strCache>
            </c:strRef>
          </c:cat>
          <c:val>
            <c:numRef>
              <c:f>Sheet1!$D$2:$D$9</c:f>
              <c:numCache>
                <c:formatCode>General</c:formatCode>
                <c:ptCount val="8"/>
                <c:pt idx="0">
                  <c:v>11</c:v>
                </c:pt>
                <c:pt idx="1">
                  <c:v>19</c:v>
                </c:pt>
                <c:pt idx="2">
                  <c:v>33</c:v>
                </c:pt>
                <c:pt idx="3">
                  <c:v>38</c:v>
                </c:pt>
                <c:pt idx="4">
                  <c:v>50</c:v>
                </c:pt>
                <c:pt idx="5">
                  <c:v>67</c:v>
                </c:pt>
                <c:pt idx="6">
                  <c:v>48</c:v>
                </c:pt>
                <c:pt idx="7">
                  <c:v>56</c:v>
                </c:pt>
              </c:numCache>
            </c:numRef>
          </c:val>
        </c:ser>
        <c:dLbls>
          <c:showLegendKey val="0"/>
          <c:showVal val="1"/>
          <c:showCatName val="0"/>
          <c:showSerName val="0"/>
          <c:showPercent val="0"/>
          <c:showBubbleSize val="0"/>
        </c:dLbls>
        <c:gapWidth val="150"/>
        <c:overlap val="100"/>
        <c:axId val="94448256"/>
        <c:axId val="94466432"/>
      </c:barChart>
      <c:catAx>
        <c:axId val="94448256"/>
        <c:scaling>
          <c:orientation val="minMax"/>
        </c:scaling>
        <c:delete val="0"/>
        <c:axPos val="b"/>
        <c:majorTickMark val="out"/>
        <c:minorTickMark val="none"/>
        <c:tickLblPos val="nextTo"/>
        <c:txPr>
          <a:bodyPr/>
          <a:lstStyle/>
          <a:p>
            <a:pPr>
              <a:defRPr b="1"/>
            </a:pPr>
            <a:endParaRPr lang="en-US"/>
          </a:p>
        </c:txPr>
        <c:crossAx val="94466432"/>
        <c:crosses val="autoZero"/>
        <c:auto val="1"/>
        <c:lblAlgn val="ctr"/>
        <c:lblOffset val="100"/>
        <c:noMultiLvlLbl val="0"/>
      </c:catAx>
      <c:valAx>
        <c:axId val="94466432"/>
        <c:scaling>
          <c:orientation val="minMax"/>
        </c:scaling>
        <c:delete val="0"/>
        <c:axPos val="l"/>
        <c:numFmt formatCode="General" sourceLinked="1"/>
        <c:majorTickMark val="out"/>
        <c:minorTickMark val="none"/>
        <c:tickLblPos val="nextTo"/>
        <c:txPr>
          <a:bodyPr/>
          <a:lstStyle/>
          <a:p>
            <a:pPr>
              <a:defRPr b="1"/>
            </a:pPr>
            <a:endParaRPr lang="en-US"/>
          </a:p>
        </c:txPr>
        <c:crossAx val="94448256"/>
        <c:crosses val="autoZero"/>
        <c:crossBetween val="between"/>
      </c:valAx>
    </c:plotArea>
    <c:legend>
      <c:legendPos val="r"/>
      <c:layout/>
      <c:overlay val="0"/>
      <c:txPr>
        <a:bodyPr/>
        <a:lstStyle/>
        <a:p>
          <a:pPr>
            <a:defRPr b="1"/>
          </a:pPr>
          <a:endParaRPr lang="en-US"/>
        </a:p>
      </c:txPr>
    </c:legend>
    <c:plotVisOnly val="1"/>
    <c:dispBlanksAs val="gap"/>
    <c:showDLblsOverMax val="0"/>
  </c:chart>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0.01629</cdr:x>
      <cdr:y>0.85476</cdr:y>
    </cdr:from>
    <cdr:to>
      <cdr:x>0.98309</cdr:x>
      <cdr:y>1</cdr:y>
    </cdr:to>
    <cdr:sp macro="" textlink="">
      <cdr:nvSpPr>
        <cdr:cNvPr id="2" name="TextBox 1"/>
        <cdr:cNvSpPr txBox="1"/>
      </cdr:nvSpPr>
      <cdr:spPr>
        <a:xfrm xmlns:a="http://schemas.openxmlformats.org/drawingml/2006/main">
          <a:off x="141121" y="5381224"/>
          <a:ext cx="8377456"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400" b="1" dirty="0" smtClean="0"/>
        </a:p>
      </cdr:txBody>
    </cdr:sp>
  </cdr:relSizeAnchor>
</c:userShapes>
</file>

<file path=ppt/drawings/drawing2.xml><?xml version="1.0" encoding="utf-8"?>
<c:userShapes xmlns:c="http://schemas.openxmlformats.org/drawingml/2006/chart">
  <cdr:relSizeAnchor xmlns:cdr="http://schemas.openxmlformats.org/drawingml/2006/chartDrawing">
    <cdr:from>
      <cdr:x>0.79544</cdr:x>
      <cdr:y>0.37982</cdr:y>
    </cdr:from>
    <cdr:to>
      <cdr:x>0.83345</cdr:x>
      <cdr:y>0.44823</cdr:y>
    </cdr:to>
    <cdr:sp macro="" textlink="">
      <cdr:nvSpPr>
        <cdr:cNvPr id="2" name="TextBox 1"/>
        <cdr:cNvSpPr txBox="1"/>
      </cdr:nvSpPr>
      <cdr:spPr>
        <a:xfrm xmlns:a="http://schemas.openxmlformats.org/drawingml/2006/main">
          <a:off x="6712042" y="1851801"/>
          <a:ext cx="320728" cy="3335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0.7924</cdr:x>
      <cdr:y>0.38509</cdr:y>
    </cdr:from>
    <cdr:to>
      <cdr:x>0.86385</cdr:x>
      <cdr:y>0.46139</cdr:y>
    </cdr:to>
    <cdr:sp macro="" textlink="">
      <cdr:nvSpPr>
        <cdr:cNvPr id="3" name="TextBox 2"/>
        <cdr:cNvSpPr txBox="1"/>
      </cdr:nvSpPr>
      <cdr:spPr>
        <a:xfrm xmlns:a="http://schemas.openxmlformats.org/drawingml/2006/main">
          <a:off x="6686382" y="1877456"/>
          <a:ext cx="602972" cy="37200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0.79392</cdr:x>
      <cdr:y>0.38246</cdr:y>
    </cdr:from>
    <cdr:to>
      <cdr:x>0.83345</cdr:x>
      <cdr:y>0.45876</cdr:y>
    </cdr:to>
    <cdr:sp macro="" textlink="">
      <cdr:nvSpPr>
        <cdr:cNvPr id="4" name="TextBox 3"/>
        <cdr:cNvSpPr txBox="1"/>
      </cdr:nvSpPr>
      <cdr:spPr>
        <a:xfrm xmlns:a="http://schemas.openxmlformats.org/drawingml/2006/main">
          <a:off x="6699212" y="1864628"/>
          <a:ext cx="333558" cy="37200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0.77909</cdr:x>
      <cdr:y>0.37982</cdr:y>
    </cdr:from>
    <cdr:to>
      <cdr:x>0.82781</cdr:x>
      <cdr:y>0.4535</cdr:y>
    </cdr:to>
    <cdr:sp macro="" textlink="">
      <cdr:nvSpPr>
        <cdr:cNvPr id="5" name="TextBox 4"/>
        <cdr:cNvSpPr txBox="1"/>
      </cdr:nvSpPr>
      <cdr:spPr>
        <a:xfrm xmlns:a="http://schemas.openxmlformats.org/drawingml/2006/main">
          <a:off x="6359097" y="1663420"/>
          <a:ext cx="397704" cy="32268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smtClean="0"/>
            <a:t>295</a:t>
          </a:r>
          <a:endParaRPr lang="en-US" sz="11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53853" y="0"/>
            <a:ext cx="3024770" cy="457200"/>
          </a:xfrm>
          <a:prstGeom prst="rect">
            <a:avLst/>
          </a:prstGeom>
        </p:spPr>
        <p:txBody>
          <a:bodyPr vert="horz" lIns="91440" tIns="45720" rIns="91440" bIns="45720" rtlCol="0"/>
          <a:lstStyle>
            <a:lvl1pPr algn="r">
              <a:defRPr sz="1200"/>
            </a:lvl1pPr>
          </a:lstStyle>
          <a:p>
            <a:fld id="{BF0FB71D-AF80-4700-AD5E-87A2C3FD6E80}" type="datetimeFigureOut">
              <a:rPr lang="en-US" smtClean="0"/>
              <a:t>1/9/2015</a:t>
            </a:fld>
            <a:endParaRPr lang="en-US" dirty="0"/>
          </a:p>
        </p:txBody>
      </p:sp>
      <p:sp>
        <p:nvSpPr>
          <p:cNvPr id="4" name="Footer Placeholder 3"/>
          <p:cNvSpPr>
            <a:spLocks noGrp="1"/>
          </p:cNvSpPr>
          <p:nvPr>
            <p:ph type="ftr" sz="quarter" idx="2"/>
          </p:nvPr>
        </p:nvSpPr>
        <p:spPr>
          <a:xfrm>
            <a:off x="0" y="8685213"/>
            <a:ext cx="302477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3853" y="8685213"/>
            <a:ext cx="3024770" cy="457200"/>
          </a:xfrm>
          <a:prstGeom prst="rect">
            <a:avLst/>
          </a:prstGeom>
        </p:spPr>
        <p:txBody>
          <a:bodyPr vert="horz" lIns="91440" tIns="45720" rIns="91440" bIns="45720" rtlCol="0" anchor="b"/>
          <a:lstStyle>
            <a:lvl1pPr algn="r">
              <a:defRPr sz="1200"/>
            </a:lvl1pPr>
          </a:lstStyle>
          <a:p>
            <a:fld id="{0434606A-0B06-4C82-BF90-5CDB260346F6}" type="slidenum">
              <a:rPr lang="en-US" smtClean="0"/>
              <a:t>‹#›</a:t>
            </a:fld>
            <a:endParaRPr lang="en-US" dirty="0"/>
          </a:p>
        </p:txBody>
      </p:sp>
    </p:spTree>
    <p:extLst>
      <p:ext uri="{BB962C8B-B14F-4D97-AF65-F5344CB8AC3E}">
        <p14:creationId xmlns:p14="http://schemas.microsoft.com/office/powerpoint/2010/main" val="2762716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3853" y="0"/>
            <a:ext cx="3024770" cy="457200"/>
          </a:xfrm>
          <a:prstGeom prst="rect">
            <a:avLst/>
          </a:prstGeom>
        </p:spPr>
        <p:txBody>
          <a:bodyPr vert="horz" lIns="91440" tIns="45720" rIns="91440" bIns="45720" rtlCol="0"/>
          <a:lstStyle>
            <a:lvl1pPr algn="r">
              <a:defRPr sz="1200"/>
            </a:lvl1pPr>
          </a:lstStyle>
          <a:p>
            <a:fld id="{C68A815C-E02A-8D4F-B17D-DF91DDD912BC}" type="datetimeFigureOut">
              <a:rPr lang="en-US" smtClean="0"/>
              <a:t>1/9/2015</a:t>
            </a:fld>
            <a:endParaRPr lang="en-US" dirty="0"/>
          </a:p>
        </p:txBody>
      </p:sp>
      <p:sp>
        <p:nvSpPr>
          <p:cNvPr id="4" name="Slide Image Placeholder 3"/>
          <p:cNvSpPr>
            <a:spLocks noGrp="1" noRot="1" noChangeAspect="1"/>
          </p:cNvSpPr>
          <p:nvPr>
            <p:ph type="sldImg" idx="2"/>
          </p:nvPr>
        </p:nvSpPr>
        <p:spPr>
          <a:xfrm>
            <a:off x="1203325" y="685800"/>
            <a:ext cx="4573588"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024" y="4343400"/>
            <a:ext cx="558419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302477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3853" y="8685213"/>
            <a:ext cx="3024770" cy="457200"/>
          </a:xfrm>
          <a:prstGeom prst="rect">
            <a:avLst/>
          </a:prstGeom>
        </p:spPr>
        <p:txBody>
          <a:bodyPr vert="horz" lIns="91440" tIns="45720" rIns="91440" bIns="45720" rtlCol="0" anchor="b"/>
          <a:lstStyle>
            <a:lvl1pPr algn="r">
              <a:defRPr sz="1200"/>
            </a:lvl1pPr>
          </a:lstStyle>
          <a:p>
            <a:fld id="{4872C8CD-DC01-EE45-88CA-60A2B3061F24}" type="slidenum">
              <a:rPr lang="en-US" smtClean="0"/>
              <a:t>‹#›</a:t>
            </a:fld>
            <a:endParaRPr lang="en-US" dirty="0"/>
          </a:p>
        </p:txBody>
      </p:sp>
    </p:spTree>
    <p:extLst>
      <p:ext uri="{BB962C8B-B14F-4D97-AF65-F5344CB8AC3E}">
        <p14:creationId xmlns:p14="http://schemas.microsoft.com/office/powerpoint/2010/main" val="32458005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PROCESS</a:t>
            </a:r>
            <a:r>
              <a:rPr lang="en-US" baseline="0" dirty="0" smtClean="0"/>
              <a:t> STARTS IN SEPTEMBER BEGINNING WITH Requests “FROM THE FIELD”</a:t>
            </a:r>
          </a:p>
          <a:p>
            <a:endParaRPr lang="en-US" baseline="0" dirty="0" smtClean="0"/>
          </a:p>
          <a:p>
            <a:endParaRPr lang="en-US" baseline="0" dirty="0" smtClean="0"/>
          </a:p>
          <a:p>
            <a:r>
              <a:rPr lang="en-US" baseline="0" dirty="0" smtClean="0"/>
              <a:t>SEPTEMBER –EARLY JANUARY IS ADMIN PROCESS, </a:t>
            </a:r>
          </a:p>
          <a:p>
            <a:endParaRPr lang="en-US" baseline="0" dirty="0" smtClean="0"/>
          </a:p>
          <a:p>
            <a:r>
              <a:rPr lang="en-US" baseline="0" dirty="0" smtClean="0"/>
              <a:t>SC  PRIORITIZING AND ADOPTION BEGINS IN JANUARY AND CULMINATES WITH TOWN MEETING </a:t>
            </a:r>
          </a:p>
          <a:p>
            <a:endParaRPr lang="en-US" baseline="0" dirty="0" smtClean="0"/>
          </a:p>
          <a:p>
            <a:r>
              <a:rPr lang="en-US" baseline="0" dirty="0" smtClean="0"/>
              <a:t>HOPEFULLY WITH CONSENSUS FROM SELECTMEN AND ADCOM</a:t>
            </a:r>
          </a:p>
        </p:txBody>
      </p:sp>
      <p:sp>
        <p:nvSpPr>
          <p:cNvPr id="4" name="Slide Number Placeholder 3"/>
          <p:cNvSpPr>
            <a:spLocks noGrp="1"/>
          </p:cNvSpPr>
          <p:nvPr>
            <p:ph type="sldNum" sz="quarter" idx="10"/>
          </p:nvPr>
        </p:nvSpPr>
        <p:spPr/>
        <p:txBody>
          <a:bodyPr/>
          <a:lstStyle/>
          <a:p>
            <a:fld id="{D1D3A809-44F7-2D46-B6D0-3AB675477E5B}" type="slidenum">
              <a:rPr lang="en-US" smtClean="0"/>
              <a:t>2</a:t>
            </a:fld>
            <a:endParaRPr lang="en-US" dirty="0"/>
          </a:p>
        </p:txBody>
      </p:sp>
    </p:spTree>
    <p:extLst>
      <p:ext uri="{BB962C8B-B14F-4D97-AF65-F5344CB8AC3E}">
        <p14:creationId xmlns:p14="http://schemas.microsoft.com/office/powerpoint/2010/main" val="1301928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CB920C1-5138-4B4A-8E21-950DFB2A4555}"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B920C1-5138-4B4A-8E21-950DFB2A4555}"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INTERNAL PROJECTS FOR EACH BUDGET YEAR FOLLOW A SIMPLE STRATEGY.</a:t>
            </a:r>
          </a:p>
          <a:p>
            <a:r>
              <a:rPr lang="en-US" baseline="0" dirty="0" smtClean="0"/>
              <a:t>	PROJECT K NUMBER, </a:t>
            </a:r>
          </a:p>
          <a:p>
            <a:r>
              <a:rPr lang="en-US" baseline="0" dirty="0" smtClean="0"/>
              <a:t>	PROJECT INCREASE TO GRADE 1,</a:t>
            </a:r>
          </a:p>
          <a:p>
            <a:r>
              <a:rPr lang="en-US" baseline="0" dirty="0" smtClean="0"/>
              <a:t>	 AND MOVE EVERYONE ELSE ALONG  (all real kids).  </a:t>
            </a:r>
          </a:p>
          <a:p>
            <a:r>
              <a:rPr lang="en-US" baseline="0" dirty="0" smtClean="0"/>
              <a:t>	ASSUME, BUT DO 	NOT QUANTIFY IN AND OUT MIGRATION </a:t>
            </a:r>
          </a:p>
          <a:p>
            <a:endParaRPr lang="en-US" baseline="0" dirty="0" smtClean="0"/>
          </a:p>
          <a:p>
            <a:r>
              <a:rPr lang="en-US" dirty="0" smtClean="0"/>
              <a:t>LAST 3 YEARS, GRADE K TO 1 HAS AVERAGED</a:t>
            </a:r>
            <a:r>
              <a:rPr lang="en-US" baseline="0" dirty="0" smtClean="0"/>
              <a:t> MORE THAN 40</a:t>
            </a:r>
            <a:endParaRPr lang="en-US" dirty="0"/>
          </a:p>
        </p:txBody>
      </p:sp>
      <p:sp>
        <p:nvSpPr>
          <p:cNvPr id="4" name="Slide Number Placeholder 3"/>
          <p:cNvSpPr>
            <a:spLocks noGrp="1"/>
          </p:cNvSpPr>
          <p:nvPr>
            <p:ph type="sldNum" sz="quarter" idx="10"/>
          </p:nvPr>
        </p:nvSpPr>
        <p:spPr/>
        <p:txBody>
          <a:bodyPr/>
          <a:lstStyle/>
          <a:p>
            <a:fld id="{D1D3A809-44F7-2D46-B6D0-3AB675477E5B}" type="slidenum">
              <a:rPr lang="en-US" smtClean="0"/>
              <a:t>10</a:t>
            </a:fld>
            <a:endParaRPr lang="en-US" dirty="0"/>
          </a:p>
        </p:txBody>
      </p:sp>
    </p:spTree>
    <p:extLst>
      <p:ext uri="{BB962C8B-B14F-4D97-AF65-F5344CB8AC3E}">
        <p14:creationId xmlns:p14="http://schemas.microsoft.com/office/powerpoint/2010/main" val="1254669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59DF57-61F9-2E4D-8073-AD497DD12BAC}" type="datetimeFigureOut">
              <a:rPr lang="en-US" smtClean="0"/>
              <a:t>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26EDFE-6036-0546-AC69-C9313663BA78}" type="slidenum">
              <a:rPr lang="en-US" smtClean="0"/>
              <a:t>‹#›</a:t>
            </a:fld>
            <a:endParaRPr lang="en-US" dirty="0"/>
          </a:p>
        </p:txBody>
      </p:sp>
    </p:spTree>
    <p:extLst>
      <p:ext uri="{BB962C8B-B14F-4D97-AF65-F5344CB8AC3E}">
        <p14:creationId xmlns:p14="http://schemas.microsoft.com/office/powerpoint/2010/main" val="145285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59DF57-61F9-2E4D-8073-AD497DD12BAC}" type="datetimeFigureOut">
              <a:rPr lang="en-US" smtClean="0"/>
              <a:t>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26EDFE-6036-0546-AC69-C9313663BA78}" type="slidenum">
              <a:rPr lang="en-US" smtClean="0"/>
              <a:t>‹#›</a:t>
            </a:fld>
            <a:endParaRPr lang="en-US" dirty="0"/>
          </a:p>
        </p:txBody>
      </p:sp>
    </p:spTree>
    <p:extLst>
      <p:ext uri="{BB962C8B-B14F-4D97-AF65-F5344CB8AC3E}">
        <p14:creationId xmlns:p14="http://schemas.microsoft.com/office/powerpoint/2010/main" val="4278511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59DF57-61F9-2E4D-8073-AD497DD12BAC}" type="datetimeFigureOut">
              <a:rPr lang="en-US" smtClean="0"/>
              <a:t>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26EDFE-6036-0546-AC69-C9313663BA78}" type="slidenum">
              <a:rPr lang="en-US" smtClean="0"/>
              <a:t>‹#›</a:t>
            </a:fld>
            <a:endParaRPr lang="en-US" dirty="0"/>
          </a:p>
        </p:txBody>
      </p:sp>
    </p:spTree>
    <p:extLst>
      <p:ext uri="{BB962C8B-B14F-4D97-AF65-F5344CB8AC3E}">
        <p14:creationId xmlns:p14="http://schemas.microsoft.com/office/powerpoint/2010/main" val="53295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59DF57-61F9-2E4D-8073-AD497DD12BAC}" type="datetimeFigureOut">
              <a:rPr lang="en-US" smtClean="0"/>
              <a:t>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26EDFE-6036-0546-AC69-C9313663BA78}" type="slidenum">
              <a:rPr lang="en-US" smtClean="0"/>
              <a:t>‹#›</a:t>
            </a:fld>
            <a:endParaRPr lang="en-US" dirty="0"/>
          </a:p>
        </p:txBody>
      </p:sp>
    </p:spTree>
    <p:extLst>
      <p:ext uri="{BB962C8B-B14F-4D97-AF65-F5344CB8AC3E}">
        <p14:creationId xmlns:p14="http://schemas.microsoft.com/office/powerpoint/2010/main" val="273723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59DF57-61F9-2E4D-8073-AD497DD12BAC}" type="datetimeFigureOut">
              <a:rPr lang="en-US" smtClean="0"/>
              <a:t>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26EDFE-6036-0546-AC69-C9313663BA78}" type="slidenum">
              <a:rPr lang="en-US" smtClean="0"/>
              <a:t>‹#›</a:t>
            </a:fld>
            <a:endParaRPr lang="en-US" dirty="0"/>
          </a:p>
        </p:txBody>
      </p:sp>
    </p:spTree>
    <p:extLst>
      <p:ext uri="{BB962C8B-B14F-4D97-AF65-F5344CB8AC3E}">
        <p14:creationId xmlns:p14="http://schemas.microsoft.com/office/powerpoint/2010/main" val="1898026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59DF57-61F9-2E4D-8073-AD497DD12BAC}" type="datetimeFigureOut">
              <a:rPr lang="en-US" smtClean="0"/>
              <a:t>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26EDFE-6036-0546-AC69-C9313663BA78}" type="slidenum">
              <a:rPr lang="en-US" smtClean="0"/>
              <a:t>‹#›</a:t>
            </a:fld>
            <a:endParaRPr lang="en-US" dirty="0"/>
          </a:p>
        </p:txBody>
      </p:sp>
    </p:spTree>
    <p:extLst>
      <p:ext uri="{BB962C8B-B14F-4D97-AF65-F5344CB8AC3E}">
        <p14:creationId xmlns:p14="http://schemas.microsoft.com/office/powerpoint/2010/main" val="2569523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59DF57-61F9-2E4D-8073-AD497DD12BAC}" type="datetimeFigureOut">
              <a:rPr lang="en-US" smtClean="0"/>
              <a:t>1/9/2015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C26EDFE-6036-0546-AC69-C9313663BA78}" type="slidenum">
              <a:rPr lang="en-US" smtClean="0"/>
              <a:t>‹#›</a:t>
            </a:fld>
            <a:endParaRPr lang="en-US" dirty="0"/>
          </a:p>
        </p:txBody>
      </p:sp>
    </p:spTree>
    <p:extLst>
      <p:ext uri="{BB962C8B-B14F-4D97-AF65-F5344CB8AC3E}">
        <p14:creationId xmlns:p14="http://schemas.microsoft.com/office/powerpoint/2010/main" val="3935041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59DF57-61F9-2E4D-8073-AD497DD12BAC}" type="datetimeFigureOut">
              <a:rPr lang="en-US" smtClean="0"/>
              <a:t>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C26EDFE-6036-0546-AC69-C9313663BA78}" type="slidenum">
              <a:rPr lang="en-US" smtClean="0"/>
              <a:t>‹#›</a:t>
            </a:fld>
            <a:endParaRPr lang="en-US" dirty="0"/>
          </a:p>
        </p:txBody>
      </p:sp>
    </p:spTree>
    <p:extLst>
      <p:ext uri="{BB962C8B-B14F-4D97-AF65-F5344CB8AC3E}">
        <p14:creationId xmlns:p14="http://schemas.microsoft.com/office/powerpoint/2010/main" val="3834280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59DF57-61F9-2E4D-8073-AD497DD12BAC}" type="datetimeFigureOut">
              <a:rPr lang="en-US" smtClean="0"/>
              <a:t>1/9/2015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C26EDFE-6036-0546-AC69-C9313663BA78}" type="slidenum">
              <a:rPr lang="en-US" smtClean="0"/>
              <a:t>‹#›</a:t>
            </a:fld>
            <a:endParaRPr lang="en-US" dirty="0"/>
          </a:p>
        </p:txBody>
      </p:sp>
    </p:spTree>
    <p:extLst>
      <p:ext uri="{BB962C8B-B14F-4D97-AF65-F5344CB8AC3E}">
        <p14:creationId xmlns:p14="http://schemas.microsoft.com/office/powerpoint/2010/main" val="3683651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59DF57-61F9-2E4D-8073-AD497DD12BAC}" type="datetimeFigureOut">
              <a:rPr lang="en-US" smtClean="0"/>
              <a:t>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26EDFE-6036-0546-AC69-C9313663BA78}" type="slidenum">
              <a:rPr lang="en-US" smtClean="0"/>
              <a:t>‹#›</a:t>
            </a:fld>
            <a:endParaRPr lang="en-US" dirty="0"/>
          </a:p>
        </p:txBody>
      </p:sp>
    </p:spTree>
    <p:extLst>
      <p:ext uri="{BB962C8B-B14F-4D97-AF65-F5344CB8AC3E}">
        <p14:creationId xmlns:p14="http://schemas.microsoft.com/office/powerpoint/2010/main" val="1168034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59DF57-61F9-2E4D-8073-AD497DD12BAC}" type="datetimeFigureOut">
              <a:rPr lang="en-US" smtClean="0"/>
              <a:t>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26EDFE-6036-0546-AC69-C9313663BA78}" type="slidenum">
              <a:rPr lang="en-US" smtClean="0"/>
              <a:t>‹#›</a:t>
            </a:fld>
            <a:endParaRPr lang="en-US" dirty="0"/>
          </a:p>
        </p:txBody>
      </p:sp>
    </p:spTree>
    <p:extLst>
      <p:ext uri="{BB962C8B-B14F-4D97-AF65-F5344CB8AC3E}">
        <p14:creationId xmlns:p14="http://schemas.microsoft.com/office/powerpoint/2010/main" val="1012226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9DF57-61F9-2E4D-8073-AD497DD12BAC}" type="datetimeFigureOut">
              <a:rPr lang="en-US" smtClean="0"/>
              <a:t>1/9/2015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26EDFE-6036-0546-AC69-C9313663BA78}" type="slidenum">
              <a:rPr lang="en-US" smtClean="0"/>
              <a:t>‹#›</a:t>
            </a:fld>
            <a:endParaRPr lang="en-US" dirty="0"/>
          </a:p>
        </p:txBody>
      </p:sp>
    </p:spTree>
    <p:extLst>
      <p:ext uri="{BB962C8B-B14F-4D97-AF65-F5344CB8AC3E}">
        <p14:creationId xmlns:p14="http://schemas.microsoft.com/office/powerpoint/2010/main" val="3329257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Microsoft_Excel_97-2003_Worksheet1.xls"/></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a:spLocks noGrp="1"/>
          </p:cNvSpPr>
          <p:nvPr/>
        </p:nvSpPr>
        <p:spPr>
          <a:xfrm>
            <a:off x="685800" y="2371725"/>
            <a:ext cx="7772400" cy="1470025"/>
          </a:xfrm>
          <a:prstGeom prst="rect">
            <a:avLst/>
          </a:prstGeom>
          <a:ln w="76200" cmpd="sng">
            <a:solidFill>
              <a:srgbClr val="FF0000"/>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HINGHAM PUBLIC SCHOOLS</a:t>
            </a:r>
          </a:p>
          <a:p>
            <a:r>
              <a:rPr lang="en-US" dirty="0" smtClean="0"/>
              <a:t>BUDGET OVERVIEW FOR FY 16</a:t>
            </a:r>
            <a:endParaRPr lang="en-US" dirty="0"/>
          </a:p>
        </p:txBody>
      </p:sp>
      <p:sp>
        <p:nvSpPr>
          <p:cNvPr id="3" name="Subtitle 5"/>
          <p:cNvSpPr>
            <a:spLocks noGrp="1"/>
          </p:cNvSpPr>
          <p:nvPr/>
        </p:nvSpPr>
        <p:spPr>
          <a:xfrm>
            <a:off x="1371600" y="4127500"/>
            <a:ext cx="6400800" cy="2324100"/>
          </a:xfrm>
          <a:prstGeom prst="rect">
            <a:avLst/>
          </a:prstGeom>
          <a:ln w="57150" cmpd="sng">
            <a:solidFill>
              <a:srgbClr val="FF0000"/>
            </a:solidFill>
          </a:ln>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smtClean="0"/>
              <a:t>Operating Budget Proposal </a:t>
            </a:r>
          </a:p>
          <a:p>
            <a:r>
              <a:rPr lang="en-US" b="1" dirty="0" smtClean="0"/>
              <a:t>from the Administration </a:t>
            </a:r>
          </a:p>
          <a:p>
            <a:r>
              <a:rPr lang="en-US" b="1" dirty="0" smtClean="0"/>
              <a:t>to the School Committee</a:t>
            </a:r>
          </a:p>
          <a:p>
            <a:r>
              <a:rPr lang="en-US" b="1" dirty="0" smtClean="0"/>
              <a:t>DECEMBER 2014</a:t>
            </a:r>
            <a:endParaRPr lang="en-US" b="1" dirty="0"/>
          </a:p>
        </p:txBody>
      </p:sp>
      <p:pic>
        <p:nvPicPr>
          <p:cNvPr id="4" name="Picture 3" descr="redwhee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500" y="685799"/>
            <a:ext cx="1755200" cy="1270433"/>
          </a:xfrm>
          <a:prstGeom prst="rect">
            <a:avLst/>
          </a:prstGeom>
        </p:spPr>
      </p:pic>
      <p:pic>
        <p:nvPicPr>
          <p:cNvPr id="5" name="Picture 4"/>
          <p:cNvPicPr>
            <a:picLocks noChangeAspect="1"/>
          </p:cNvPicPr>
          <p:nvPr/>
        </p:nvPicPr>
        <p:blipFill>
          <a:blip r:embed="rId3"/>
          <a:stretch>
            <a:fillRect/>
          </a:stretch>
        </p:blipFill>
        <p:spPr>
          <a:xfrm>
            <a:off x="3390900" y="406400"/>
            <a:ext cx="1993900" cy="1854200"/>
          </a:xfrm>
          <a:prstGeom prst="rect">
            <a:avLst/>
          </a:prstGeom>
        </p:spPr>
      </p:pic>
    </p:spTree>
    <p:extLst>
      <p:ext uri="{BB962C8B-B14F-4D97-AF65-F5344CB8AC3E}">
        <p14:creationId xmlns:p14="http://schemas.microsoft.com/office/powerpoint/2010/main" val="1422052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19194"/>
          </a:xfrm>
          <a:noFill/>
          <a:ln w="57150" cmpd="sng">
            <a:solidFill>
              <a:srgbClr val="FF0000"/>
            </a:solidFill>
          </a:ln>
        </p:spPr>
        <p:txBody>
          <a:bodyPr>
            <a:normAutofit fontScale="90000"/>
          </a:bodyPr>
          <a:lstStyle/>
          <a:p>
            <a:r>
              <a:rPr lang="en-US" dirty="0" smtClean="0"/>
              <a:t>K – 12 </a:t>
            </a:r>
            <a:r>
              <a:rPr lang="en-US" dirty="0" smtClean="0">
                <a:solidFill>
                  <a:schemeClr val="accent2"/>
                </a:solidFill>
              </a:rPr>
              <a:t>Projections</a:t>
            </a:r>
            <a:r>
              <a:rPr lang="en-US" dirty="0" smtClean="0"/>
              <a:t> for September 2015</a:t>
            </a:r>
            <a:br>
              <a:rPr lang="en-US" dirty="0" smtClean="0"/>
            </a:br>
            <a:r>
              <a:rPr lang="en-US" sz="2700" dirty="0" smtClean="0"/>
              <a:t>(based on moving along </a:t>
            </a:r>
            <a:r>
              <a:rPr lang="en-US" sz="2700" dirty="0" smtClean="0">
                <a:solidFill>
                  <a:srgbClr val="3366FF"/>
                </a:solidFill>
              </a:rPr>
              <a:t>December 2014 actuals</a:t>
            </a:r>
            <a:r>
              <a:rPr lang="en-US" sz="2700" dirty="0" smtClean="0"/>
              <a:t>)</a:t>
            </a:r>
            <a:endParaRPr lang="en-US" sz="2700" dirty="0"/>
          </a:p>
        </p:txBody>
      </p:sp>
      <p:sp>
        <p:nvSpPr>
          <p:cNvPr id="3" name="TextBox 2"/>
          <p:cNvSpPr txBox="1"/>
          <p:nvPr/>
        </p:nvSpPr>
        <p:spPr>
          <a:xfrm>
            <a:off x="0" y="1131560"/>
            <a:ext cx="9144000" cy="5816977"/>
          </a:xfrm>
          <a:prstGeom prst="rect">
            <a:avLst/>
          </a:prstGeom>
          <a:noFill/>
          <a:ln w="38100" cmpd="sng">
            <a:solidFill>
              <a:srgbClr val="FF0000"/>
            </a:solidFill>
          </a:ln>
        </p:spPr>
        <p:txBody>
          <a:bodyPr wrap="square" rtlCol="0">
            <a:spAutoFit/>
          </a:bodyPr>
          <a:lstStyle/>
          <a:p>
            <a:endParaRPr lang="en-US" sz="2400" b="1" dirty="0" smtClean="0"/>
          </a:p>
          <a:p>
            <a:r>
              <a:rPr lang="en-US" sz="2400" b="1" dirty="0" smtClean="0"/>
              <a:t>Grades K – 5</a:t>
            </a:r>
          </a:p>
          <a:p>
            <a:r>
              <a:rPr lang="en-US" sz="2400" b="1" dirty="0" smtClean="0"/>
              <a:t>   </a:t>
            </a:r>
            <a:r>
              <a:rPr lang="en-US" sz="2400" b="1" dirty="0" smtClean="0">
                <a:solidFill>
                  <a:srgbClr val="3366FF"/>
                </a:solidFill>
              </a:rPr>
              <a:t>2002</a:t>
            </a:r>
            <a:r>
              <a:rPr lang="en-US" sz="2400" b="1" dirty="0" smtClean="0"/>
              <a:t> - 384 (to gr. 6) + 300 (new K) + 53 (grade K to 1 growth) = 1971</a:t>
            </a:r>
          </a:p>
          <a:p>
            <a:r>
              <a:rPr lang="en-US" sz="2400" b="1" dirty="0" smtClean="0"/>
              <a:t>		</a:t>
            </a:r>
            <a:r>
              <a:rPr lang="en-US" sz="2400" b="1" dirty="0" smtClean="0">
                <a:solidFill>
                  <a:srgbClr val="008000"/>
                </a:solidFill>
              </a:rPr>
              <a:t>Down 31, </a:t>
            </a:r>
            <a:r>
              <a:rPr lang="en-US" sz="2400" b="1" u="sng" dirty="0" smtClean="0">
                <a:solidFill>
                  <a:srgbClr val="008000"/>
                </a:solidFill>
              </a:rPr>
              <a:t>plus</a:t>
            </a:r>
            <a:r>
              <a:rPr lang="en-US" sz="2400" b="1" dirty="0" smtClean="0">
                <a:solidFill>
                  <a:srgbClr val="008000"/>
                </a:solidFill>
              </a:rPr>
              <a:t> net other in/out migration</a:t>
            </a:r>
          </a:p>
          <a:p>
            <a:endParaRPr lang="en-US" sz="2400" b="1" dirty="0"/>
          </a:p>
          <a:p>
            <a:r>
              <a:rPr lang="en-US" sz="2400" b="1" dirty="0" smtClean="0"/>
              <a:t>Grades 6-8</a:t>
            </a:r>
          </a:p>
          <a:p>
            <a:r>
              <a:rPr lang="en-US" sz="2400" b="1" dirty="0" smtClean="0"/>
              <a:t>   </a:t>
            </a:r>
            <a:r>
              <a:rPr lang="en-US" sz="2400" b="1" dirty="0" smtClean="0">
                <a:solidFill>
                  <a:srgbClr val="3366FF"/>
                </a:solidFill>
              </a:rPr>
              <a:t>1020</a:t>
            </a:r>
            <a:r>
              <a:rPr lang="en-US" sz="2400" b="1" dirty="0" smtClean="0"/>
              <a:t> - 301 (to HS) </a:t>
            </a:r>
            <a:r>
              <a:rPr lang="en-US" sz="2400" b="1" dirty="0"/>
              <a:t>+</a:t>
            </a:r>
            <a:r>
              <a:rPr lang="en-US" sz="2400" b="1" dirty="0" smtClean="0"/>
              <a:t> 384 (from grade 5) – 15 (to p.s.) = 1088 </a:t>
            </a:r>
          </a:p>
          <a:p>
            <a:r>
              <a:rPr lang="en-US" sz="2400" b="1" dirty="0"/>
              <a:t>	</a:t>
            </a:r>
            <a:r>
              <a:rPr lang="en-US" sz="2400" b="1" dirty="0" smtClean="0"/>
              <a:t>	</a:t>
            </a:r>
            <a:r>
              <a:rPr lang="en-US" sz="2400" b="1" dirty="0" smtClean="0">
                <a:solidFill>
                  <a:srgbClr val="008000"/>
                </a:solidFill>
              </a:rPr>
              <a:t>Up 68, </a:t>
            </a:r>
            <a:r>
              <a:rPr lang="en-US" sz="2400" b="1" u="sng" dirty="0" smtClean="0">
                <a:solidFill>
                  <a:srgbClr val="008000"/>
                </a:solidFill>
              </a:rPr>
              <a:t>plus</a:t>
            </a:r>
            <a:r>
              <a:rPr lang="en-US" sz="2400" b="1" dirty="0" smtClean="0">
                <a:solidFill>
                  <a:srgbClr val="008000"/>
                </a:solidFill>
              </a:rPr>
              <a:t> net other in/out migration</a:t>
            </a:r>
          </a:p>
          <a:p>
            <a:r>
              <a:rPr lang="en-US" sz="2400" b="1" dirty="0"/>
              <a:t>	</a:t>
            </a:r>
          </a:p>
          <a:p>
            <a:r>
              <a:rPr lang="en-US" sz="2400" b="1" dirty="0" smtClean="0"/>
              <a:t>Grades 9-12</a:t>
            </a:r>
          </a:p>
          <a:p>
            <a:r>
              <a:rPr lang="en-US" sz="2400" b="1" dirty="0" smtClean="0"/>
              <a:t>   </a:t>
            </a:r>
            <a:r>
              <a:rPr lang="en-US" sz="2400" b="1" dirty="0" smtClean="0">
                <a:solidFill>
                  <a:srgbClr val="3366FF"/>
                </a:solidFill>
              </a:rPr>
              <a:t>1199</a:t>
            </a:r>
            <a:r>
              <a:rPr lang="en-US" sz="2400" b="1" dirty="0" smtClean="0"/>
              <a:t> + 301 (from grade 8) – 282 (graduates) – 15 (to p.s.) = 1203</a:t>
            </a:r>
          </a:p>
          <a:p>
            <a:r>
              <a:rPr lang="en-US" sz="2400" b="1" dirty="0"/>
              <a:t>	</a:t>
            </a:r>
            <a:r>
              <a:rPr lang="en-US" sz="2400" b="1" dirty="0" smtClean="0"/>
              <a:t>	</a:t>
            </a:r>
            <a:r>
              <a:rPr lang="en-US" sz="2400" b="1" dirty="0" smtClean="0">
                <a:solidFill>
                  <a:srgbClr val="008000"/>
                </a:solidFill>
              </a:rPr>
              <a:t>Up </a:t>
            </a:r>
            <a:r>
              <a:rPr lang="en-US" sz="2400" b="1" dirty="0">
                <a:solidFill>
                  <a:srgbClr val="008000"/>
                </a:solidFill>
              </a:rPr>
              <a:t>4</a:t>
            </a:r>
            <a:r>
              <a:rPr lang="en-US" sz="2400" b="1" dirty="0" smtClean="0">
                <a:solidFill>
                  <a:srgbClr val="008000"/>
                </a:solidFill>
              </a:rPr>
              <a:t>, </a:t>
            </a:r>
            <a:r>
              <a:rPr lang="en-US" sz="2400" b="1" u="sng" dirty="0" smtClean="0">
                <a:solidFill>
                  <a:srgbClr val="008000"/>
                </a:solidFill>
              </a:rPr>
              <a:t>plus</a:t>
            </a:r>
            <a:r>
              <a:rPr lang="en-US" sz="2400" b="1" dirty="0" smtClean="0">
                <a:solidFill>
                  <a:srgbClr val="008000"/>
                </a:solidFill>
              </a:rPr>
              <a:t> other net in/out migration </a:t>
            </a:r>
          </a:p>
          <a:p>
            <a:endParaRPr lang="en-US" sz="2400" b="1" dirty="0">
              <a:solidFill>
                <a:srgbClr val="008000"/>
              </a:solidFill>
            </a:endParaRPr>
          </a:p>
          <a:p>
            <a:r>
              <a:rPr lang="en-US" sz="2000" b="1" dirty="0">
                <a:solidFill>
                  <a:schemeClr val="accent2"/>
                </a:solidFill>
              </a:rPr>
              <a:t>Projections</a:t>
            </a:r>
            <a:r>
              <a:rPr lang="en-US" sz="2000" b="1" dirty="0"/>
              <a:t> </a:t>
            </a:r>
            <a:r>
              <a:rPr lang="en-US" sz="2000" b="1" dirty="0" smtClean="0"/>
              <a:t>assume </a:t>
            </a:r>
            <a:r>
              <a:rPr lang="en-US" sz="2000" b="1" dirty="0" smtClean="0">
                <a:solidFill>
                  <a:srgbClr val="C0504D"/>
                </a:solidFill>
              </a:rPr>
              <a:t>only</a:t>
            </a:r>
            <a:r>
              <a:rPr lang="en-US" sz="2000" b="1" dirty="0" smtClean="0"/>
              <a:t> private school out-migration and </a:t>
            </a:r>
            <a:r>
              <a:rPr lang="en-US" sz="2000" b="1" dirty="0" smtClean="0">
                <a:solidFill>
                  <a:srgbClr val="C0504D"/>
                </a:solidFill>
              </a:rPr>
              <a:t>only </a:t>
            </a:r>
            <a:r>
              <a:rPr lang="en-US" sz="2000" b="1" dirty="0" smtClean="0"/>
              <a:t>K and K-1 new growth; so they </a:t>
            </a:r>
            <a:r>
              <a:rPr lang="en-US" sz="2000" b="1" dirty="0"/>
              <a:t>are </a:t>
            </a:r>
            <a:r>
              <a:rPr lang="en-US" sz="2000" b="1" dirty="0" smtClean="0"/>
              <a:t>conservative </a:t>
            </a:r>
            <a:r>
              <a:rPr lang="en-US" sz="2000" b="1" dirty="0"/>
              <a:t>based upon past </a:t>
            </a:r>
            <a:r>
              <a:rPr lang="en-US" sz="2000" b="1" dirty="0" smtClean="0"/>
              <a:t>experience </a:t>
            </a:r>
            <a:r>
              <a:rPr lang="en-US" sz="2000" b="1" dirty="0"/>
              <a:t>of at least </a:t>
            </a:r>
            <a:r>
              <a:rPr lang="en-US" sz="2000" b="1" u="sng" dirty="0" smtClean="0"/>
              <a:t>some</a:t>
            </a:r>
            <a:r>
              <a:rPr lang="en-US" sz="2000" b="1" dirty="0" smtClean="0"/>
              <a:t> other </a:t>
            </a:r>
            <a:r>
              <a:rPr lang="en-US" sz="2000" b="1" dirty="0"/>
              <a:t>net increases</a:t>
            </a:r>
            <a:r>
              <a:rPr lang="en-US" sz="2000" b="1" dirty="0" smtClean="0"/>
              <a:t>.   K number assumes full day for all.</a:t>
            </a:r>
          </a:p>
        </p:txBody>
      </p:sp>
      <p:sp>
        <p:nvSpPr>
          <p:cNvPr id="4" name="TextBox 3"/>
          <p:cNvSpPr txBox="1"/>
          <p:nvPr/>
        </p:nvSpPr>
        <p:spPr>
          <a:xfrm>
            <a:off x="7713413" y="2367667"/>
            <a:ext cx="1128792"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smtClean="0"/>
              <a:t>4262</a:t>
            </a:r>
          </a:p>
          <a:p>
            <a:pPr algn="ctr"/>
            <a:r>
              <a:rPr lang="en-US" dirty="0" smtClean="0"/>
              <a:t>Projected</a:t>
            </a:r>
          </a:p>
          <a:p>
            <a:pPr algn="ctr"/>
            <a:r>
              <a:rPr lang="en-US" dirty="0" smtClean="0"/>
              <a:t>K -12</a:t>
            </a:r>
            <a:endParaRPr lang="en-US" dirty="0"/>
          </a:p>
        </p:txBody>
      </p:sp>
    </p:spTree>
    <p:extLst>
      <p:ext uri="{BB962C8B-B14F-4D97-AF65-F5344CB8AC3E}">
        <p14:creationId xmlns:p14="http://schemas.microsoft.com/office/powerpoint/2010/main" val="567242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6028"/>
          </a:xfrm>
          <a:ln w="28575" cmpd="sng">
            <a:solidFill>
              <a:srgbClr val="FF0000"/>
            </a:solidFill>
          </a:ln>
        </p:spPr>
        <p:txBody>
          <a:bodyPr>
            <a:normAutofit/>
          </a:bodyPr>
          <a:lstStyle/>
          <a:p>
            <a:r>
              <a:rPr lang="en-US" sz="3600" b="1" smtClean="0"/>
              <a:t>FY 2016 </a:t>
            </a:r>
            <a:r>
              <a:rPr lang="en-US" sz="3600" b="1" dirty="0" smtClean="0"/>
              <a:t>– WORKING DRAFT PROPOSALS</a:t>
            </a:r>
            <a:endParaRPr lang="en-US" sz="3600" b="1" dirty="0"/>
          </a:p>
        </p:txBody>
      </p:sp>
      <p:sp>
        <p:nvSpPr>
          <p:cNvPr id="3" name="Content Placeholder 2"/>
          <p:cNvSpPr>
            <a:spLocks noGrp="1"/>
          </p:cNvSpPr>
          <p:nvPr>
            <p:ph idx="1"/>
          </p:nvPr>
        </p:nvSpPr>
        <p:spPr>
          <a:xfrm>
            <a:off x="457201" y="1385620"/>
            <a:ext cx="8229599" cy="4015101"/>
          </a:xfrm>
          <a:ln w="28575" cmpd="sng">
            <a:solidFill>
              <a:srgbClr val="FF0000"/>
            </a:solidFill>
          </a:ln>
        </p:spPr>
        <p:txBody>
          <a:bodyPr>
            <a:noAutofit/>
          </a:bodyPr>
          <a:lstStyle/>
          <a:p>
            <a:pPr marL="0" indent="0">
              <a:buNone/>
            </a:pPr>
            <a:r>
              <a:rPr lang="en-US" sz="2800" b="1" dirty="0" smtClean="0"/>
              <a:t>The slides below list categories of proposals recommended by the administration; related costs have been </a:t>
            </a:r>
            <a:r>
              <a:rPr lang="en-US" sz="2800" b="1" dirty="0"/>
              <a:t>included </a:t>
            </a:r>
            <a:r>
              <a:rPr lang="en-US" sz="2800" b="1" dirty="0" smtClean="0"/>
              <a:t>in the preliminary budget proposal figures.</a:t>
            </a:r>
            <a:endParaRPr lang="en-US" sz="2800" b="1" dirty="0"/>
          </a:p>
          <a:p>
            <a:pPr marL="1257300" lvl="2" indent="-457200"/>
            <a:r>
              <a:rPr lang="en-US" b="1" dirty="0" smtClean="0"/>
              <a:t>enrollment related requests</a:t>
            </a:r>
          </a:p>
          <a:p>
            <a:pPr marL="1257300" lvl="2" indent="-457200"/>
            <a:r>
              <a:rPr lang="en-US" b="1" dirty="0"/>
              <a:t>u</a:t>
            </a:r>
            <a:r>
              <a:rPr lang="en-US" b="1" dirty="0" smtClean="0"/>
              <a:t>nique needs and challenges</a:t>
            </a:r>
          </a:p>
          <a:p>
            <a:pPr marL="1257300" lvl="2" indent="-457200"/>
            <a:r>
              <a:rPr lang="en-US" b="1" dirty="0"/>
              <a:t>f</a:t>
            </a:r>
            <a:r>
              <a:rPr lang="en-US" b="1" dirty="0" smtClean="0"/>
              <a:t>acilities/operational needs</a:t>
            </a:r>
          </a:p>
          <a:p>
            <a:pPr marL="1257300" lvl="2" indent="-457200"/>
            <a:r>
              <a:rPr lang="en-US" b="1" dirty="0"/>
              <a:t>o</a:t>
            </a:r>
            <a:r>
              <a:rPr lang="en-US" b="1" dirty="0" smtClean="0"/>
              <a:t>ther programmatic or service support needs</a:t>
            </a:r>
          </a:p>
          <a:p>
            <a:pPr marL="800100" lvl="2" indent="0">
              <a:buNone/>
            </a:pPr>
            <a:r>
              <a:rPr lang="en-US" b="1" dirty="0"/>
              <a:t>	</a:t>
            </a:r>
            <a:endParaRPr lang="en-US" b="1" dirty="0" smtClean="0"/>
          </a:p>
          <a:p>
            <a:pPr marL="800100" lvl="2" indent="0">
              <a:buNone/>
            </a:pPr>
            <a:endParaRPr lang="en-US" b="1" dirty="0" smtClean="0"/>
          </a:p>
          <a:p>
            <a:pPr marL="1257300" lvl="2" indent="-457200"/>
            <a:endParaRPr lang="en-US" sz="2800" b="1" dirty="0"/>
          </a:p>
          <a:p>
            <a:pPr marL="1257300" lvl="2" indent="-457200"/>
            <a:r>
              <a:rPr lang="en-US" sz="2800" b="1" dirty="0" smtClean="0"/>
              <a:t> </a:t>
            </a:r>
          </a:p>
        </p:txBody>
      </p:sp>
      <p:sp>
        <p:nvSpPr>
          <p:cNvPr id="4" name="TextBox 3"/>
          <p:cNvSpPr txBox="1"/>
          <p:nvPr/>
        </p:nvSpPr>
        <p:spPr>
          <a:xfrm>
            <a:off x="457200" y="5601057"/>
            <a:ext cx="8229599" cy="1200328"/>
          </a:xfrm>
          <a:prstGeom prst="rect">
            <a:avLst/>
          </a:prstGeom>
          <a:noFill/>
          <a:ln w="28575" cmpd="sng">
            <a:solidFill>
              <a:srgbClr val="FF0000"/>
            </a:solidFill>
          </a:ln>
        </p:spPr>
        <p:txBody>
          <a:bodyPr wrap="square" rtlCol="0">
            <a:spAutoFit/>
          </a:bodyPr>
          <a:lstStyle/>
          <a:p>
            <a:r>
              <a:rPr lang="en-US" sz="2400" b="1" dirty="0" smtClean="0"/>
              <a:t>Base budget additions are noted in blue. The pink shaded slides include requests that are not recommended to be funded at this time.</a:t>
            </a:r>
          </a:p>
        </p:txBody>
      </p:sp>
    </p:spTree>
    <p:extLst>
      <p:ext uri="{BB962C8B-B14F-4D97-AF65-F5344CB8AC3E}">
        <p14:creationId xmlns:p14="http://schemas.microsoft.com/office/powerpoint/2010/main" val="3468149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810" y="321289"/>
            <a:ext cx="8690720" cy="6379891"/>
          </a:xfrm>
          <a:ln w="28575" cmpd="sng">
            <a:solidFill>
              <a:srgbClr val="FF0000"/>
            </a:solidFill>
          </a:ln>
        </p:spPr>
        <p:txBody>
          <a:bodyPr vert="horz" lIns="91440" tIns="45720" rIns="91440" bIns="45720" rtlCol="0">
            <a:noAutofit/>
          </a:bodyPr>
          <a:lstStyle/>
          <a:p>
            <a:pPr marL="0" indent="0">
              <a:spcAft>
                <a:spcPts val="1200"/>
              </a:spcAft>
              <a:buNone/>
            </a:pPr>
            <a:r>
              <a:rPr lang="en-US" sz="2400" b="1" u="sng" dirty="0" smtClean="0"/>
              <a:t>Enrollment </a:t>
            </a:r>
            <a:r>
              <a:rPr lang="en-US" sz="2400" b="1" u="sng" dirty="0"/>
              <a:t>related requests </a:t>
            </a:r>
            <a:r>
              <a:rPr lang="en-US" sz="2400" b="1" dirty="0"/>
              <a:t> - These requests reflect additional </a:t>
            </a:r>
            <a:r>
              <a:rPr lang="en-US" sz="2400" b="1" dirty="0" smtClean="0"/>
              <a:t>secondary students </a:t>
            </a:r>
            <a:r>
              <a:rPr lang="en-US" sz="2400" b="1" dirty="0"/>
              <a:t>anticipated for September </a:t>
            </a:r>
            <a:r>
              <a:rPr lang="en-US" sz="2400" b="1" dirty="0" smtClean="0"/>
              <a:t>2015 </a:t>
            </a:r>
            <a:r>
              <a:rPr lang="en-US" sz="2400" b="1" dirty="0"/>
              <a:t>and the underfunding of prior year elementary specialist requests (as enrollments have grown over time).</a:t>
            </a:r>
          </a:p>
          <a:p>
            <a:pPr lvl="1">
              <a:spcAft>
                <a:spcPts val="1200"/>
              </a:spcAft>
              <a:buFont typeface="Arial"/>
              <a:buChar char="•"/>
            </a:pPr>
            <a:r>
              <a:rPr lang="en-US" sz="2000" b="1" dirty="0"/>
              <a:t>3.65 HS and 2.8 MS secondary core classroom FTEs - </a:t>
            </a:r>
            <a:r>
              <a:rPr lang="en-US" sz="2000" b="1" i="1" dirty="0"/>
              <a:t>to move existing class groups along (especially for grades 6 to 7 and 9 to 10)		</a:t>
            </a:r>
            <a:endParaRPr lang="en-US" sz="2000" b="1" dirty="0"/>
          </a:p>
          <a:p>
            <a:pPr lvl="1">
              <a:spcAft>
                <a:spcPts val="1200"/>
              </a:spcAft>
              <a:buFont typeface="Arial"/>
              <a:buChar char="•"/>
            </a:pPr>
            <a:r>
              <a:rPr lang="en-US" sz="2000" b="1" dirty="0" smtClean="0"/>
              <a:t>1.4 </a:t>
            </a:r>
            <a:r>
              <a:rPr lang="en-US" sz="2000" b="1" dirty="0"/>
              <a:t>elementary specialist FTEs (.5 music, .4 Spanish, .5 PE) – </a:t>
            </a:r>
            <a:r>
              <a:rPr lang="en-US" sz="2000" b="1" i="1" dirty="0"/>
              <a:t>to move toward building based specialists in all 6 specialist areas to accommodate the growing number of sections and facilitate the complexities of scheduling shared specialists</a:t>
            </a:r>
            <a:r>
              <a:rPr lang="en-US" sz="2000" b="1" dirty="0"/>
              <a:t> </a:t>
            </a:r>
          </a:p>
          <a:p>
            <a:pPr lvl="1">
              <a:spcAft>
                <a:spcPts val="1200"/>
              </a:spcAft>
              <a:buFont typeface="Arial"/>
              <a:buChar char="•"/>
            </a:pPr>
            <a:r>
              <a:rPr lang="en-US" sz="2000" b="1" dirty="0"/>
              <a:t>.167 increase in literacy coordinator </a:t>
            </a:r>
            <a:r>
              <a:rPr lang="en-US" sz="2000" b="1" dirty="0" smtClean="0"/>
              <a:t>FTEs (.233 to .4) </a:t>
            </a:r>
            <a:r>
              <a:rPr lang="en-US" sz="2000" b="1" dirty="0"/>
              <a:t>– </a:t>
            </a:r>
            <a:r>
              <a:rPr lang="en-US" sz="2000" b="1" i="1" dirty="0"/>
              <a:t>to accommodate added elementary sections, including focus on literacy standards and interventions, and to begin restoration of literacy oversight FTEs lost with the opening of East School   </a:t>
            </a:r>
            <a:r>
              <a:rPr lang="en-US" sz="2000" b="1" dirty="0">
                <a:solidFill>
                  <a:schemeClr val="tx2">
                    <a:lumMod val="60000"/>
                    <a:lumOff val="40000"/>
                  </a:schemeClr>
                </a:solidFill>
              </a:rPr>
              <a:t>This increase is in the base budget.</a:t>
            </a:r>
            <a:r>
              <a:rPr lang="en-US" sz="2000" b="1" dirty="0"/>
              <a:t>   </a:t>
            </a:r>
          </a:p>
          <a:p>
            <a:pPr lvl="1">
              <a:buFont typeface="Arial"/>
              <a:buChar char="•"/>
            </a:pPr>
            <a:r>
              <a:rPr lang="en-US" sz="2000" b="1" dirty="0"/>
              <a:t>Additional large bus (part of lease) and driver (HPS employee) – </a:t>
            </a:r>
            <a:r>
              <a:rPr lang="en-US" sz="2000" b="1" i="1" dirty="0"/>
              <a:t>to accommodate increase in middle school enrollment where ridership is high and requires all 20 large buses</a:t>
            </a:r>
            <a:endParaRPr lang="en-US" sz="2000" b="1" dirty="0"/>
          </a:p>
          <a:p>
            <a:pPr marL="0" indent="0">
              <a:buNone/>
            </a:pPr>
            <a:endParaRPr lang="en-US" sz="2000" b="1" dirty="0"/>
          </a:p>
        </p:txBody>
      </p:sp>
    </p:spTree>
    <p:extLst>
      <p:ext uri="{BB962C8B-B14F-4D97-AF65-F5344CB8AC3E}">
        <p14:creationId xmlns:p14="http://schemas.microsoft.com/office/powerpoint/2010/main" val="2880970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607" y="507355"/>
            <a:ext cx="8721321" cy="5878531"/>
          </a:xfrm>
          <a:prstGeom prst="rect">
            <a:avLst/>
          </a:prstGeom>
          <a:ln w="38100" cmpd="sng">
            <a:solidFill>
              <a:srgbClr val="FF0000"/>
            </a:solidFill>
          </a:ln>
        </p:spPr>
        <p:txBody>
          <a:bodyPr wrap="square">
            <a:spAutoFit/>
          </a:bodyPr>
          <a:lstStyle/>
          <a:p>
            <a:r>
              <a:rPr lang="en-US" sz="2400" b="1" u="sng" dirty="0"/>
              <a:t>S</a:t>
            </a:r>
            <a:r>
              <a:rPr lang="en-US" sz="2400" b="1" u="sng" dirty="0" smtClean="0"/>
              <a:t>ervices </a:t>
            </a:r>
            <a:r>
              <a:rPr lang="en-US" sz="2400" b="1" u="sng" dirty="0"/>
              <a:t>that are necessary to meet </a:t>
            </a:r>
            <a:r>
              <a:rPr lang="en-US" sz="2400" b="1" u="sng" dirty="0" smtClean="0"/>
              <a:t>unique </a:t>
            </a:r>
            <a:r>
              <a:rPr lang="en-US" sz="2400" b="1" u="sng" dirty="0"/>
              <a:t>student </a:t>
            </a:r>
            <a:r>
              <a:rPr lang="en-US" sz="2400" b="1" u="sng" dirty="0" smtClean="0"/>
              <a:t>needs</a:t>
            </a:r>
          </a:p>
          <a:p>
            <a:pPr>
              <a:spcAft>
                <a:spcPts val="1200"/>
              </a:spcAft>
            </a:pPr>
            <a:r>
              <a:rPr lang="en-US" sz="2400" b="1" u="sng" dirty="0" smtClean="0"/>
              <a:t> and challenges</a:t>
            </a:r>
            <a:endParaRPr lang="en-US" sz="2400" dirty="0"/>
          </a:p>
          <a:p>
            <a:pPr marL="285750" lvl="0" indent="-285750">
              <a:spcAft>
                <a:spcPts val="1200"/>
              </a:spcAft>
              <a:buFont typeface="Arial"/>
              <a:buChar char="•"/>
            </a:pPr>
            <a:r>
              <a:rPr lang="en-US" sz="2400" b="1" dirty="0"/>
              <a:t>Increased health aide hours (1.5/day MS, .5/day HS) – </a:t>
            </a:r>
            <a:r>
              <a:rPr lang="en-US" sz="2400" b="1" i="1" dirty="0"/>
              <a:t>to provide full day coverage (in addition to the school nurse) to support student health needs and address the growing complexity and increasing number of medical issues.  Each of the current health aides is an RN.</a:t>
            </a:r>
            <a:r>
              <a:rPr lang="en-US" sz="2400" b="1" dirty="0"/>
              <a:t>       </a:t>
            </a:r>
            <a:r>
              <a:rPr lang="en-US" sz="2400" b="1" dirty="0">
                <a:solidFill>
                  <a:schemeClr val="tx2">
                    <a:lumMod val="60000"/>
                    <a:lumOff val="40000"/>
                  </a:schemeClr>
                </a:solidFill>
              </a:rPr>
              <a:t>This is the second part of a two-year plan and is in the base budget.</a:t>
            </a:r>
            <a:r>
              <a:rPr lang="en-US" sz="2400" b="1" i="1" dirty="0">
                <a:solidFill>
                  <a:schemeClr val="tx2">
                    <a:lumMod val="60000"/>
                    <a:lumOff val="40000"/>
                  </a:schemeClr>
                </a:solidFill>
              </a:rPr>
              <a:t> </a:t>
            </a:r>
            <a:r>
              <a:rPr lang="en-US" sz="2400" b="1" dirty="0">
                <a:solidFill>
                  <a:schemeClr val="tx2">
                    <a:lumMod val="60000"/>
                    <a:lumOff val="40000"/>
                  </a:schemeClr>
                </a:solidFill>
              </a:rPr>
              <a:t> </a:t>
            </a:r>
          </a:p>
          <a:p>
            <a:pPr marL="285750" lvl="0" indent="-285750">
              <a:spcAft>
                <a:spcPts val="1200"/>
              </a:spcAft>
              <a:buFont typeface="Arial"/>
              <a:buChar char="•"/>
            </a:pPr>
            <a:r>
              <a:rPr lang="en-US" sz="2400" b="1" dirty="0"/>
              <a:t>Math tutor or </a:t>
            </a:r>
            <a:r>
              <a:rPr lang="en-US" sz="2400" b="1" dirty="0" err="1"/>
              <a:t>paraeducator</a:t>
            </a:r>
            <a:r>
              <a:rPr lang="en-US" sz="2400" b="1" dirty="0"/>
              <a:t> hours for each elementary school – </a:t>
            </a:r>
            <a:r>
              <a:rPr lang="en-US" sz="2400" b="1" i="1" dirty="0"/>
              <a:t>to increase the attention to mathematics interventions, especially for underperforming students at grades 3-5 in an RTI kind of model </a:t>
            </a:r>
            <a:endParaRPr lang="en-US" sz="2400" b="1" dirty="0"/>
          </a:p>
          <a:p>
            <a:pPr marL="285750" lvl="0" indent="-285750">
              <a:buFont typeface="Arial"/>
              <a:buChar char="•"/>
            </a:pPr>
            <a:r>
              <a:rPr lang="en-US" sz="2400" b="1" dirty="0"/>
              <a:t>Increased </a:t>
            </a:r>
            <a:r>
              <a:rPr lang="en-US" sz="2400" b="1" dirty="0" err="1"/>
              <a:t>paraeducator</a:t>
            </a:r>
            <a:r>
              <a:rPr lang="en-US" sz="2400" b="1" dirty="0"/>
              <a:t> hours for PRS literacy – </a:t>
            </a:r>
            <a:r>
              <a:rPr lang="en-US" sz="2400" b="1" i="1" dirty="0" smtClean="0"/>
              <a:t>PRS does not get Title I support </a:t>
            </a:r>
            <a:r>
              <a:rPr lang="en-US" sz="2400" b="1" i="1" dirty="0"/>
              <a:t>for RTI</a:t>
            </a:r>
            <a:r>
              <a:rPr lang="en-US" sz="2400" b="1" dirty="0"/>
              <a:t>  </a:t>
            </a:r>
            <a:r>
              <a:rPr lang="en-US" sz="2400" b="1" i="1" dirty="0"/>
              <a:t>   </a:t>
            </a:r>
            <a:r>
              <a:rPr lang="en-US" sz="2400" b="1" dirty="0">
                <a:solidFill>
                  <a:schemeClr val="tx2">
                    <a:lumMod val="60000"/>
                    <a:lumOff val="40000"/>
                  </a:schemeClr>
                </a:solidFill>
              </a:rPr>
              <a:t>This increase is in the base budget. </a:t>
            </a:r>
          </a:p>
        </p:txBody>
      </p:sp>
    </p:spTree>
    <p:extLst>
      <p:ext uri="{BB962C8B-B14F-4D97-AF65-F5344CB8AC3E}">
        <p14:creationId xmlns:p14="http://schemas.microsoft.com/office/powerpoint/2010/main" val="403159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809" y="367188"/>
            <a:ext cx="8675419" cy="6242194"/>
          </a:xfrm>
          <a:ln w="28575" cmpd="sng">
            <a:solidFill>
              <a:srgbClr val="FF0000"/>
            </a:solidFill>
          </a:ln>
        </p:spPr>
        <p:txBody>
          <a:bodyPr vert="horz" lIns="91440" tIns="45720" rIns="91440" bIns="45720" rtlCol="0">
            <a:noAutofit/>
          </a:bodyPr>
          <a:lstStyle/>
          <a:p>
            <a:pPr marL="0" indent="0">
              <a:spcAft>
                <a:spcPts val="1200"/>
              </a:spcAft>
              <a:buNone/>
            </a:pPr>
            <a:r>
              <a:rPr lang="en-US" sz="2400" b="1" u="sng" dirty="0" smtClean="0"/>
              <a:t>Care </a:t>
            </a:r>
            <a:r>
              <a:rPr lang="en-US" sz="2400" b="1" u="sng" dirty="0"/>
              <a:t>of grounds and facilities, operational needs</a:t>
            </a:r>
            <a:r>
              <a:rPr lang="en-US" sz="2400" b="1" dirty="0"/>
              <a:t> – These recommended additions to the budget address both </a:t>
            </a:r>
            <a:r>
              <a:rPr lang="en-US" sz="2400" b="1" dirty="0" smtClean="0"/>
              <a:t>expanded </a:t>
            </a:r>
            <a:r>
              <a:rPr lang="en-US" sz="2400" b="1" dirty="0"/>
              <a:t>and unmet needs, increased </a:t>
            </a:r>
            <a:r>
              <a:rPr lang="en-US" sz="2400" b="1" dirty="0" smtClean="0"/>
              <a:t>grounds care </a:t>
            </a:r>
            <a:r>
              <a:rPr lang="en-US" sz="2400" b="1" dirty="0"/>
              <a:t>and complexity of the new middle school, </a:t>
            </a:r>
            <a:r>
              <a:rPr lang="en-US" sz="2400" b="1" dirty="0" smtClean="0"/>
              <a:t>restoration of a </a:t>
            </a:r>
            <a:r>
              <a:rPr lang="en-US" sz="2400" b="1" dirty="0"/>
              <a:t>district-wide maintenance worker, </a:t>
            </a:r>
            <a:r>
              <a:rPr lang="en-US" sz="2400" b="1" dirty="0" smtClean="0"/>
              <a:t> </a:t>
            </a:r>
            <a:r>
              <a:rPr lang="en-US" sz="2400" b="1" dirty="0"/>
              <a:t>and a growing backlog of maintenance and general upkeep issues.</a:t>
            </a:r>
          </a:p>
          <a:p>
            <a:pPr lvl="0">
              <a:spcAft>
                <a:spcPts val="1200"/>
              </a:spcAft>
            </a:pPr>
            <a:r>
              <a:rPr lang="en-US" sz="2400" b="1" dirty="0"/>
              <a:t>1.0 new role, Manager of Facilities and Procurement – </a:t>
            </a:r>
            <a:r>
              <a:rPr lang="en-US" sz="2400" b="1" i="1" dirty="0"/>
              <a:t>to provide engineering and supervisory expertise to manage needs assessment and planning, and oversight functions for major projects</a:t>
            </a:r>
            <a:endParaRPr lang="en-US" sz="2400" b="1" dirty="0"/>
          </a:p>
          <a:p>
            <a:pPr lvl="0"/>
            <a:r>
              <a:rPr lang="en-US" sz="2400" b="1" dirty="0"/>
              <a:t>1.0 maintenance worker – </a:t>
            </a:r>
            <a:r>
              <a:rPr lang="en-US" sz="2400" b="1" i="1" dirty="0"/>
              <a:t>second year </a:t>
            </a:r>
            <a:r>
              <a:rPr lang="en-US" sz="2400" b="1" i="1" dirty="0" smtClean="0"/>
              <a:t>request for restoring this role to increase </a:t>
            </a:r>
            <a:r>
              <a:rPr lang="en-US" sz="2400" b="1" i="1" dirty="0"/>
              <a:t>maintenance capability with special attention </a:t>
            </a:r>
            <a:r>
              <a:rPr lang="en-US" sz="2400" b="1" i="1" dirty="0" smtClean="0"/>
              <a:t>to care of </a:t>
            </a:r>
            <a:r>
              <a:rPr lang="en-US" sz="2400" b="1" i="1" dirty="0"/>
              <a:t>elementary and middle school fields </a:t>
            </a:r>
            <a:r>
              <a:rPr lang="en-US" sz="2400" b="1" i="1" dirty="0" smtClean="0"/>
              <a:t>and to resolve </a:t>
            </a:r>
            <a:r>
              <a:rPr lang="en-US" sz="2400" b="1" i="1" dirty="0"/>
              <a:t>playground </a:t>
            </a:r>
            <a:r>
              <a:rPr lang="en-US" sz="2400" b="1" i="1" dirty="0" smtClean="0"/>
              <a:t>issues and enhance safety </a:t>
            </a:r>
            <a:endParaRPr lang="en-US" sz="2400" b="1" dirty="0"/>
          </a:p>
          <a:p>
            <a:pPr marL="0" indent="0">
              <a:buNone/>
            </a:pPr>
            <a:endParaRPr lang="en-US" sz="2400" b="1" u="sng" dirty="0"/>
          </a:p>
        </p:txBody>
      </p:sp>
    </p:spTree>
    <p:extLst>
      <p:ext uri="{BB962C8B-B14F-4D97-AF65-F5344CB8AC3E}">
        <p14:creationId xmlns:p14="http://schemas.microsoft.com/office/powerpoint/2010/main" val="2489868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7213" y="349525"/>
            <a:ext cx="8369409" cy="5724644"/>
          </a:xfrm>
          <a:prstGeom prst="rect">
            <a:avLst/>
          </a:prstGeom>
          <a:ln w="38100" cmpd="sng">
            <a:solidFill>
              <a:srgbClr val="FF0000"/>
            </a:solidFill>
          </a:ln>
        </p:spPr>
        <p:txBody>
          <a:bodyPr wrap="square">
            <a:spAutoFit/>
          </a:bodyPr>
          <a:lstStyle/>
          <a:p>
            <a:pPr lvl="0">
              <a:spcAft>
                <a:spcPts val="1200"/>
              </a:spcAft>
            </a:pPr>
            <a:r>
              <a:rPr lang="en-US" sz="2400" b="1" u="sng" dirty="0" smtClean="0"/>
              <a:t>Care of grounds and facilities, operational needs</a:t>
            </a:r>
            <a:r>
              <a:rPr lang="en-US" sz="2400" b="1" dirty="0" smtClean="0"/>
              <a:t> – (continued)</a:t>
            </a:r>
            <a:endParaRPr lang="en-US" sz="2400" b="1" dirty="0"/>
          </a:p>
          <a:p>
            <a:pPr marL="342900" lvl="0" indent="-342900">
              <a:spcAft>
                <a:spcPts val="1200"/>
              </a:spcAft>
              <a:buFont typeface="Arial"/>
              <a:buChar char="•"/>
            </a:pPr>
            <a:r>
              <a:rPr lang="en-US" sz="2400" b="1" dirty="0" smtClean="0"/>
              <a:t>Increased </a:t>
            </a:r>
            <a:r>
              <a:rPr lang="en-US" sz="2400" b="1" dirty="0"/>
              <a:t>overtime hours for custodial staff  - </a:t>
            </a:r>
            <a:r>
              <a:rPr lang="en-US" sz="2400" b="1" i="1" dirty="0"/>
              <a:t>to address growing backlog of maintenance projects in a cost effective manner through the use of existing employees </a:t>
            </a:r>
            <a:r>
              <a:rPr lang="en-US" sz="2400" b="1" dirty="0"/>
              <a:t>  </a:t>
            </a:r>
          </a:p>
          <a:p>
            <a:pPr marL="342900" lvl="0" indent="-342900">
              <a:spcAft>
                <a:spcPts val="1200"/>
              </a:spcAft>
              <a:buFont typeface="Arial"/>
              <a:buChar char="•"/>
            </a:pPr>
            <a:r>
              <a:rPr lang="en-US" sz="2400" b="1" dirty="0"/>
              <a:t>Increased funding for mowing and grounds upkeep and semiannual contractual maintenance for HS and MS fields and grounds – </a:t>
            </a:r>
            <a:r>
              <a:rPr lang="en-US" sz="2400" b="1" i="1" dirty="0"/>
              <a:t>to keep up with added areas that require attention, including islands, plantings, etc</a:t>
            </a:r>
            <a:r>
              <a:rPr lang="en-US" sz="2400" b="1" i="1" dirty="0">
                <a:solidFill>
                  <a:schemeClr val="tx2">
                    <a:lumMod val="60000"/>
                    <a:lumOff val="40000"/>
                  </a:schemeClr>
                </a:solidFill>
              </a:rPr>
              <a:t>.       </a:t>
            </a:r>
            <a:r>
              <a:rPr lang="en-US" sz="2400" b="1" dirty="0">
                <a:solidFill>
                  <a:schemeClr val="tx2">
                    <a:lumMod val="60000"/>
                    <a:lumOff val="40000"/>
                  </a:schemeClr>
                </a:solidFill>
              </a:rPr>
              <a:t>This increase is in the base budget.</a:t>
            </a:r>
            <a:r>
              <a:rPr lang="en-US" sz="2400" b="1" i="1" dirty="0">
                <a:solidFill>
                  <a:schemeClr val="tx2">
                    <a:lumMod val="60000"/>
                    <a:lumOff val="40000"/>
                  </a:schemeClr>
                </a:solidFill>
              </a:rPr>
              <a:t>     </a:t>
            </a:r>
            <a:endParaRPr lang="en-US" sz="2400" b="1" dirty="0">
              <a:solidFill>
                <a:schemeClr val="tx2">
                  <a:lumMod val="60000"/>
                  <a:lumOff val="40000"/>
                </a:schemeClr>
              </a:solidFill>
            </a:endParaRPr>
          </a:p>
          <a:p>
            <a:pPr marL="342900" lvl="0" indent="-342900">
              <a:buFont typeface="Arial"/>
              <a:buChar char="•"/>
            </a:pPr>
            <a:r>
              <a:rPr lang="en-US" sz="2400" b="1" dirty="0"/>
              <a:t>Ten sets of snow tires – </a:t>
            </a:r>
            <a:r>
              <a:rPr lang="en-US" sz="2400" b="1" i="1" dirty="0"/>
              <a:t>to increase </a:t>
            </a:r>
            <a:r>
              <a:rPr lang="en-US" sz="2400" b="1" i="1" dirty="0" smtClean="0"/>
              <a:t>winter weather </a:t>
            </a:r>
            <a:r>
              <a:rPr lang="en-US" sz="2400" b="1" i="1" dirty="0"/>
              <a:t>safety </a:t>
            </a:r>
            <a:r>
              <a:rPr lang="en-US" sz="2400" b="1" i="1" dirty="0" smtClean="0"/>
              <a:t>for vans that transport </a:t>
            </a:r>
            <a:r>
              <a:rPr lang="en-US" sz="2400" b="1" i="1" dirty="0"/>
              <a:t>special education </a:t>
            </a:r>
            <a:r>
              <a:rPr lang="en-US" sz="2400" b="1" i="1" dirty="0" smtClean="0"/>
              <a:t>students</a:t>
            </a:r>
          </a:p>
          <a:p>
            <a:pPr lvl="0"/>
            <a:endParaRPr lang="en-US" sz="2400" b="1" dirty="0" smtClean="0"/>
          </a:p>
          <a:p>
            <a:pPr lvl="0"/>
            <a:endParaRPr lang="en-US" sz="2400" b="1" dirty="0"/>
          </a:p>
          <a:p>
            <a:pPr lvl="0"/>
            <a:endParaRPr lang="en-US" sz="2400" b="1" dirty="0"/>
          </a:p>
        </p:txBody>
      </p:sp>
    </p:spTree>
    <p:extLst>
      <p:ext uri="{BB962C8B-B14F-4D97-AF65-F5344CB8AC3E}">
        <p14:creationId xmlns:p14="http://schemas.microsoft.com/office/powerpoint/2010/main" val="17515863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313" y="305990"/>
            <a:ext cx="8537714" cy="6277690"/>
          </a:xfrm>
          <a:ln w="28575" cmpd="sng">
            <a:solidFill>
              <a:srgbClr val="FF0000"/>
            </a:solidFill>
          </a:ln>
        </p:spPr>
        <p:txBody>
          <a:bodyPr vert="horz" lIns="91440" tIns="45720" rIns="91440" bIns="45720" rtlCol="0">
            <a:noAutofit/>
          </a:bodyPr>
          <a:lstStyle/>
          <a:p>
            <a:pPr marL="0" indent="0">
              <a:spcAft>
                <a:spcPts val="600"/>
              </a:spcAft>
              <a:buNone/>
            </a:pPr>
            <a:r>
              <a:rPr lang="en-US" sz="2800" b="1" u="sng" dirty="0"/>
              <a:t>Other proposals to address programmatic </a:t>
            </a:r>
            <a:r>
              <a:rPr lang="en-US" sz="2800" b="1" u="sng" dirty="0" smtClean="0"/>
              <a:t>and/or support service </a:t>
            </a:r>
            <a:r>
              <a:rPr lang="en-US" sz="2800" b="1" u="sng" dirty="0"/>
              <a:t>needs</a:t>
            </a:r>
            <a:endParaRPr lang="en-US" sz="2800" dirty="0"/>
          </a:p>
          <a:p>
            <a:pPr lvl="0">
              <a:spcAft>
                <a:spcPts val="1200"/>
              </a:spcAft>
            </a:pPr>
            <a:r>
              <a:rPr lang="en-US" sz="2800" b="1" dirty="0"/>
              <a:t>Addition of 2.5 </a:t>
            </a:r>
            <a:r>
              <a:rPr lang="en-US" sz="2800" b="1" dirty="0" err="1"/>
              <a:t>hrs</a:t>
            </a:r>
            <a:r>
              <a:rPr lang="en-US" sz="2800" b="1" dirty="0"/>
              <a:t>/</a:t>
            </a:r>
            <a:r>
              <a:rPr lang="en-US" sz="2800" b="1" dirty="0" err="1"/>
              <a:t>wk</a:t>
            </a:r>
            <a:r>
              <a:rPr lang="en-US" sz="2800" b="1" dirty="0"/>
              <a:t> for language lab tech specialist – </a:t>
            </a:r>
            <a:r>
              <a:rPr lang="en-US" sz="2800" b="1" i="1" dirty="0"/>
              <a:t>the second consecutive increase in hours (1.5 </a:t>
            </a:r>
            <a:r>
              <a:rPr lang="en-US" sz="2800" b="1" i="1" dirty="0" err="1"/>
              <a:t>hrs</a:t>
            </a:r>
            <a:r>
              <a:rPr lang="en-US" sz="2800" b="1" i="1" dirty="0"/>
              <a:t>/</a:t>
            </a:r>
            <a:r>
              <a:rPr lang="en-US" sz="2800" b="1" i="1" dirty="0" err="1"/>
              <a:t>wk</a:t>
            </a:r>
            <a:r>
              <a:rPr lang="en-US" sz="2800" b="1" i="1" dirty="0"/>
              <a:t> in FY 15)</a:t>
            </a:r>
            <a:r>
              <a:rPr lang="en-US" sz="2800" b="1" dirty="0"/>
              <a:t> </a:t>
            </a:r>
            <a:r>
              <a:rPr lang="en-US" sz="2800" b="1" i="1" dirty="0"/>
              <a:t>to accommodate more sections of foreign language and to allow for greater supervision and training for the new MS lab </a:t>
            </a:r>
            <a:endParaRPr lang="en-US" sz="2800" b="1" dirty="0"/>
          </a:p>
          <a:p>
            <a:pPr lvl="0">
              <a:spcAft>
                <a:spcPts val="1200"/>
              </a:spcAft>
            </a:pPr>
            <a:r>
              <a:rPr lang="en-US" sz="2800" b="1" dirty="0"/>
              <a:t>Student clerical assistant hours (</a:t>
            </a:r>
            <a:r>
              <a:rPr lang="en-US" sz="2800" b="1" dirty="0" smtClean="0"/>
              <a:t>350</a:t>
            </a:r>
            <a:r>
              <a:rPr lang="en-US" sz="2800" b="1" dirty="0"/>
              <a:t>) – </a:t>
            </a:r>
            <a:r>
              <a:rPr lang="en-US" sz="2800" b="1" i="1" dirty="0"/>
              <a:t>to provide for summer and vacation coverage, especially at Central Office</a:t>
            </a:r>
            <a:r>
              <a:rPr lang="en-US" sz="2800" b="1" dirty="0"/>
              <a:t> </a:t>
            </a:r>
          </a:p>
          <a:p>
            <a:pPr lvl="0"/>
            <a:r>
              <a:rPr lang="en-US" sz="2800" b="1" dirty="0"/>
              <a:t>Student technology assistant hours (370) – </a:t>
            </a:r>
            <a:r>
              <a:rPr lang="en-US" sz="2800" b="1" i="1" dirty="0"/>
              <a:t>to provide technology support for faculty</a:t>
            </a:r>
            <a:endParaRPr lang="en-US" sz="2800" b="1" dirty="0"/>
          </a:p>
          <a:p>
            <a:pPr marL="119062" indent="0">
              <a:spcBef>
                <a:spcPts val="1200"/>
              </a:spcBef>
              <a:buNone/>
            </a:pPr>
            <a:endParaRPr lang="en-US" sz="2800" b="1" dirty="0"/>
          </a:p>
        </p:txBody>
      </p:sp>
    </p:spTree>
    <p:extLst>
      <p:ext uri="{BB962C8B-B14F-4D97-AF65-F5344CB8AC3E}">
        <p14:creationId xmlns:p14="http://schemas.microsoft.com/office/powerpoint/2010/main" val="528761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6011" y="321290"/>
            <a:ext cx="8522415" cy="6170921"/>
          </a:xfrm>
          <a:prstGeom prst="rect">
            <a:avLst/>
          </a:prstGeom>
          <a:ln w="38100" cmpd="sng">
            <a:solidFill>
              <a:srgbClr val="FF0000"/>
            </a:solidFill>
          </a:ln>
        </p:spPr>
        <p:txBody>
          <a:bodyPr wrap="square">
            <a:spAutoFit/>
          </a:bodyPr>
          <a:lstStyle/>
          <a:p>
            <a:r>
              <a:rPr lang="en-US" sz="2800" b="1" u="sng" dirty="0" smtClean="0"/>
              <a:t>Other </a:t>
            </a:r>
            <a:r>
              <a:rPr lang="en-US" sz="2800" b="1" u="sng" dirty="0"/>
              <a:t>proposals to address programmatic </a:t>
            </a:r>
          </a:p>
          <a:p>
            <a:pPr>
              <a:spcAft>
                <a:spcPts val="1800"/>
              </a:spcAft>
            </a:pPr>
            <a:r>
              <a:rPr lang="en-US" sz="2800" b="1" u="sng" dirty="0"/>
              <a:t>and support service needs</a:t>
            </a:r>
            <a:r>
              <a:rPr lang="en-US" sz="2800" b="1" dirty="0"/>
              <a:t> </a:t>
            </a:r>
            <a:r>
              <a:rPr lang="en-US" sz="2800" b="1" dirty="0" smtClean="0"/>
              <a:t>– continued</a:t>
            </a:r>
            <a:endParaRPr lang="en-US" sz="2800" dirty="0"/>
          </a:p>
          <a:p>
            <a:pPr marL="285750" lvl="0" indent="-285750">
              <a:spcAft>
                <a:spcPts val="1200"/>
              </a:spcAft>
              <a:buFont typeface="Arial"/>
              <a:buChar char="•"/>
            </a:pPr>
            <a:r>
              <a:rPr lang="en-US" sz="2800" b="1" dirty="0" smtClean="0"/>
              <a:t>X2 </a:t>
            </a:r>
            <a:r>
              <a:rPr lang="en-US" sz="2800" b="1" dirty="0"/>
              <a:t>programming services – </a:t>
            </a:r>
            <a:r>
              <a:rPr lang="en-US" sz="2800" b="1" i="1" dirty="0"/>
              <a:t>to develop new standards-based elementary report cards</a:t>
            </a:r>
            <a:endParaRPr lang="en-US" sz="2800" b="1" dirty="0"/>
          </a:p>
          <a:p>
            <a:pPr marL="285750" lvl="0" indent="-285750">
              <a:spcAft>
                <a:spcPts val="1200"/>
              </a:spcAft>
              <a:buFont typeface="Arial"/>
              <a:buChar char="•"/>
            </a:pPr>
            <a:r>
              <a:rPr lang="en-US" sz="2800" b="1" dirty="0"/>
              <a:t>Web-based text materials for a linear algebra pilot program – </a:t>
            </a:r>
            <a:r>
              <a:rPr lang="en-US" sz="2800" b="1" i="1" dirty="0"/>
              <a:t>to be used (with </a:t>
            </a:r>
            <a:r>
              <a:rPr lang="en-US" sz="2800" b="1" i="1" dirty="0" err="1"/>
              <a:t>iPad</a:t>
            </a:r>
            <a:r>
              <a:rPr lang="en-US" sz="2800" b="1" i="1" dirty="0"/>
              <a:t> cart in Capital request) for students who struggle with traditional instructional strategies</a:t>
            </a:r>
            <a:endParaRPr lang="en-US" sz="2800" b="1" dirty="0"/>
          </a:p>
          <a:p>
            <a:pPr marL="285750" indent="-285750">
              <a:buFont typeface="Arial"/>
              <a:buChar char="•"/>
            </a:pPr>
            <a:r>
              <a:rPr lang="en-US" sz="2800" b="1" dirty="0"/>
              <a:t>A</a:t>
            </a:r>
            <a:r>
              <a:rPr lang="en-US" sz="2800" b="1" dirty="0" smtClean="0"/>
              <a:t>dvisor </a:t>
            </a:r>
            <a:r>
              <a:rPr lang="en-US" sz="2800" b="1" dirty="0"/>
              <a:t>for the Green Team – </a:t>
            </a:r>
            <a:r>
              <a:rPr lang="en-US" sz="2800" b="1" i="1" dirty="0"/>
              <a:t>to encourage additional student recycling and other green efforts and support a multi-year role that never has been funded</a:t>
            </a:r>
            <a:r>
              <a:rPr lang="en-US" sz="2800" b="1" dirty="0"/>
              <a:t> </a:t>
            </a:r>
            <a:endParaRPr lang="en-US" sz="2800" b="1" dirty="0" smtClean="0"/>
          </a:p>
          <a:p>
            <a:pPr marL="285750" indent="-285750">
              <a:buFont typeface="Arial"/>
              <a:buChar char="•"/>
            </a:pPr>
            <a:endParaRPr lang="en-US" sz="2800" b="1" dirty="0"/>
          </a:p>
          <a:p>
            <a:endParaRPr lang="en-US" sz="2400" b="1" dirty="0"/>
          </a:p>
        </p:txBody>
      </p:sp>
    </p:spTree>
    <p:extLst>
      <p:ext uri="{BB962C8B-B14F-4D97-AF65-F5344CB8AC3E}">
        <p14:creationId xmlns:p14="http://schemas.microsoft.com/office/powerpoint/2010/main" val="25714823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7214" y="325369"/>
            <a:ext cx="8476512" cy="6263252"/>
          </a:xfrm>
          <a:prstGeom prst="rect">
            <a:avLst/>
          </a:prstGeom>
          <a:solidFill>
            <a:schemeClr val="tx2">
              <a:lumMod val="20000"/>
              <a:lumOff val="80000"/>
            </a:schemeClr>
          </a:solidFill>
          <a:ln w="38100" cmpd="sng">
            <a:solidFill>
              <a:srgbClr val="FF0000"/>
            </a:solidFill>
          </a:ln>
        </p:spPr>
        <p:txBody>
          <a:bodyPr wrap="square">
            <a:spAutoFit/>
          </a:bodyPr>
          <a:lstStyle/>
          <a:p>
            <a:pPr>
              <a:spcAft>
                <a:spcPts val="1800"/>
              </a:spcAft>
            </a:pPr>
            <a:r>
              <a:rPr lang="en-US" sz="2400" b="1" u="sng" dirty="0"/>
              <a:t>Additions to the base budget that reflect contractual agreements, external mandates </a:t>
            </a:r>
            <a:r>
              <a:rPr lang="en-US" sz="2400" b="1" u="sng" dirty="0" smtClean="0"/>
              <a:t>or items </a:t>
            </a:r>
            <a:r>
              <a:rPr lang="en-US" sz="2400" b="1" u="sng" dirty="0"/>
              <a:t>that were previously unbudgeted or under budgeted</a:t>
            </a:r>
            <a:endParaRPr lang="en-US" sz="2400" b="1" dirty="0"/>
          </a:p>
          <a:p>
            <a:pPr marL="342900" lvl="0" indent="-342900">
              <a:spcAft>
                <a:spcPts val="1200"/>
              </a:spcAft>
              <a:buFont typeface="Arial"/>
              <a:buChar char="•"/>
            </a:pPr>
            <a:r>
              <a:rPr lang="en-US" sz="2400" b="1" dirty="0"/>
              <a:t>Additional dollars for contractual lane changes – </a:t>
            </a:r>
            <a:r>
              <a:rPr lang="en-US" sz="2400" b="1" i="1" dirty="0"/>
              <a:t>to meet the level of current requests</a:t>
            </a:r>
            <a:endParaRPr lang="en-US" sz="2400" b="1" dirty="0"/>
          </a:p>
          <a:p>
            <a:pPr marL="342900" lvl="0" indent="-342900">
              <a:spcAft>
                <a:spcPts val="1200"/>
              </a:spcAft>
              <a:buFont typeface="Arial"/>
              <a:buChar char="•"/>
            </a:pPr>
            <a:r>
              <a:rPr lang="en-US" sz="2400" b="1" dirty="0"/>
              <a:t>Increased cost of new bus lease (for existing number of buses) – </a:t>
            </a:r>
            <a:r>
              <a:rPr lang="en-US" sz="2400" b="1" i="1" dirty="0"/>
              <a:t>projected at 18-20% for new buses in bid specs</a:t>
            </a:r>
            <a:endParaRPr lang="en-US" sz="2400" b="1" dirty="0"/>
          </a:p>
          <a:p>
            <a:pPr marL="342900" lvl="0" indent="-342900">
              <a:spcAft>
                <a:spcPts val="1200"/>
              </a:spcAft>
              <a:buFont typeface="Arial"/>
              <a:buChar char="•"/>
            </a:pPr>
            <a:r>
              <a:rPr lang="en-US" sz="2400" b="1" dirty="0"/>
              <a:t>Baseline Edge software – </a:t>
            </a:r>
            <a:r>
              <a:rPr lang="en-US" sz="2400" b="1" i="1" dirty="0"/>
              <a:t>purchased in spring 2014 for 2014-2015 use, annual renewal</a:t>
            </a:r>
            <a:endParaRPr lang="en-US" sz="2400" b="1" dirty="0"/>
          </a:p>
          <a:p>
            <a:pPr marL="342900" lvl="0" indent="-342900">
              <a:spcBef>
                <a:spcPts val="1200"/>
              </a:spcBef>
              <a:spcAft>
                <a:spcPts val="1200"/>
              </a:spcAft>
              <a:buFont typeface="Arial"/>
              <a:buChar char="•"/>
            </a:pPr>
            <a:r>
              <a:rPr lang="en-US" sz="2400" b="1" dirty="0"/>
              <a:t>Virtual High School – </a:t>
            </a:r>
            <a:r>
              <a:rPr lang="en-US" sz="2400" b="1" i="1" dirty="0"/>
              <a:t>pilot program in 2014-</a:t>
            </a:r>
            <a:r>
              <a:rPr lang="en-US" sz="2400" b="1" i="1" dirty="0" smtClean="0"/>
              <a:t>2015, more time is needed to evaluate </a:t>
            </a:r>
            <a:r>
              <a:rPr lang="en-US" sz="2400" b="1" dirty="0" smtClean="0"/>
              <a:t> </a:t>
            </a:r>
            <a:endParaRPr lang="en-US" sz="2400" b="1" dirty="0"/>
          </a:p>
          <a:p>
            <a:pPr marL="342900" lvl="0" indent="-342900">
              <a:buFont typeface="Arial"/>
              <a:buChar char="•"/>
            </a:pPr>
            <a:r>
              <a:rPr lang="en-US" sz="2400" b="1" dirty="0"/>
              <a:t>Enrollment related supplies/materials (science, music, grade 6 exploratory) – </a:t>
            </a:r>
            <a:r>
              <a:rPr lang="en-US" sz="2400" b="1" i="1" dirty="0"/>
              <a:t>previously </a:t>
            </a:r>
            <a:r>
              <a:rPr lang="en-US" sz="2400" b="1" i="1" dirty="0" smtClean="0"/>
              <a:t>underfunded</a:t>
            </a:r>
          </a:p>
          <a:p>
            <a:pPr lvl="0"/>
            <a:endParaRPr lang="en-US" sz="2400" dirty="0"/>
          </a:p>
        </p:txBody>
      </p:sp>
    </p:spTree>
    <p:extLst>
      <p:ext uri="{BB962C8B-B14F-4D97-AF65-F5344CB8AC3E}">
        <p14:creationId xmlns:p14="http://schemas.microsoft.com/office/powerpoint/2010/main" val="4041567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110" y="448570"/>
            <a:ext cx="8507114" cy="5893920"/>
          </a:xfrm>
          <a:prstGeom prst="rect">
            <a:avLst/>
          </a:prstGeom>
          <a:solidFill>
            <a:schemeClr val="tx2">
              <a:lumMod val="20000"/>
              <a:lumOff val="80000"/>
            </a:schemeClr>
          </a:solidFill>
          <a:ln w="38100" cmpd="sng">
            <a:solidFill>
              <a:srgbClr val="800000"/>
            </a:solidFill>
          </a:ln>
        </p:spPr>
        <p:txBody>
          <a:bodyPr wrap="square">
            <a:spAutoFit/>
          </a:bodyPr>
          <a:lstStyle/>
          <a:p>
            <a:pPr lvl="0">
              <a:spcAft>
                <a:spcPts val="1800"/>
              </a:spcAft>
            </a:pPr>
            <a:r>
              <a:rPr lang="en-US" sz="2400" b="1" u="sng" dirty="0"/>
              <a:t>Additions to the base </a:t>
            </a:r>
            <a:r>
              <a:rPr lang="en-US" sz="2400" b="1" u="sng" dirty="0" smtClean="0"/>
              <a:t>budget</a:t>
            </a:r>
            <a:r>
              <a:rPr lang="en-US" sz="2400" b="1" dirty="0" smtClean="0"/>
              <a:t> - continued</a:t>
            </a:r>
          </a:p>
          <a:p>
            <a:pPr marL="285750" lvl="0" indent="-285750">
              <a:spcAft>
                <a:spcPts val="1200"/>
              </a:spcAft>
              <a:buFont typeface="Arial"/>
              <a:buChar char="•"/>
            </a:pPr>
            <a:r>
              <a:rPr lang="en-US" sz="2400" b="1" dirty="0" smtClean="0"/>
              <a:t>Clerical </a:t>
            </a:r>
            <a:r>
              <a:rPr lang="en-US" sz="2400" b="1" dirty="0"/>
              <a:t>unit upgrades, included added hours for business and athletic offices </a:t>
            </a:r>
            <a:r>
              <a:rPr lang="en-US" sz="2400" b="1" dirty="0" smtClean="0"/>
              <a:t>– </a:t>
            </a:r>
            <a:r>
              <a:rPr lang="en-US" sz="2400" b="1" i="1" dirty="0" smtClean="0"/>
              <a:t>required to respond to the demands of an increased workload, as per salary and guidelines discussions</a:t>
            </a:r>
            <a:endParaRPr lang="en-US" sz="2400" b="1" dirty="0"/>
          </a:p>
          <a:p>
            <a:pPr marL="285750" lvl="0" indent="-285750">
              <a:spcAft>
                <a:spcPts val="1200"/>
              </a:spcAft>
              <a:buFont typeface="Arial"/>
              <a:buChar char="•"/>
            </a:pPr>
            <a:r>
              <a:rPr lang="en-US" sz="2400" b="1" dirty="0"/>
              <a:t>Three additional </a:t>
            </a:r>
            <a:r>
              <a:rPr lang="en-US" sz="2400" b="1" dirty="0" smtClean="0"/>
              <a:t>days for HS </a:t>
            </a:r>
            <a:r>
              <a:rPr lang="en-US" sz="2400" b="1" dirty="0"/>
              <a:t>nurse – </a:t>
            </a:r>
            <a:r>
              <a:rPr lang="en-US" sz="2400" b="1" i="1" dirty="0"/>
              <a:t>to meet fall pre-season athletics needs, in place but not reflected in budget</a:t>
            </a:r>
            <a:endParaRPr lang="en-US" sz="2400" b="1" dirty="0"/>
          </a:p>
          <a:p>
            <a:pPr marL="285750" lvl="0" indent="-285750">
              <a:spcAft>
                <a:spcPts val="1200"/>
              </a:spcAft>
              <a:buFont typeface="Arial"/>
              <a:buChar char="•"/>
            </a:pPr>
            <a:r>
              <a:rPr lang="en-US" sz="2400" b="1" dirty="0"/>
              <a:t>New phone lines for fire alarms, alarm monitoring – </a:t>
            </a:r>
            <a:r>
              <a:rPr lang="en-US" sz="2400" b="1" i="1" dirty="0"/>
              <a:t>reflects HFD change; </a:t>
            </a:r>
            <a:r>
              <a:rPr lang="en-US" sz="2400" b="1" i="1" dirty="0" smtClean="0"/>
              <a:t>line and monitoring charges are recurring costs</a:t>
            </a:r>
            <a:endParaRPr lang="en-US" sz="2400" b="1" dirty="0"/>
          </a:p>
          <a:p>
            <a:pPr marL="285750" lvl="0" indent="-285750">
              <a:spcAft>
                <a:spcPts val="1200"/>
              </a:spcAft>
              <a:buFont typeface="Arial"/>
              <a:buChar char="•"/>
            </a:pPr>
            <a:r>
              <a:rPr lang="en-US" sz="2400" b="1" dirty="0" smtClean="0"/>
              <a:t>Security/panic </a:t>
            </a:r>
            <a:r>
              <a:rPr lang="en-US" sz="2400" b="1" dirty="0"/>
              <a:t>alarm – </a:t>
            </a:r>
            <a:r>
              <a:rPr lang="en-US" sz="2400" b="1" i="1" dirty="0"/>
              <a:t>additional </a:t>
            </a:r>
            <a:r>
              <a:rPr lang="en-US" sz="2400" b="1" i="1" dirty="0" smtClean="0"/>
              <a:t>safety/security </a:t>
            </a:r>
            <a:r>
              <a:rPr lang="en-US" sz="2400" b="1" i="1" dirty="0"/>
              <a:t>precaution</a:t>
            </a:r>
            <a:endParaRPr lang="en-US" sz="2400" b="1" dirty="0"/>
          </a:p>
          <a:p>
            <a:pPr marL="285750" lvl="0" indent="-285750">
              <a:spcAft>
                <a:spcPts val="1200"/>
              </a:spcAft>
              <a:buFont typeface="Arial"/>
              <a:buChar char="•"/>
            </a:pPr>
            <a:r>
              <a:rPr lang="en-US" sz="2400" b="1" dirty="0"/>
              <a:t>Diesel exhaust system fuel additive – </a:t>
            </a:r>
            <a:r>
              <a:rPr lang="en-US" sz="2400" b="1" i="1" dirty="0"/>
              <a:t>new EPA </a:t>
            </a:r>
            <a:r>
              <a:rPr lang="en-US" sz="2400" b="1" i="1" dirty="0" smtClean="0"/>
              <a:t>requirement for diesel fuel for any new buses</a:t>
            </a:r>
            <a:endParaRPr lang="en-US" sz="2400" b="1" dirty="0"/>
          </a:p>
          <a:p>
            <a:pPr marL="285750" lvl="0" indent="-285750">
              <a:spcAft>
                <a:spcPts val="1200"/>
              </a:spcAft>
              <a:buFont typeface="Arial"/>
              <a:buChar char="•"/>
            </a:pPr>
            <a:r>
              <a:rPr lang="en-US" sz="2400" b="1" dirty="0"/>
              <a:t>Lease of three </a:t>
            </a:r>
            <a:r>
              <a:rPr lang="en-US" sz="2400" b="1" dirty="0" smtClean="0"/>
              <a:t>copiers </a:t>
            </a:r>
            <a:r>
              <a:rPr lang="en-US" sz="2400" b="1" dirty="0"/>
              <a:t>– </a:t>
            </a:r>
            <a:r>
              <a:rPr lang="en-US" sz="2400" b="1" i="1" dirty="0" smtClean="0"/>
              <a:t> copiers are for East to replace those purchased as part of building project</a:t>
            </a:r>
          </a:p>
        </p:txBody>
      </p:sp>
    </p:spTree>
    <p:extLst>
      <p:ext uri="{BB962C8B-B14F-4D97-AF65-F5344CB8AC3E}">
        <p14:creationId xmlns:p14="http://schemas.microsoft.com/office/powerpoint/2010/main" val="1016616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6963" y="165100"/>
            <a:ext cx="8872479" cy="768169"/>
          </a:xfrm>
          <a:ln w="57150" cmpd="sng">
            <a:solidFill>
              <a:srgbClr val="FF0000"/>
            </a:solidFill>
          </a:ln>
        </p:spPr>
        <p:txBody>
          <a:bodyPr/>
          <a:lstStyle/>
          <a:p>
            <a:r>
              <a:rPr lang="en-US" b="1" dirty="0" smtClean="0"/>
              <a:t>BUDGET PROCESS for FY 2016</a:t>
            </a:r>
            <a:endParaRPr lang="en-US" b="1" dirty="0"/>
          </a:p>
        </p:txBody>
      </p:sp>
      <p:sp>
        <p:nvSpPr>
          <p:cNvPr id="8" name="Content Placeholder 7"/>
          <p:cNvSpPr>
            <a:spLocks noGrp="1"/>
          </p:cNvSpPr>
          <p:nvPr>
            <p:ph idx="1"/>
          </p:nvPr>
        </p:nvSpPr>
        <p:spPr>
          <a:xfrm>
            <a:off x="116963" y="1066800"/>
            <a:ext cx="8872479" cy="5791200"/>
          </a:xfrm>
          <a:ln w="38100" cmpd="sng">
            <a:solidFill>
              <a:srgbClr val="FF0000"/>
            </a:solidFill>
          </a:ln>
        </p:spPr>
        <p:txBody>
          <a:bodyPr>
            <a:noAutofit/>
          </a:bodyPr>
          <a:lstStyle/>
          <a:p>
            <a:pPr marL="0" indent="0">
              <a:lnSpc>
                <a:spcPct val="50000"/>
              </a:lnSpc>
              <a:buNone/>
            </a:pPr>
            <a:endParaRPr lang="en-US" sz="2000" b="1" dirty="0" smtClean="0"/>
          </a:p>
          <a:p>
            <a:pPr marL="0" indent="0">
              <a:lnSpc>
                <a:spcPct val="80000"/>
              </a:lnSpc>
              <a:buNone/>
            </a:pPr>
            <a:r>
              <a:rPr lang="en-US" sz="2000" b="1" dirty="0" smtClean="0">
                <a:solidFill>
                  <a:srgbClr val="008000"/>
                </a:solidFill>
              </a:rPr>
              <a:t>School Committee meets in a planning session and then develops and adopts Guiding Principles, Assumptions, and budget calendar</a:t>
            </a:r>
          </a:p>
          <a:p>
            <a:pPr marL="0" indent="0">
              <a:lnSpc>
                <a:spcPct val="80000"/>
              </a:lnSpc>
              <a:buNone/>
            </a:pPr>
            <a:endParaRPr lang="en-US" sz="2000" b="1" dirty="0" smtClean="0"/>
          </a:p>
          <a:p>
            <a:pPr marL="0" indent="0">
              <a:lnSpc>
                <a:spcPct val="80000"/>
              </a:lnSpc>
              <a:buNone/>
            </a:pPr>
            <a:r>
              <a:rPr lang="en-US" sz="2000" b="1" dirty="0" smtClean="0"/>
              <a:t>Requests from departments go to building principals</a:t>
            </a:r>
          </a:p>
          <a:p>
            <a:pPr marL="0" indent="0">
              <a:lnSpc>
                <a:spcPct val="80000"/>
              </a:lnSpc>
              <a:buNone/>
            </a:pPr>
            <a:endParaRPr lang="en-US" sz="2000" b="1" dirty="0" smtClean="0"/>
          </a:p>
          <a:p>
            <a:pPr marL="0" indent="0">
              <a:lnSpc>
                <a:spcPct val="80000"/>
              </a:lnSpc>
              <a:buNone/>
            </a:pPr>
            <a:r>
              <a:rPr lang="en-US" sz="2000" b="1" dirty="0" smtClean="0"/>
              <a:t>Requests from principals, technology manager, buildings and grounds supervisor, and student services director come to central office</a:t>
            </a:r>
          </a:p>
          <a:p>
            <a:pPr marL="0" indent="0">
              <a:lnSpc>
                <a:spcPct val="80000"/>
              </a:lnSpc>
              <a:buNone/>
            </a:pPr>
            <a:endParaRPr lang="en-US" sz="2000" b="1" dirty="0" smtClean="0"/>
          </a:p>
          <a:p>
            <a:pPr marL="0" indent="0">
              <a:lnSpc>
                <a:spcPct val="80000"/>
              </a:lnSpc>
              <a:buNone/>
            </a:pPr>
            <a:r>
              <a:rPr lang="en-US" sz="2000" b="1" dirty="0" smtClean="0"/>
              <a:t>Superintendent and assistant superintendent meet with building principals and directors to discuss needs and review requests</a:t>
            </a:r>
          </a:p>
          <a:p>
            <a:pPr marL="0" indent="0">
              <a:lnSpc>
                <a:spcPct val="80000"/>
              </a:lnSpc>
              <a:buNone/>
            </a:pPr>
            <a:endParaRPr lang="en-US" sz="2000" b="1" dirty="0" smtClean="0"/>
          </a:p>
          <a:p>
            <a:pPr marL="0" indent="0">
              <a:lnSpc>
                <a:spcPct val="80000"/>
              </a:lnSpc>
              <a:buNone/>
            </a:pPr>
            <a:r>
              <a:rPr lang="en-US" sz="2000" b="1" dirty="0" smtClean="0"/>
              <a:t>Business director meets with technology, students services, and buildings and grounds supervisor to review requests </a:t>
            </a:r>
          </a:p>
          <a:p>
            <a:pPr marL="0" indent="0">
              <a:lnSpc>
                <a:spcPct val="80000"/>
              </a:lnSpc>
              <a:buNone/>
            </a:pPr>
            <a:endParaRPr lang="en-US" sz="2000" b="1" dirty="0" smtClean="0"/>
          </a:p>
          <a:p>
            <a:pPr marL="0" indent="0">
              <a:lnSpc>
                <a:spcPct val="80000"/>
              </a:lnSpc>
              <a:buNone/>
            </a:pPr>
            <a:r>
              <a:rPr lang="en-US" sz="2000" b="1" dirty="0" smtClean="0"/>
              <a:t>Central office administrators establish district priorities and develop administration-proposed budgets</a:t>
            </a:r>
          </a:p>
          <a:p>
            <a:pPr marL="0" indent="0">
              <a:lnSpc>
                <a:spcPct val="80000"/>
              </a:lnSpc>
              <a:buNone/>
            </a:pPr>
            <a:endParaRPr lang="en-US" sz="2000" b="1" dirty="0" smtClean="0"/>
          </a:p>
          <a:p>
            <a:pPr marL="0" indent="0">
              <a:lnSpc>
                <a:spcPct val="80000"/>
              </a:lnSpc>
              <a:buNone/>
            </a:pPr>
            <a:r>
              <a:rPr lang="en-US" sz="2000" b="1" dirty="0" smtClean="0">
                <a:solidFill>
                  <a:srgbClr val="008000"/>
                </a:solidFill>
              </a:rPr>
              <a:t>Proposed operating budget is presented to School Committee, initially through budget message and PowerPoint</a:t>
            </a:r>
            <a:endParaRPr lang="en-US" sz="2000" b="1" dirty="0">
              <a:solidFill>
                <a:srgbClr val="008000"/>
              </a:solidFill>
            </a:endParaRPr>
          </a:p>
        </p:txBody>
      </p:sp>
    </p:spTree>
    <p:extLst>
      <p:ext uri="{BB962C8B-B14F-4D97-AF65-F5344CB8AC3E}">
        <p14:creationId xmlns:p14="http://schemas.microsoft.com/office/powerpoint/2010/main" val="282939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4317" y="276255"/>
            <a:ext cx="8338807" cy="6093975"/>
          </a:xfrm>
          <a:prstGeom prst="rect">
            <a:avLst/>
          </a:prstGeom>
          <a:solidFill>
            <a:schemeClr val="accent2">
              <a:lumMod val="20000"/>
              <a:lumOff val="80000"/>
            </a:schemeClr>
          </a:solidFill>
          <a:ln w="38100" cmpd="sng">
            <a:solidFill>
              <a:srgbClr val="FF0000"/>
            </a:solidFill>
          </a:ln>
        </p:spPr>
        <p:txBody>
          <a:bodyPr wrap="square">
            <a:spAutoFit/>
          </a:bodyPr>
          <a:lstStyle/>
          <a:p>
            <a:pPr>
              <a:spcAft>
                <a:spcPts val="1200"/>
              </a:spcAft>
            </a:pPr>
            <a:r>
              <a:rPr lang="en-US" sz="2400" b="1" u="sng" dirty="0" smtClean="0"/>
              <a:t>Requests </a:t>
            </a:r>
            <a:r>
              <a:rPr lang="en-US" sz="2400" b="1" u="sng" dirty="0"/>
              <a:t>from administrators </a:t>
            </a:r>
            <a:r>
              <a:rPr lang="en-US" sz="2400" b="1" u="sng" dirty="0" smtClean="0"/>
              <a:t> </a:t>
            </a:r>
            <a:r>
              <a:rPr lang="en-US" sz="2400" b="1" u="sng" dirty="0"/>
              <a:t>NOT INCLUDED in this budget proposal and </a:t>
            </a:r>
            <a:r>
              <a:rPr lang="en-US" sz="2400" b="1" u="sng" dirty="0" smtClean="0"/>
              <a:t> </a:t>
            </a:r>
            <a:r>
              <a:rPr lang="en-US" sz="2400" b="1" u="sng" dirty="0"/>
              <a:t>NOT RECOMMENDED at this time</a:t>
            </a:r>
            <a:r>
              <a:rPr lang="en-US" sz="2400" b="1" dirty="0"/>
              <a:t> – These requests are all </a:t>
            </a:r>
            <a:r>
              <a:rPr lang="en-US" sz="2400" b="1" dirty="0" smtClean="0"/>
              <a:t>worthwhile </a:t>
            </a:r>
            <a:r>
              <a:rPr lang="en-US" sz="2400" b="1" dirty="0"/>
              <a:t>but, in the opinion of the central office administration, but do not rise to the same level of priority </a:t>
            </a:r>
            <a:r>
              <a:rPr lang="en-US" sz="2400" b="1" dirty="0" smtClean="0"/>
              <a:t>for </a:t>
            </a:r>
            <a:r>
              <a:rPr lang="en-US" sz="2400" b="1" dirty="0"/>
              <a:t>FY </a:t>
            </a:r>
            <a:r>
              <a:rPr lang="en-US" sz="2400" b="1" dirty="0" smtClean="0"/>
              <a:t>16 </a:t>
            </a:r>
            <a:r>
              <a:rPr lang="en-US" sz="2400" b="1" dirty="0"/>
              <a:t>as do other requests; so each is recommended to be deferred at this time.</a:t>
            </a:r>
          </a:p>
          <a:p>
            <a:pPr marL="342900" lvl="0" indent="-342900">
              <a:spcAft>
                <a:spcPts val="1200"/>
              </a:spcAft>
              <a:buFont typeface="Arial"/>
              <a:buChar char="•"/>
            </a:pPr>
            <a:r>
              <a:rPr lang="en-US" sz="2400" b="1" dirty="0"/>
              <a:t>1.0 Transition Room </a:t>
            </a:r>
            <a:r>
              <a:rPr lang="en-US" sz="2400" b="1" dirty="0" err="1"/>
              <a:t>paraeducator</a:t>
            </a:r>
            <a:r>
              <a:rPr lang="en-US" sz="2400" b="1" dirty="0"/>
              <a:t> – </a:t>
            </a:r>
            <a:r>
              <a:rPr lang="en-US" sz="2400" b="1" i="1" dirty="0"/>
              <a:t>T</a:t>
            </a:r>
            <a:r>
              <a:rPr lang="en-US" sz="2400" b="1" i="1" dirty="0" smtClean="0"/>
              <a:t>he </a:t>
            </a:r>
            <a:r>
              <a:rPr lang="en-US" sz="2400" b="1" i="1" dirty="0"/>
              <a:t>Transition Room is an unqualified success and more resources would surely benefit students, but other priorities also exist</a:t>
            </a:r>
            <a:r>
              <a:rPr lang="en-US" sz="2400" b="1" dirty="0"/>
              <a:t> </a:t>
            </a:r>
            <a:r>
              <a:rPr lang="en-US" sz="2400" b="1" i="1" dirty="0"/>
              <a:t>for the coming year</a:t>
            </a:r>
            <a:r>
              <a:rPr lang="en-US" sz="2400" b="1" dirty="0"/>
              <a:t>.</a:t>
            </a:r>
          </a:p>
          <a:p>
            <a:pPr marL="342900" lvl="0" indent="-342900">
              <a:spcAft>
                <a:spcPts val="1200"/>
              </a:spcAft>
              <a:buFont typeface="Arial"/>
              <a:buChar char="•"/>
            </a:pPr>
            <a:r>
              <a:rPr lang="en-US" sz="2400" b="1" dirty="0"/>
              <a:t>Expansion of the Freshman Advisory Program to grades 10-12 – </a:t>
            </a:r>
            <a:r>
              <a:rPr lang="en-US" sz="2400" b="1" i="1" dirty="0"/>
              <a:t>T</a:t>
            </a:r>
            <a:r>
              <a:rPr lang="en-US" sz="2400" b="1" i="1" dirty="0" smtClean="0"/>
              <a:t>his </a:t>
            </a:r>
            <a:r>
              <a:rPr lang="en-US" sz="2400" b="1" i="1" dirty="0"/>
              <a:t>request is a high priority of the HS principal; deferral is recommended only because of needs in other areas.           </a:t>
            </a:r>
            <a:endParaRPr lang="en-US" sz="2400" b="1" dirty="0"/>
          </a:p>
          <a:p>
            <a:pPr marL="342900" lvl="0" indent="-342900">
              <a:buFont typeface="Arial"/>
              <a:buChar char="•"/>
            </a:pPr>
            <a:r>
              <a:rPr lang="en-US" sz="2400" b="1" dirty="0"/>
              <a:t>1.5 custodians (.5 @ at PRS, MS, South) – </a:t>
            </a:r>
            <a:r>
              <a:rPr lang="en-US" sz="2400" b="1" i="1" dirty="0"/>
              <a:t>T</a:t>
            </a:r>
            <a:r>
              <a:rPr lang="en-US" sz="2400" b="1" i="1" dirty="0" smtClean="0"/>
              <a:t>his </a:t>
            </a:r>
            <a:r>
              <a:rPr lang="en-US" sz="2400" b="1" i="1" dirty="0"/>
              <a:t>is an area that received significant attention in the FY 15 budget</a:t>
            </a:r>
            <a:r>
              <a:rPr lang="en-US" sz="2400" b="1" i="1" dirty="0" smtClean="0"/>
              <a:t>.</a:t>
            </a:r>
          </a:p>
        </p:txBody>
      </p:sp>
    </p:spTree>
    <p:extLst>
      <p:ext uri="{BB962C8B-B14F-4D97-AF65-F5344CB8AC3E}">
        <p14:creationId xmlns:p14="http://schemas.microsoft.com/office/powerpoint/2010/main" val="7037042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0110" y="244828"/>
            <a:ext cx="8675419" cy="6247863"/>
          </a:xfrm>
          <a:prstGeom prst="rect">
            <a:avLst/>
          </a:prstGeom>
          <a:solidFill>
            <a:srgbClr val="F2DCDB"/>
          </a:solidFill>
          <a:ln w="38100" cmpd="sng">
            <a:solidFill>
              <a:srgbClr val="FF0000"/>
            </a:solidFill>
          </a:ln>
        </p:spPr>
        <p:txBody>
          <a:bodyPr wrap="square">
            <a:spAutoFit/>
          </a:bodyPr>
          <a:lstStyle/>
          <a:p>
            <a:pPr>
              <a:spcAft>
                <a:spcPts val="1200"/>
              </a:spcAft>
            </a:pPr>
            <a:r>
              <a:rPr lang="en-US" sz="2400" b="1" u="sng" dirty="0"/>
              <a:t>Requests from administrators that were NOT INCLUDED in this budget </a:t>
            </a:r>
            <a:r>
              <a:rPr lang="en-US" sz="2400" b="1" u="sng" dirty="0" smtClean="0"/>
              <a:t>proposal</a:t>
            </a:r>
            <a:r>
              <a:rPr lang="en-US" sz="2400" b="1" dirty="0" smtClean="0"/>
              <a:t> – continued</a:t>
            </a:r>
          </a:p>
          <a:p>
            <a:pPr marL="342900" lvl="0" indent="-342900">
              <a:spcAft>
                <a:spcPts val="1200"/>
              </a:spcAft>
              <a:buFont typeface="Arial"/>
              <a:buChar char="•"/>
            </a:pPr>
            <a:r>
              <a:rPr lang="en-US" sz="2400" b="1" dirty="0"/>
              <a:t>1.0 MS guidance counselor – </a:t>
            </a:r>
            <a:r>
              <a:rPr lang="en-US" sz="2400" b="1" i="1" dirty="0" smtClean="0"/>
              <a:t>This </a:t>
            </a:r>
            <a:r>
              <a:rPr lang="en-US" sz="2400" b="1" i="1" dirty="0"/>
              <a:t>request reflects the increased MS enrollment and the per student load for the existing three counselors. In FY 15, additional summer hours were added and the adjustment counselor was restored to full time.</a:t>
            </a:r>
            <a:endParaRPr lang="en-US" sz="2400" b="1" dirty="0"/>
          </a:p>
          <a:p>
            <a:pPr marL="342900" lvl="0" indent="-342900">
              <a:spcAft>
                <a:spcPts val="1200"/>
              </a:spcAft>
              <a:buFont typeface="Arial"/>
              <a:buChar char="•"/>
            </a:pPr>
            <a:r>
              <a:rPr lang="en-US" sz="2400" b="1" dirty="0" smtClean="0"/>
              <a:t>HS </a:t>
            </a:r>
            <a:r>
              <a:rPr lang="en-US" sz="2400" b="1" dirty="0"/>
              <a:t>club </a:t>
            </a:r>
            <a:r>
              <a:rPr lang="en-US" sz="2400" b="1" dirty="0" smtClean="0"/>
              <a:t>advisors </a:t>
            </a:r>
            <a:r>
              <a:rPr lang="en-US" sz="2400" b="1" dirty="0"/>
              <a:t>(biking, GCP 2</a:t>
            </a:r>
            <a:r>
              <a:rPr lang="en-US" sz="2400" b="1" baseline="30000" dirty="0"/>
              <a:t>nd</a:t>
            </a:r>
            <a:r>
              <a:rPr lang="en-US" sz="2400" b="1" dirty="0"/>
              <a:t> </a:t>
            </a:r>
            <a:r>
              <a:rPr lang="en-US" sz="2400" b="1" dirty="0" smtClean="0"/>
              <a:t>adv.) - </a:t>
            </a:r>
            <a:r>
              <a:rPr lang="en-US" sz="2400" b="1" i="1" dirty="0"/>
              <a:t>S</a:t>
            </a:r>
            <a:r>
              <a:rPr lang="en-US" sz="2400" b="1" i="1" dirty="0" smtClean="0"/>
              <a:t>everal </a:t>
            </a:r>
            <a:r>
              <a:rPr lang="en-US" sz="2400" b="1" i="1" dirty="0"/>
              <a:t>new </a:t>
            </a:r>
            <a:r>
              <a:rPr lang="en-US" sz="2400" b="1" i="1" dirty="0" smtClean="0"/>
              <a:t>clubs </a:t>
            </a:r>
            <a:r>
              <a:rPr lang="en-US" sz="2400" b="1" i="1" dirty="0"/>
              <a:t>were added over the past couple of years; hence the recommendation to </a:t>
            </a:r>
            <a:r>
              <a:rPr lang="en-US" sz="2400" b="1" i="1" dirty="0" smtClean="0"/>
              <a:t>defer these two to fund </a:t>
            </a:r>
            <a:r>
              <a:rPr lang="en-US" sz="2400" b="1" i="1" dirty="0"/>
              <a:t>other</a:t>
            </a:r>
            <a:r>
              <a:rPr lang="en-US" sz="2400" b="1" dirty="0"/>
              <a:t> </a:t>
            </a:r>
            <a:r>
              <a:rPr lang="en-US" sz="2400" b="1" i="1" dirty="0"/>
              <a:t>high priority </a:t>
            </a:r>
            <a:r>
              <a:rPr lang="en-US" sz="2400" b="1" i="1" dirty="0" smtClean="0"/>
              <a:t>requests for FY 16.</a:t>
            </a:r>
            <a:endParaRPr lang="en-US" sz="2400" b="1" dirty="0"/>
          </a:p>
          <a:p>
            <a:pPr marL="342900" lvl="0" indent="-342900">
              <a:spcAft>
                <a:spcPts val="1200"/>
              </a:spcAft>
              <a:buFont typeface="Arial"/>
              <a:buChar char="•"/>
            </a:pPr>
            <a:r>
              <a:rPr lang="en-US" sz="2400" b="1" dirty="0"/>
              <a:t>Robotics supplies – </a:t>
            </a:r>
            <a:r>
              <a:rPr lang="en-US" sz="2400" b="1" i="1" dirty="0"/>
              <a:t>C</a:t>
            </a:r>
            <a:r>
              <a:rPr lang="en-US" sz="2400" b="1" i="1" dirty="0" smtClean="0"/>
              <a:t>orporate </a:t>
            </a:r>
            <a:r>
              <a:rPr lang="en-US" sz="2400" b="1" i="1" dirty="0"/>
              <a:t>sponsorship is still being sought; a </a:t>
            </a:r>
            <a:r>
              <a:rPr lang="en-US" sz="2400" b="1" i="1" dirty="0" smtClean="0"/>
              <a:t>repeat </a:t>
            </a:r>
            <a:r>
              <a:rPr lang="en-US" sz="2400" b="1" i="1" dirty="0"/>
              <a:t>of grant funding will provide for a second year of competition; the advisor role is now funded.</a:t>
            </a:r>
            <a:endParaRPr lang="en-US" sz="2400" b="1" dirty="0"/>
          </a:p>
          <a:p>
            <a:pPr marL="342900" lvl="0" indent="-342900">
              <a:buFont typeface="Arial"/>
              <a:buChar char="•"/>
            </a:pPr>
            <a:r>
              <a:rPr lang="en-US" sz="2400" b="1" dirty="0"/>
              <a:t>1.0 Communications/</a:t>
            </a:r>
            <a:r>
              <a:rPr lang="en-US" sz="2400" b="1" dirty="0" smtClean="0"/>
              <a:t>Webmaster, </a:t>
            </a:r>
            <a:r>
              <a:rPr lang="en-US" sz="2400" b="1" dirty="0"/>
              <a:t>new role – </a:t>
            </a:r>
            <a:r>
              <a:rPr lang="en-US" sz="2400" b="1" i="1" dirty="0" smtClean="0"/>
              <a:t>Funding priority </a:t>
            </a:r>
            <a:r>
              <a:rPr lang="en-US" sz="2400" b="1" i="1" dirty="0"/>
              <a:t>has been given to requests for new roles that have a more direct student or facilities impact. </a:t>
            </a:r>
            <a:endParaRPr lang="en-US" sz="2400" b="1" u="sng" dirty="0"/>
          </a:p>
        </p:txBody>
      </p:sp>
    </p:spTree>
    <p:extLst>
      <p:ext uri="{BB962C8B-B14F-4D97-AF65-F5344CB8AC3E}">
        <p14:creationId xmlns:p14="http://schemas.microsoft.com/office/powerpoint/2010/main" val="1562243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345" y="295130"/>
            <a:ext cx="8229600" cy="877888"/>
          </a:xfrm>
          <a:ln w="38100">
            <a:solidFill>
              <a:srgbClr val="FF0000"/>
            </a:solidFill>
          </a:ln>
        </p:spPr>
        <p:txBody>
          <a:bodyPr>
            <a:noAutofit/>
          </a:bodyPr>
          <a:lstStyle/>
          <a:p>
            <a:r>
              <a:rPr lang="en-US" sz="3200" b="1" dirty="0" smtClean="0">
                <a:solidFill>
                  <a:prstClr val="black"/>
                </a:solidFill>
                <a:ea typeface="+mn-ea"/>
                <a:cs typeface="+mn-cs"/>
              </a:rPr>
              <a:t>Full-Day K for ALL Proposed Budget</a:t>
            </a:r>
            <a:endParaRPr lang="en-US" sz="3200" b="1" dirty="0">
              <a:solidFill>
                <a:prstClr val="black"/>
              </a:solidFill>
              <a:ea typeface="+mn-ea"/>
              <a:cs typeface="+mn-cs"/>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6428122"/>
              </p:ext>
            </p:extLst>
          </p:nvPr>
        </p:nvGraphicFramePr>
        <p:xfrm>
          <a:off x="459508" y="1182255"/>
          <a:ext cx="8213437" cy="3657600"/>
        </p:xfrm>
        <a:graphic>
          <a:graphicData uri="http://schemas.openxmlformats.org/drawingml/2006/table">
            <a:tbl>
              <a:tblPr firstRow="1" bandRow="1">
                <a:tableStyleId>{5C22544A-7EE6-4342-B048-85BDC9FD1C3A}</a:tableStyleId>
              </a:tblPr>
              <a:tblGrid>
                <a:gridCol w="2179782"/>
                <a:gridCol w="554182"/>
                <a:gridCol w="4378959"/>
                <a:gridCol w="1100514"/>
              </a:tblGrid>
              <a:tr h="365760">
                <a:tc>
                  <a:txBody>
                    <a:bodyPr/>
                    <a:lstStyle/>
                    <a:p>
                      <a:r>
                        <a:rPr lang="en-US" b="1" dirty="0" smtClean="0">
                          <a:solidFill>
                            <a:schemeClr val="tx1"/>
                          </a:solidFill>
                        </a:rPr>
                        <a:t>Classroom Teachers</a:t>
                      </a:r>
                      <a:endParaRPr lang="en-US" b="1" dirty="0">
                        <a:solidFill>
                          <a:schemeClr val="tx1"/>
                        </a:solidFill>
                      </a:endParaRPr>
                    </a:p>
                  </a:txBody>
                  <a:tcPr>
                    <a:lnL w="38100" cap="flat" cmpd="sng" algn="ctr">
                      <a:solidFill>
                        <a:srgbClr val="FF0000"/>
                      </a:solidFill>
                      <a:prstDash val="solid"/>
                      <a:round/>
                      <a:headEnd type="none" w="med" len="med"/>
                      <a:tailEnd type="none" w="med" len="med"/>
                    </a:lnL>
                    <a:lnR w="12700" cmpd="sng">
                      <a:noFill/>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US" b="1" dirty="0" smtClean="0">
                          <a:solidFill>
                            <a:schemeClr val="tx1"/>
                          </a:solidFill>
                        </a:rPr>
                        <a:t>5.0</a:t>
                      </a:r>
                      <a:endParaRPr lang="en-US" b="1" dirty="0">
                        <a:solidFill>
                          <a:schemeClr val="tx1"/>
                        </a:solidFill>
                      </a:endParaRPr>
                    </a:p>
                  </a:txBody>
                  <a:tcPr>
                    <a:lnL w="12700" cmpd="sng">
                      <a:noFill/>
                    </a:lnL>
                    <a:lnR w="12700" cmpd="sng">
                      <a:noFill/>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New FTEs</a:t>
                      </a:r>
                      <a:endParaRPr lang="en-US" b="1" dirty="0">
                        <a:solidFill>
                          <a:schemeClr val="tx1"/>
                        </a:solidFill>
                      </a:endParaRPr>
                    </a:p>
                  </a:txBody>
                  <a:tcPr>
                    <a:lnL w="12700" cmpd="sng">
                      <a:noFill/>
                    </a:lnL>
                    <a:lnR w="12700" cmpd="sng">
                      <a:noFill/>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$306,990</a:t>
                      </a:r>
                      <a:endParaRPr lang="en-US" b="1" dirty="0">
                        <a:solidFill>
                          <a:schemeClr val="tx1"/>
                        </a:solidFill>
                      </a:endParaRPr>
                    </a:p>
                  </a:txBody>
                  <a:tcPr>
                    <a:lnL w="12700" cmpd="sng">
                      <a:noFill/>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365760">
                <a:tc>
                  <a:txBody>
                    <a:bodyPr/>
                    <a:lstStyle/>
                    <a:p>
                      <a:endParaRPr lang="en-US" b="1" dirty="0"/>
                    </a:p>
                  </a:txBody>
                  <a:tcPr>
                    <a:lnL w="38100" cap="flat" cmpd="sng" algn="ctr">
                      <a:solidFill>
                        <a:srgbClr val="FF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b="1" dirty="0" smtClean="0"/>
                        <a:t>1.5</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b="1" baseline="0" dirty="0" smtClean="0"/>
                        <a:t>(three existing .5 staff</a:t>
                      </a:r>
                      <a:r>
                        <a:rPr lang="en-US" b="1" dirty="0" smtClean="0"/>
                        <a:t> to 1.0  FTE status)</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en-US" b="1" u="sng" dirty="0" smtClean="0"/>
                        <a:t>     97,834</a:t>
                      </a:r>
                      <a:endParaRPr lang="en-US" b="1" u="sng" dirty="0"/>
                    </a:p>
                  </a:txBody>
                  <a:tcPr>
                    <a:lnL w="12700" cmpd="sng">
                      <a:noFill/>
                    </a:lnL>
                    <a:lnR w="38100" cap="flat" cmpd="sng" algn="ctr">
                      <a:solidFill>
                        <a:srgbClr val="FF0000"/>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endParaRPr lang="en-US" b="1" dirty="0"/>
                    </a:p>
                  </a:txBody>
                  <a:tcPr>
                    <a:lnL w="38100" cap="flat" cmpd="sng" algn="ctr">
                      <a:solidFill>
                        <a:srgbClr val="FF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en-US" b="1" dirty="0" smtClean="0"/>
                        <a:t>$404,824</a:t>
                      </a:r>
                      <a:endParaRPr lang="en-US" b="1" dirty="0"/>
                    </a:p>
                  </a:txBody>
                  <a:tcPr>
                    <a:lnL w="12700" cmpd="sng">
                      <a:noFill/>
                    </a:lnL>
                    <a:lnR w="381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endParaRPr lang="en-US" b="1" dirty="0"/>
                    </a:p>
                  </a:txBody>
                  <a:tcPr>
                    <a:lnL w="38100" cap="flat" cmpd="sng" algn="ctr">
                      <a:solidFill>
                        <a:srgbClr val="FF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endParaRPr lang="en-US" b="1" dirty="0"/>
                    </a:p>
                  </a:txBody>
                  <a:tcPr>
                    <a:lnL w="12700" cmpd="sng">
                      <a:noFill/>
                    </a:lnL>
                    <a:lnR w="381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r>
                        <a:rPr lang="en-US" b="1" dirty="0" smtClean="0"/>
                        <a:t>Specialist Teachers</a:t>
                      </a:r>
                      <a:endParaRPr lang="en-US" b="1" dirty="0"/>
                    </a:p>
                  </a:txBody>
                  <a:tcPr>
                    <a:lnL w="38100" cap="flat" cmpd="sng" algn="ctr">
                      <a:solidFill>
                        <a:srgbClr val="FF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b="1" dirty="0" smtClean="0"/>
                        <a:t>2.2</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b="1" dirty="0" smtClean="0"/>
                        <a:t>(.2 art,</a:t>
                      </a:r>
                      <a:r>
                        <a:rPr lang="en-US" b="1" baseline="0" dirty="0" smtClean="0"/>
                        <a:t> .5 music, .5 PE, 1.0 Spanish)</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en-US" b="1" dirty="0" smtClean="0"/>
                        <a:t>$128,794</a:t>
                      </a:r>
                      <a:endParaRPr lang="en-US" b="1" dirty="0"/>
                    </a:p>
                  </a:txBody>
                  <a:tcPr>
                    <a:lnL w="12700" cmpd="sng">
                      <a:noFill/>
                    </a:lnL>
                    <a:lnR w="381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365760">
                <a:tc>
                  <a:txBody>
                    <a:bodyPr/>
                    <a:lstStyle/>
                    <a:p>
                      <a:endParaRPr lang="en-US" b="1" dirty="0"/>
                    </a:p>
                  </a:txBody>
                  <a:tcPr>
                    <a:lnL w="38100" cap="flat" cmpd="sng" algn="ctr">
                      <a:solidFill>
                        <a:srgbClr val="FF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endParaRPr lang="en-US" b="1" dirty="0"/>
                    </a:p>
                  </a:txBody>
                  <a:tcPr>
                    <a:lnL w="12700" cmpd="sng">
                      <a:noFill/>
                    </a:lnL>
                    <a:lnR w="381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365760">
                <a:tc>
                  <a:txBody>
                    <a:bodyPr/>
                    <a:lstStyle/>
                    <a:p>
                      <a:r>
                        <a:rPr lang="en-US" b="1" dirty="0" smtClean="0"/>
                        <a:t>Special Ed. Teachers</a:t>
                      </a:r>
                      <a:endParaRPr lang="en-US" b="1" dirty="0"/>
                    </a:p>
                  </a:txBody>
                  <a:tcPr>
                    <a:lnL w="38100" cap="flat" cmpd="sng" algn="ctr">
                      <a:solidFill>
                        <a:srgbClr val="FF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b="1" dirty="0" smtClean="0"/>
                        <a:t>2.0</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b="1" dirty="0" smtClean="0"/>
                        <a:t>(.5 per building)</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en-US" b="1" dirty="0" smtClean="0"/>
                        <a:t>$122,796</a:t>
                      </a:r>
                      <a:endParaRPr lang="en-US" b="1" dirty="0"/>
                    </a:p>
                  </a:txBody>
                  <a:tcPr>
                    <a:lnL w="12700" cmpd="sng">
                      <a:noFill/>
                    </a:lnL>
                    <a:lnR w="381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endParaRPr lang="en-US" b="1" dirty="0"/>
                    </a:p>
                  </a:txBody>
                  <a:tcPr>
                    <a:lnL w="38100" cap="flat" cmpd="sng" algn="ctr">
                      <a:solidFill>
                        <a:srgbClr val="FF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endParaRPr lang="en-US" b="1" dirty="0"/>
                    </a:p>
                  </a:txBody>
                  <a:tcPr>
                    <a:lnL w="12700" cmpd="sng">
                      <a:noFill/>
                    </a:lnL>
                    <a:lnR w="381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r>
                        <a:rPr lang="en-US" b="1" dirty="0" smtClean="0"/>
                        <a:t>Para Hours</a:t>
                      </a:r>
                      <a:endParaRPr lang="en-US" b="1" dirty="0"/>
                    </a:p>
                  </a:txBody>
                  <a:tcPr>
                    <a:lnL w="38100" cap="flat" cmpd="sng" algn="ctr">
                      <a:solidFill>
                        <a:srgbClr val="FF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r>
                        <a:rPr lang="en-US" b="1" dirty="0" smtClean="0"/>
                        <a:t>To bring all K classes full-time paraeducators</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en-US" b="1" u="sng" dirty="0" smtClean="0"/>
                        <a:t>$187,530</a:t>
                      </a:r>
                      <a:endParaRPr lang="en-US" b="1" u="sng" dirty="0"/>
                    </a:p>
                  </a:txBody>
                  <a:tcPr>
                    <a:lnL w="12700" cmpd="sng">
                      <a:noFill/>
                    </a:lnL>
                    <a:lnR w="381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gridSpan="3">
                  <a:txBody>
                    <a:bodyPr/>
                    <a:lstStyle/>
                    <a:p>
                      <a:r>
                        <a:rPr lang="en-US" b="1" dirty="0" smtClean="0"/>
                        <a:t>TOTAL NEW COSTS</a:t>
                      </a:r>
                      <a:endParaRPr lang="en-US" b="1" dirty="0"/>
                    </a:p>
                  </a:txBody>
                  <a:tcPr>
                    <a:lnL w="38100" cap="flat" cmpd="sng" algn="ctr">
                      <a:solidFill>
                        <a:srgbClr val="FF0000"/>
                      </a:solidFill>
                      <a:prstDash val="solid"/>
                      <a:round/>
                      <a:headEnd type="none" w="med" len="med"/>
                      <a:tailEnd type="none" w="med" len="med"/>
                    </a:lnL>
                    <a:lnR w="12700" cmpd="sng">
                      <a:noFill/>
                    </a:lnR>
                    <a:lnT w="12700" cmpd="sng">
                      <a:noFill/>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solidFill>
                      <a:schemeClr val="accent1"/>
                    </a:solidFill>
                  </a:tcPr>
                </a:tc>
                <a:tc hMerge="1">
                  <a:txBody>
                    <a:bodyPr/>
                    <a:lstStyle/>
                    <a:p>
                      <a:endParaRPr lang="en-US" dirty="0"/>
                    </a:p>
                  </a:txBody>
                  <a:tcPr>
                    <a:solidFill>
                      <a:schemeClr val="accent1"/>
                    </a:solidFill>
                  </a:tcPr>
                </a:tc>
                <a:tc>
                  <a:txBody>
                    <a:bodyPr/>
                    <a:lstStyle/>
                    <a:p>
                      <a:pPr algn="r"/>
                      <a:r>
                        <a:rPr lang="en-US" b="1" dirty="0" smtClean="0"/>
                        <a:t>$843,944</a:t>
                      </a:r>
                      <a:endParaRPr lang="en-US" b="1" dirty="0"/>
                    </a:p>
                  </a:txBody>
                  <a:tcPr>
                    <a:lnL w="12700" cmpd="sng">
                      <a:noFill/>
                    </a:lnL>
                    <a:lnR w="381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6" name="TextBox 5"/>
          <p:cNvSpPr txBox="1"/>
          <p:nvPr/>
        </p:nvSpPr>
        <p:spPr>
          <a:xfrm>
            <a:off x="457199" y="4839855"/>
            <a:ext cx="8317345" cy="2031325"/>
          </a:xfrm>
          <a:prstGeom prst="rect">
            <a:avLst/>
          </a:prstGeom>
          <a:noFill/>
        </p:spPr>
        <p:txBody>
          <a:bodyPr wrap="square" rtlCol="0">
            <a:spAutoFit/>
          </a:bodyPr>
          <a:lstStyle/>
          <a:p>
            <a:r>
              <a:rPr lang="en-US" b="1" dirty="0" smtClean="0"/>
              <a:t>Notes: </a:t>
            </a:r>
          </a:p>
          <a:p>
            <a:pPr marL="342900" indent="-342900">
              <a:buFont typeface="+mj-lt"/>
              <a:buAutoNum type="arabicPeriod"/>
            </a:pPr>
            <a:r>
              <a:rPr lang="en-US" b="1" dirty="0" smtClean="0"/>
              <a:t>Assumes 300 students, 15 sections for 2015-2016</a:t>
            </a:r>
          </a:p>
          <a:p>
            <a:pPr marL="341313" indent="-341313">
              <a:buFont typeface="+mj-lt"/>
              <a:buAutoNum type="arabicPeriod"/>
            </a:pPr>
            <a:r>
              <a:rPr lang="en-US" b="1" dirty="0" smtClean="0"/>
              <a:t>Excludes equipment, materials, furnishings, etc., offset by $86,779K state grant</a:t>
            </a:r>
          </a:p>
          <a:p>
            <a:pPr marL="341313" indent="-341313">
              <a:buFont typeface="+mj-lt"/>
              <a:buAutoNum type="arabicPeriod"/>
            </a:pPr>
            <a:r>
              <a:rPr lang="en-US" b="1" dirty="0" smtClean="0"/>
              <a:t>Proposed cost for 14 sections is ± $80K less</a:t>
            </a:r>
          </a:p>
          <a:p>
            <a:pPr marL="341313" indent="-341313">
              <a:buFont typeface="+mj-lt"/>
              <a:buAutoNum type="arabicPeriod"/>
            </a:pPr>
            <a:r>
              <a:rPr lang="en-US" b="1" dirty="0" smtClean="0"/>
              <a:t>± $71K possible savings for midday transportation</a:t>
            </a:r>
          </a:p>
          <a:p>
            <a:pPr marL="341313" indent="-341313">
              <a:buFont typeface="+mj-lt"/>
              <a:buAutoNum type="arabicPeriod"/>
            </a:pPr>
            <a:r>
              <a:rPr lang="en-US" b="1" dirty="0" smtClean="0"/>
              <a:t>± $67K loss of “typical student” tuition to revolving account</a:t>
            </a:r>
          </a:p>
          <a:p>
            <a:pPr marL="684213"/>
            <a:endParaRPr lang="en-US" dirty="0"/>
          </a:p>
        </p:txBody>
      </p:sp>
    </p:spTree>
    <p:extLst>
      <p:ext uri="{BB962C8B-B14F-4D97-AF65-F5344CB8AC3E}">
        <p14:creationId xmlns:p14="http://schemas.microsoft.com/office/powerpoint/2010/main" val="15247191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695"/>
            <a:ext cx="8229600" cy="902671"/>
          </a:xfrm>
          <a:ln w="38100">
            <a:solidFill>
              <a:srgbClr val="FF0000"/>
            </a:solidFill>
          </a:ln>
        </p:spPr>
        <p:txBody>
          <a:bodyPr>
            <a:normAutofit/>
          </a:bodyPr>
          <a:lstStyle/>
          <a:p>
            <a:r>
              <a:rPr lang="en-US" sz="2800" b="1" dirty="0" smtClean="0">
                <a:solidFill>
                  <a:prstClr val="black"/>
                </a:solidFill>
                <a:ea typeface="+mn-ea"/>
                <a:cs typeface="+mn-cs"/>
              </a:rPr>
              <a:t>“Sample” of a Full-Day K for All </a:t>
            </a:r>
            <a:r>
              <a:rPr lang="en-US" sz="2800" b="1" dirty="0">
                <a:solidFill>
                  <a:prstClr val="black"/>
                </a:solidFill>
                <a:ea typeface="+mn-ea"/>
                <a:cs typeface="+mn-cs"/>
              </a:rPr>
              <a:t>Funding </a:t>
            </a:r>
            <a:r>
              <a:rPr lang="en-US" sz="2800" b="1" dirty="0" smtClean="0">
                <a:solidFill>
                  <a:prstClr val="black"/>
                </a:solidFill>
                <a:ea typeface="+mn-ea"/>
                <a:cs typeface="+mn-cs"/>
              </a:rPr>
              <a:t>Plan</a:t>
            </a:r>
            <a:br>
              <a:rPr lang="en-US" sz="2800" b="1" dirty="0" smtClean="0">
                <a:solidFill>
                  <a:prstClr val="black"/>
                </a:solidFill>
                <a:ea typeface="+mn-ea"/>
                <a:cs typeface="+mn-cs"/>
              </a:rPr>
            </a:br>
            <a:r>
              <a:rPr lang="en-US" sz="2400" b="1" dirty="0" smtClean="0">
                <a:solidFill>
                  <a:prstClr val="black"/>
                </a:solidFill>
                <a:ea typeface="+mn-ea"/>
                <a:cs typeface="+mn-cs"/>
              </a:rPr>
              <a:t>( a “work in progress”)</a:t>
            </a:r>
            <a:endParaRPr lang="en-US" sz="2400" b="1" dirty="0">
              <a:solidFill>
                <a:prstClr val="black"/>
              </a:solidFill>
              <a:ea typeface="+mn-ea"/>
              <a:cs typeface="+mn-cs"/>
            </a:endParaRPr>
          </a:p>
        </p:txBody>
      </p:sp>
      <p:sp>
        <p:nvSpPr>
          <p:cNvPr id="3" name="Text Placeholder 2"/>
          <p:cNvSpPr>
            <a:spLocks noGrp="1"/>
          </p:cNvSpPr>
          <p:nvPr>
            <p:ph type="body" idx="1"/>
          </p:nvPr>
        </p:nvSpPr>
        <p:spPr>
          <a:xfrm>
            <a:off x="457200" y="1191492"/>
            <a:ext cx="3135745" cy="498764"/>
          </a:xfrm>
          <a:solidFill>
            <a:srgbClr val="C0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p>
            <a:pPr algn="ctr"/>
            <a:r>
              <a:rPr lang="en-US" dirty="0">
                <a:solidFill>
                  <a:schemeClr val="lt1"/>
                </a:solidFill>
              </a:rPr>
              <a:t>Parent Paid Tuitions*</a:t>
            </a:r>
          </a:p>
        </p:txBody>
      </p:sp>
      <p:sp>
        <p:nvSpPr>
          <p:cNvPr id="4" name="Content Placeholder 3"/>
          <p:cNvSpPr>
            <a:spLocks noGrp="1"/>
          </p:cNvSpPr>
          <p:nvPr>
            <p:ph sz="half" idx="2"/>
          </p:nvPr>
        </p:nvSpPr>
        <p:spPr>
          <a:xfrm>
            <a:off x="466436" y="1703821"/>
            <a:ext cx="3616036" cy="2006497"/>
          </a:xfrm>
        </p:spPr>
        <p:txBody>
          <a:bodyPr>
            <a:normAutofit fontScale="92500" lnSpcReduction="10000"/>
          </a:bodyPr>
          <a:lstStyle/>
          <a:p>
            <a:pPr marL="0" indent="0">
              <a:buNone/>
            </a:pPr>
            <a:r>
              <a:rPr lang="en-US" sz="1900" b="1" dirty="0" smtClean="0"/>
              <a:t>Total Revenue                 ± $650 K</a:t>
            </a:r>
          </a:p>
          <a:p>
            <a:pPr marL="0" indent="0">
              <a:buNone/>
            </a:pPr>
            <a:r>
              <a:rPr lang="en-US" sz="1900" b="1" dirty="0"/>
              <a:t>Tuition scale would need to meet state criteria and be approved by DESE. </a:t>
            </a:r>
            <a:r>
              <a:rPr lang="en-US" sz="1900" b="1" dirty="0" smtClean="0"/>
              <a:t> Revenue figure </a:t>
            </a:r>
            <a:r>
              <a:rPr lang="en-US" sz="1900" b="1" dirty="0"/>
              <a:t>is an estimate based on assumptions about total enrollment and family incomes. </a:t>
            </a:r>
            <a:endParaRPr lang="en-US" sz="1900" b="1" dirty="0" smtClean="0"/>
          </a:p>
          <a:p>
            <a:pPr marL="0" indent="0">
              <a:buNone/>
            </a:pPr>
            <a:endParaRPr lang="en-US" sz="1600" b="1" dirty="0" smtClean="0"/>
          </a:p>
          <a:p>
            <a:pPr marL="0" indent="0">
              <a:buNone/>
            </a:pPr>
            <a:endParaRPr lang="en-US" sz="1600" b="1" dirty="0"/>
          </a:p>
          <a:p>
            <a:pPr marL="0" indent="0">
              <a:buNone/>
            </a:pPr>
            <a:endParaRPr lang="en-US" b="1" dirty="0"/>
          </a:p>
        </p:txBody>
      </p:sp>
      <p:sp>
        <p:nvSpPr>
          <p:cNvPr id="5" name="Text Placeholder 4"/>
          <p:cNvSpPr>
            <a:spLocks noGrp="1"/>
          </p:cNvSpPr>
          <p:nvPr>
            <p:ph type="body" sz="quarter" idx="3"/>
          </p:nvPr>
        </p:nvSpPr>
        <p:spPr>
          <a:xfrm>
            <a:off x="4396508" y="1174896"/>
            <a:ext cx="4290291" cy="515360"/>
          </a:xfrm>
          <a:solidFill>
            <a:srgbClr val="C0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p>
            <a:pPr algn="ctr"/>
            <a:r>
              <a:rPr lang="en-US" dirty="0">
                <a:solidFill>
                  <a:schemeClr val="lt1"/>
                </a:solidFill>
              </a:rPr>
              <a:t>Other Funding Sources**</a:t>
            </a:r>
          </a:p>
        </p:txBody>
      </p:sp>
      <p:sp>
        <p:nvSpPr>
          <p:cNvPr id="6" name="Content Placeholder 5"/>
          <p:cNvSpPr>
            <a:spLocks noGrp="1"/>
          </p:cNvSpPr>
          <p:nvPr>
            <p:ph sz="quarter" idx="4"/>
          </p:nvPr>
        </p:nvSpPr>
        <p:spPr>
          <a:xfrm>
            <a:off x="4396509" y="1730953"/>
            <a:ext cx="4290291" cy="1825048"/>
          </a:xfrm>
        </p:spPr>
        <p:txBody>
          <a:bodyPr>
            <a:noAutofit/>
          </a:bodyPr>
          <a:lstStyle/>
          <a:p>
            <a:pPr marL="457200" indent="-457200">
              <a:spcBef>
                <a:spcPts val="0"/>
              </a:spcBef>
              <a:spcAft>
                <a:spcPts val="600"/>
              </a:spcAft>
              <a:buFont typeface="+mj-lt"/>
              <a:buAutoNum type="arabicPeriod"/>
            </a:pPr>
            <a:r>
              <a:rPr lang="en-US" sz="1800" b="1" dirty="0" smtClean="0"/>
              <a:t>DESE K “Quality Grant” </a:t>
            </a:r>
            <a:r>
              <a:rPr lang="en-US" sz="1800" b="1" dirty="0"/>
              <a:t>Fund #</a:t>
            </a:r>
            <a:r>
              <a:rPr lang="en-US" sz="1800" b="1" dirty="0" smtClean="0"/>
              <a:t>701               (competitive grant) </a:t>
            </a:r>
            <a:r>
              <a:rPr lang="en-US" sz="1800" b="1" dirty="0"/>
              <a:t> </a:t>
            </a:r>
            <a:r>
              <a:rPr lang="en-US" sz="1800" b="1" dirty="0" smtClean="0"/>
              <a:t>     $80K to $120 K </a:t>
            </a:r>
          </a:p>
          <a:p>
            <a:pPr marL="457200" indent="-457200">
              <a:spcBef>
                <a:spcPts val="0"/>
              </a:spcBef>
              <a:spcAft>
                <a:spcPts val="600"/>
              </a:spcAft>
              <a:buFont typeface="+mj-lt"/>
              <a:buAutoNum type="arabicPeriod"/>
            </a:pPr>
            <a:r>
              <a:rPr lang="en-US" sz="1800" b="1" dirty="0" smtClean="0"/>
              <a:t>Town contribution to support program costs for tuition free students </a:t>
            </a:r>
            <a:r>
              <a:rPr lang="en-US" sz="1800" b="1" dirty="0"/>
              <a:t> </a:t>
            </a:r>
            <a:r>
              <a:rPr lang="en-US" sz="1800" b="1" dirty="0" smtClean="0"/>
              <a:t>  $200 K</a:t>
            </a:r>
          </a:p>
          <a:p>
            <a:pPr marL="457200" indent="-457200">
              <a:spcBef>
                <a:spcPts val="0"/>
              </a:spcBef>
              <a:buFont typeface="+mj-lt"/>
              <a:buAutoNum type="arabicPeriod"/>
            </a:pPr>
            <a:r>
              <a:rPr lang="en-US" sz="1800" b="1" dirty="0" smtClean="0"/>
              <a:t>Additional Ch. 70 “Foundation Budget</a:t>
            </a:r>
          </a:p>
          <a:p>
            <a:pPr marL="0" indent="0">
              <a:spcBef>
                <a:spcPts val="0"/>
              </a:spcBef>
              <a:buNone/>
            </a:pPr>
            <a:r>
              <a:rPr lang="en-US" sz="1800" b="1" dirty="0"/>
              <a:t> </a:t>
            </a:r>
            <a:r>
              <a:rPr lang="en-US" sz="1800" b="1" dirty="0" smtClean="0"/>
              <a:t>       dollars, after first year	                   TBD </a:t>
            </a:r>
          </a:p>
          <a:p>
            <a:pPr marL="457200" indent="-457200">
              <a:buFont typeface="+mj-lt"/>
              <a:buAutoNum type="arabicPeriod"/>
            </a:pPr>
            <a:endParaRPr lang="en-US" sz="1800" b="1" dirty="0" smtClean="0"/>
          </a:p>
        </p:txBody>
      </p:sp>
      <p:sp>
        <p:nvSpPr>
          <p:cNvPr id="7" name="TextBox 6"/>
          <p:cNvSpPr txBox="1"/>
          <p:nvPr/>
        </p:nvSpPr>
        <p:spPr>
          <a:xfrm>
            <a:off x="466436" y="3710318"/>
            <a:ext cx="8220363" cy="267551"/>
          </a:xfrm>
          <a:prstGeom prst="rect">
            <a:avLst/>
          </a:prstGeom>
          <a:noFill/>
          <a:ln w="28575">
            <a:solidFill>
              <a:srgbClr val="FF0000"/>
            </a:solidFill>
          </a:ln>
        </p:spPr>
        <p:txBody>
          <a:bodyPr wrap="square" rtlCol="0">
            <a:spAutoFit/>
          </a:bodyPr>
          <a:lstStyle/>
          <a:p>
            <a:pPr algn="ctr"/>
            <a:endParaRPr lang="en-US" sz="2200" b="1" dirty="0"/>
          </a:p>
        </p:txBody>
      </p:sp>
      <p:sp>
        <p:nvSpPr>
          <p:cNvPr id="8" name="TextBox 7"/>
          <p:cNvSpPr txBox="1"/>
          <p:nvPr/>
        </p:nvSpPr>
        <p:spPr>
          <a:xfrm>
            <a:off x="341746" y="4091708"/>
            <a:ext cx="3740726" cy="1508105"/>
          </a:xfrm>
          <a:prstGeom prst="rect">
            <a:avLst/>
          </a:prstGeom>
          <a:noFill/>
        </p:spPr>
        <p:txBody>
          <a:bodyPr wrap="square" rtlCol="0">
            <a:spAutoFit/>
          </a:bodyPr>
          <a:lstStyle/>
          <a:p>
            <a:pPr marL="176213" indent="-176213"/>
            <a:r>
              <a:rPr lang="en-US" dirty="0" smtClean="0"/>
              <a:t>*</a:t>
            </a:r>
            <a:r>
              <a:rPr lang="en-US" b="1" dirty="0" smtClean="0"/>
              <a:t>Revenue from tuitions, </a:t>
            </a:r>
            <a:r>
              <a:rPr lang="en-US" b="1" dirty="0"/>
              <a:t>on a </a:t>
            </a:r>
            <a:r>
              <a:rPr lang="en-US" b="1" dirty="0" smtClean="0"/>
              <a:t>sliding income scale ($</a:t>
            </a:r>
            <a:r>
              <a:rPr lang="en-US" b="1" dirty="0"/>
              <a:t>0 to $3,500 annual cost to family per </a:t>
            </a:r>
            <a:r>
              <a:rPr lang="en-US" b="1" dirty="0" smtClean="0"/>
              <a:t>student).  </a:t>
            </a:r>
            <a:r>
              <a:rPr lang="en-US" dirty="0" smtClean="0"/>
              <a:t> </a:t>
            </a:r>
            <a:r>
              <a:rPr lang="en-US" b="1" dirty="0" smtClean="0"/>
              <a:t>In this model, ¼ of students would pay no fee</a:t>
            </a:r>
            <a:r>
              <a:rPr lang="en-US" sz="2000" b="1" dirty="0" smtClean="0"/>
              <a:t>.</a:t>
            </a:r>
            <a:endParaRPr lang="en-US" sz="2000" b="1" dirty="0"/>
          </a:p>
        </p:txBody>
      </p:sp>
      <p:sp>
        <p:nvSpPr>
          <p:cNvPr id="9" name="TextBox 8"/>
          <p:cNvSpPr txBox="1"/>
          <p:nvPr/>
        </p:nvSpPr>
        <p:spPr>
          <a:xfrm>
            <a:off x="4396508" y="4104090"/>
            <a:ext cx="4290292" cy="2739212"/>
          </a:xfrm>
          <a:prstGeom prst="rect">
            <a:avLst/>
          </a:prstGeom>
          <a:noFill/>
        </p:spPr>
        <p:txBody>
          <a:bodyPr wrap="square" rtlCol="0">
            <a:spAutoFit/>
          </a:bodyPr>
          <a:lstStyle/>
          <a:p>
            <a:pPr marL="396875" indent="-396875">
              <a:spcAft>
                <a:spcPts val="600"/>
              </a:spcAft>
              <a:buAutoNum type="arabicPeriod"/>
            </a:pPr>
            <a:r>
              <a:rPr lang="en-US" b="1" dirty="0" smtClean="0"/>
              <a:t>Grant status would not be known </a:t>
            </a:r>
            <a:br>
              <a:rPr lang="en-US" b="1" dirty="0" smtClean="0"/>
            </a:br>
            <a:r>
              <a:rPr lang="en-US" b="1" dirty="0" smtClean="0"/>
              <a:t>until Fall 2015 (dollars, if any, to come to HPS during 2015-2016).</a:t>
            </a:r>
          </a:p>
          <a:p>
            <a:pPr marL="396875" indent="-396875">
              <a:spcAft>
                <a:spcPts val="600"/>
              </a:spcAft>
              <a:buAutoNum type="arabicPeriod"/>
            </a:pPr>
            <a:r>
              <a:rPr lang="en-US" b="1" dirty="0"/>
              <a:t>A</a:t>
            </a:r>
            <a:r>
              <a:rPr lang="en-US" b="1" dirty="0" smtClean="0"/>
              <a:t>mount to be requested for FY 16</a:t>
            </a:r>
          </a:p>
          <a:p>
            <a:pPr marL="396875" indent="-396875">
              <a:spcAft>
                <a:spcPts val="600"/>
              </a:spcAft>
              <a:buAutoNum type="arabicPeriod"/>
            </a:pPr>
            <a:r>
              <a:rPr lang="en-US" b="1" dirty="0" smtClean="0"/>
              <a:t>Foundation budget increase is possible only for “tuition-free” students who move to full day K; (any such dollars would come to Town as part of FY 17 MA budget allocation and thereafter).</a:t>
            </a:r>
          </a:p>
        </p:txBody>
      </p:sp>
      <p:sp>
        <p:nvSpPr>
          <p:cNvPr id="10" name="TextBox 9"/>
          <p:cNvSpPr txBox="1"/>
          <p:nvPr/>
        </p:nvSpPr>
        <p:spPr>
          <a:xfrm>
            <a:off x="4082472" y="4104090"/>
            <a:ext cx="487219" cy="369332"/>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24814425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462078456"/>
              </p:ext>
            </p:extLst>
          </p:nvPr>
        </p:nvGraphicFramePr>
        <p:xfrm>
          <a:off x="228600" y="228600"/>
          <a:ext cx="8610600" cy="6400800"/>
        </p:xfrm>
        <a:graphic>
          <a:graphicData uri="http://schemas.openxmlformats.org/presentationml/2006/ole">
            <mc:AlternateContent xmlns:mc="http://schemas.openxmlformats.org/markup-compatibility/2006">
              <mc:Choice xmlns:v="urn:schemas-microsoft-com:vml" Requires="v">
                <p:oleObj spid="_x0000_s1027" name="Worksheet" r:id="rId4" imgW="9229818" imgH="11315616" progId="Excel.Sheet.8">
                  <p:embed/>
                </p:oleObj>
              </mc:Choice>
              <mc:Fallback>
                <p:oleObj name="Worksheet" r:id="rId4" imgW="9229818" imgH="11315616" progId="Excel.Sheet.8">
                  <p:embed/>
                  <p:pic>
                    <p:nvPicPr>
                      <p:cNvPr id="0" name=""/>
                      <p:cNvPicPr/>
                      <p:nvPr/>
                    </p:nvPicPr>
                    <p:blipFill>
                      <a:blip r:embed="rId5"/>
                      <a:stretch>
                        <a:fillRect/>
                      </a:stretch>
                    </p:blipFill>
                    <p:spPr>
                      <a:xfrm>
                        <a:off x="228600" y="228600"/>
                        <a:ext cx="8610600" cy="6400800"/>
                      </a:xfrm>
                      <a:prstGeom prst="rect">
                        <a:avLst/>
                      </a:prstGeom>
                    </p:spPr>
                  </p:pic>
                </p:oleObj>
              </mc:Fallback>
            </mc:AlternateContent>
          </a:graphicData>
        </a:graphic>
      </p:graphicFrame>
    </p:spTree>
    <p:extLst>
      <p:ext uri="{BB962C8B-B14F-4D97-AF65-F5344CB8AC3E}">
        <p14:creationId xmlns:p14="http://schemas.microsoft.com/office/powerpoint/2010/main" val="702250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19829"/>
          </a:xfrm>
          <a:ln w="57150" cmpd="sng">
            <a:solidFill>
              <a:srgbClr val="FF0000"/>
            </a:solidFill>
          </a:ln>
        </p:spPr>
        <p:txBody>
          <a:bodyPr>
            <a:normAutofit/>
          </a:bodyPr>
          <a:lstStyle/>
          <a:p>
            <a:r>
              <a:rPr lang="en-US" sz="2800" b="1" dirty="0" smtClean="0"/>
              <a:t>FY 16 BUDGET CHALLENGES</a:t>
            </a:r>
            <a:endParaRPr lang="en-US" sz="28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82607794"/>
              </p:ext>
            </p:extLst>
          </p:nvPr>
        </p:nvGraphicFramePr>
        <p:xfrm>
          <a:off x="288894" y="1376956"/>
          <a:ext cx="8585434" cy="4972335"/>
        </p:xfrm>
        <a:graphic>
          <a:graphicData uri="http://schemas.openxmlformats.org/drawingml/2006/table">
            <a:tbl>
              <a:tblPr bandRow="1">
                <a:tableStyleId>{21E4AEA4-8DFA-4A89-87EB-49C32662AFE0}</a:tableStyleId>
              </a:tblPr>
              <a:tblGrid>
                <a:gridCol w="8585434"/>
              </a:tblGrid>
              <a:tr h="739544">
                <a:tc>
                  <a:txBody>
                    <a:bodyPr/>
                    <a:lstStyle/>
                    <a:p>
                      <a:r>
                        <a:rPr lang="en-US" sz="2000" b="1" dirty="0" smtClean="0"/>
                        <a:t>Special</a:t>
                      </a:r>
                      <a:r>
                        <a:rPr lang="en-US" sz="2000" b="1" baseline="0" dirty="0" smtClean="0"/>
                        <a:t> Education</a:t>
                      </a:r>
                    </a:p>
                    <a:p>
                      <a:r>
                        <a:rPr lang="en-US" sz="2000" b="1" dirty="0" smtClean="0"/>
                        <a:t>   size and number of tuitions</a:t>
                      </a:r>
                      <a:r>
                        <a:rPr lang="en-US" sz="2000" b="1" baseline="0" dirty="0" smtClean="0"/>
                        <a:t> and </a:t>
                      </a:r>
                      <a:r>
                        <a:rPr lang="en-US" sz="2000" b="1" dirty="0" smtClean="0"/>
                        <a:t>added </a:t>
                      </a:r>
                      <a:r>
                        <a:rPr lang="en-US" sz="2000" b="1" dirty="0" err="1" smtClean="0"/>
                        <a:t>para</a:t>
                      </a:r>
                      <a:r>
                        <a:rPr lang="en-US" sz="2000" b="1" dirty="0" smtClean="0"/>
                        <a:t> hours </a:t>
                      </a:r>
                      <a:r>
                        <a:rPr lang="en-US" sz="2000" b="1" dirty="0" err="1" smtClean="0"/>
                        <a:t>vs</a:t>
                      </a:r>
                      <a:r>
                        <a:rPr lang="en-US" sz="2000" b="1" dirty="0" smtClean="0"/>
                        <a:t> lower CB reimbursement</a:t>
                      </a:r>
                    </a:p>
                  </a:txBody>
                  <a:tcPr/>
                </a:tc>
              </a:tr>
              <a:tr h="796597">
                <a:tc>
                  <a:txBody>
                    <a:bodyPr/>
                    <a:lstStyle/>
                    <a:p>
                      <a:r>
                        <a:rPr lang="en-US" sz="2000" b="1" dirty="0" smtClean="0"/>
                        <a:t>Facilities Maintenance</a:t>
                      </a:r>
                    </a:p>
                    <a:p>
                      <a:r>
                        <a:rPr lang="en-US" sz="2000" b="1" baseline="0" dirty="0" smtClean="0"/>
                        <a:t>   added </a:t>
                      </a:r>
                      <a:r>
                        <a:rPr lang="en-US" sz="2000" b="1" baseline="0" dirty="0" err="1" smtClean="0"/>
                        <a:t>responsibil</a:t>
                      </a:r>
                      <a:r>
                        <a:rPr lang="en-US" sz="2000" b="1" baseline="0" dirty="0" smtClean="0"/>
                        <a:t>. for staff, need for planning and oversight, project backlog</a:t>
                      </a:r>
                      <a:endParaRPr lang="en-US" sz="2000" b="1" dirty="0"/>
                    </a:p>
                  </a:txBody>
                  <a:tcPr/>
                </a:tc>
              </a:tr>
              <a:tr h="766537">
                <a:tc>
                  <a:txBody>
                    <a:bodyPr/>
                    <a:lstStyle/>
                    <a:p>
                      <a:r>
                        <a:rPr lang="en-US" sz="2000" b="1" dirty="0" smtClean="0"/>
                        <a:t>Expiring Bus Lease</a:t>
                      </a:r>
                    </a:p>
                    <a:p>
                      <a:r>
                        <a:rPr lang="en-US" sz="2000" b="1" dirty="0" smtClean="0"/>
                        <a:t>   cost for bid spec.</a:t>
                      </a:r>
                      <a:r>
                        <a:rPr lang="en-US" sz="2000" b="1" baseline="0" dirty="0" smtClean="0"/>
                        <a:t> new buses, cost of additional bus and driver, new EPA req.</a:t>
                      </a:r>
                      <a:endParaRPr lang="en-US" sz="2000" b="1" dirty="0"/>
                    </a:p>
                  </a:txBody>
                  <a:tcPr/>
                </a:tc>
              </a:tr>
              <a:tr h="826659">
                <a:tc>
                  <a:txBody>
                    <a:bodyPr/>
                    <a:lstStyle/>
                    <a:p>
                      <a:r>
                        <a:rPr lang="en-US" sz="2000" b="1" dirty="0" smtClean="0"/>
                        <a:t>Regular Education</a:t>
                      </a:r>
                      <a:r>
                        <a:rPr lang="en-US" sz="2000" b="1" baseline="0" dirty="0" smtClean="0"/>
                        <a:t> Staffing</a:t>
                      </a:r>
                    </a:p>
                    <a:p>
                      <a:r>
                        <a:rPr lang="en-US" sz="2000" b="1" dirty="0" smtClean="0"/>
                        <a:t>   new FTEs,  FY 15</a:t>
                      </a:r>
                      <a:r>
                        <a:rPr lang="en-US" sz="2000" b="1" baseline="0" dirty="0" smtClean="0"/>
                        <a:t> LOAs (9), anticipated retirements (6), contractual increases</a:t>
                      </a:r>
                      <a:endParaRPr lang="en-US" sz="2000" b="1" dirty="0" smtClean="0"/>
                    </a:p>
                  </a:txBody>
                  <a:tcPr/>
                </a:tc>
              </a:tr>
              <a:tr h="781913">
                <a:tc>
                  <a:txBody>
                    <a:bodyPr/>
                    <a:lstStyle/>
                    <a:p>
                      <a:r>
                        <a:rPr lang="en-US" sz="2000" b="1" dirty="0" smtClean="0"/>
                        <a:t>Collective Bargaining Process</a:t>
                      </a:r>
                    </a:p>
                    <a:p>
                      <a:r>
                        <a:rPr lang="en-US" sz="2000" b="1" dirty="0" smtClean="0"/>
                        <a:t>    not all units yet settled for FY 15,</a:t>
                      </a:r>
                      <a:r>
                        <a:rPr lang="en-US" sz="2000" b="1" baseline="0" dirty="0" smtClean="0"/>
                        <a:t> need to continue to carry allowance</a:t>
                      </a:r>
                      <a:endParaRPr lang="en-US" sz="2000" b="1" dirty="0" smtClean="0"/>
                    </a:p>
                  </a:txBody>
                  <a:tcPr/>
                </a:tc>
              </a:tr>
              <a:tr h="1061085">
                <a:tc>
                  <a:txBody>
                    <a:bodyPr/>
                    <a:lstStyle/>
                    <a:p>
                      <a:r>
                        <a:rPr lang="en-US" sz="2000" b="1" dirty="0" smtClean="0"/>
                        <a:t>Full-Day</a:t>
                      </a:r>
                      <a:r>
                        <a:rPr lang="en-US" sz="2000" b="1" baseline="0" dirty="0" smtClean="0"/>
                        <a:t> K for All Initiative</a:t>
                      </a:r>
                    </a:p>
                    <a:p>
                      <a:r>
                        <a:rPr lang="en-US" sz="2000" b="1" baseline="0" dirty="0" smtClean="0"/>
                        <a:t>   unknowns that challenge planning and budget and funding plan develop.</a:t>
                      </a:r>
                    </a:p>
                    <a:p>
                      <a:r>
                        <a:rPr lang="en-US" sz="2000" b="1" baseline="0" dirty="0" smtClean="0"/>
                        <a:t>     (enrollment, parent income levels, grant and “foundation” information)</a:t>
                      </a:r>
                    </a:p>
                  </a:txBody>
                  <a:tcPr/>
                </a:tc>
              </a:tr>
            </a:tbl>
          </a:graphicData>
        </a:graphic>
      </p:graphicFrame>
    </p:spTree>
    <p:extLst>
      <p:ext uri="{BB962C8B-B14F-4D97-AF65-F5344CB8AC3E}">
        <p14:creationId xmlns:p14="http://schemas.microsoft.com/office/powerpoint/2010/main" val="2514315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509077740"/>
              </p:ext>
            </p:extLst>
          </p:nvPr>
        </p:nvGraphicFramePr>
        <p:xfrm>
          <a:off x="457200" y="1475184"/>
          <a:ext cx="8084304" cy="491137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p:cNvSpPr txBox="1">
            <a:spLocks/>
          </p:cNvSpPr>
          <p:nvPr/>
        </p:nvSpPr>
        <p:spPr>
          <a:xfrm>
            <a:off x="457200" y="274638"/>
            <a:ext cx="8229600" cy="636127"/>
          </a:xfrm>
          <a:prstGeom prst="rect">
            <a:avLst/>
          </a:prstGeom>
          <a:ln w="38100" cmpd="sng">
            <a:solidFill>
              <a:srgbClr val="FF0000"/>
            </a:solidFill>
          </a:ln>
        </p:spPr>
        <p:txBody>
          <a:bodyPr>
            <a:normAutofit/>
          </a:bodyPr>
          <a:lstStyle/>
          <a:p>
            <a:pPr algn="ctr">
              <a:defRPr sz="1800" b="1" i="0" u="none" strike="noStrike" kern="1200" baseline="0">
                <a:solidFill>
                  <a:prstClr val="black"/>
                </a:solidFill>
                <a:latin typeface="+mn-lt"/>
                <a:ea typeface="+mn-ea"/>
                <a:cs typeface="+mn-cs"/>
              </a:defRPr>
            </a:pPr>
            <a:r>
              <a:rPr lang="en-US" sz="3200" b="1" dirty="0" smtClean="0">
                <a:solidFill>
                  <a:prstClr val="black"/>
                </a:solidFill>
              </a:rPr>
              <a:t>Total K-12 In-District Enrollment</a:t>
            </a:r>
          </a:p>
        </p:txBody>
      </p:sp>
      <p:sp>
        <p:nvSpPr>
          <p:cNvPr id="4" name="TextBox 3"/>
          <p:cNvSpPr txBox="1"/>
          <p:nvPr/>
        </p:nvSpPr>
        <p:spPr>
          <a:xfrm>
            <a:off x="457200" y="5370896"/>
            <a:ext cx="8084304" cy="923330"/>
          </a:xfrm>
          <a:prstGeom prst="rect">
            <a:avLst/>
          </a:prstGeom>
          <a:noFill/>
        </p:spPr>
        <p:txBody>
          <a:bodyPr wrap="square" rtlCol="0">
            <a:spAutoFit/>
          </a:bodyPr>
          <a:lstStyle/>
          <a:p>
            <a:pPr lvl="1"/>
            <a:r>
              <a:rPr lang="en-US" b="1" dirty="0" smtClean="0"/>
              <a:t>2014-2015 not including Integrated PK (70+ students),vocational students (4), or out-of-district special education students for a current total of 4346 students.</a:t>
            </a:r>
          </a:p>
        </p:txBody>
      </p:sp>
      <p:sp>
        <p:nvSpPr>
          <p:cNvPr id="6" name="TextBox 5"/>
          <p:cNvSpPr txBox="1"/>
          <p:nvPr/>
        </p:nvSpPr>
        <p:spPr>
          <a:xfrm>
            <a:off x="4438898" y="6386559"/>
            <a:ext cx="4514063" cy="369332"/>
          </a:xfrm>
          <a:prstGeom prst="rect">
            <a:avLst/>
          </a:prstGeom>
          <a:noFill/>
        </p:spPr>
        <p:txBody>
          <a:bodyPr wrap="square" rtlCol="0">
            <a:spAutoFit/>
          </a:bodyPr>
          <a:lstStyle/>
          <a:p>
            <a:r>
              <a:rPr lang="en-US" i="1" dirty="0" smtClean="0">
                <a:solidFill>
                  <a:prstClr val="black"/>
                </a:solidFill>
              </a:rPr>
              <a:t>       All numbers as of October 1 of each year.</a:t>
            </a:r>
            <a:endParaRPr lang="en-US" i="1" dirty="0"/>
          </a:p>
        </p:txBody>
      </p:sp>
      <p:sp>
        <p:nvSpPr>
          <p:cNvPr id="2" name="TextBox 1"/>
          <p:cNvSpPr txBox="1"/>
          <p:nvPr/>
        </p:nvSpPr>
        <p:spPr>
          <a:xfrm>
            <a:off x="1552331" y="1475184"/>
            <a:ext cx="2553008" cy="1200329"/>
          </a:xfrm>
          <a:prstGeom prst="rect">
            <a:avLst/>
          </a:prstGeom>
          <a:noFill/>
        </p:spPr>
        <p:txBody>
          <a:bodyPr wrap="square" rtlCol="0">
            <a:spAutoFit/>
          </a:bodyPr>
          <a:lstStyle/>
          <a:p>
            <a:r>
              <a:rPr lang="en-US" b="1" dirty="0"/>
              <a:t>District has grown by 600 students in grades K-12 over past 10 years.</a:t>
            </a:r>
          </a:p>
          <a:p>
            <a:endParaRPr lang="en-US" b="1" dirty="0"/>
          </a:p>
        </p:txBody>
      </p:sp>
    </p:spTree>
    <p:extLst>
      <p:ext uri="{BB962C8B-B14F-4D97-AF65-F5344CB8AC3E}">
        <p14:creationId xmlns:p14="http://schemas.microsoft.com/office/powerpoint/2010/main" val="3226813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311" y="305989"/>
            <a:ext cx="8491813" cy="6180997"/>
          </a:xfrm>
          <a:prstGeom prst="rect">
            <a:avLst/>
          </a:prstGeom>
          <a:noFill/>
          <a:ln w="38100"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65458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13" y="260091"/>
            <a:ext cx="8415311" cy="6272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4051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613" y="290690"/>
            <a:ext cx="8354108" cy="628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7774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647237600"/>
              </p:ext>
            </p:extLst>
          </p:nvPr>
        </p:nvGraphicFramePr>
        <p:xfrm>
          <a:off x="632809" y="1434163"/>
          <a:ext cx="8162223" cy="4379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809215" y="5906980"/>
            <a:ext cx="8438192" cy="707886"/>
          </a:xfrm>
          <a:prstGeom prst="rect">
            <a:avLst/>
          </a:prstGeom>
          <a:noFill/>
        </p:spPr>
        <p:txBody>
          <a:bodyPr wrap="square" rtlCol="0">
            <a:spAutoFit/>
          </a:bodyPr>
          <a:lstStyle/>
          <a:p>
            <a:pPr marL="231775" indent="-231775">
              <a:buFont typeface="Arial" pitchFamily="34" charset="0"/>
              <a:buChar char="•"/>
            </a:pPr>
            <a:r>
              <a:rPr lang="en-US" sz="2000" dirty="0" smtClean="0"/>
              <a:t>What about next year?</a:t>
            </a:r>
          </a:p>
          <a:p>
            <a:pPr marL="231775" indent="-231775">
              <a:buFont typeface="Arial" pitchFamily="34" charset="0"/>
              <a:buChar char="•"/>
            </a:pPr>
            <a:r>
              <a:rPr lang="en-US" sz="2000" dirty="0" smtClean="0"/>
              <a:t>What does prior history of the size of the K to 1 “bump” suggest?</a:t>
            </a:r>
            <a:endParaRPr lang="en-US" sz="2000" dirty="0"/>
          </a:p>
        </p:txBody>
      </p:sp>
      <p:sp>
        <p:nvSpPr>
          <p:cNvPr id="5" name="Title 3"/>
          <p:cNvSpPr txBox="1">
            <a:spLocks/>
          </p:cNvSpPr>
          <p:nvPr/>
        </p:nvSpPr>
        <p:spPr>
          <a:xfrm>
            <a:off x="481262" y="274638"/>
            <a:ext cx="8229600" cy="931164"/>
          </a:xfrm>
          <a:prstGeom prst="rect">
            <a:avLst/>
          </a:prstGeom>
          <a:noFill/>
          <a:ln w="38100" cmpd="sng">
            <a:solidFill>
              <a:srgbClr val="FF0000"/>
            </a:solidFill>
          </a:ln>
        </p:spPr>
        <p:txBody>
          <a:bodyPr>
            <a:noAutofit/>
          </a:bodyPr>
          <a:lstStyle/>
          <a:p>
            <a:pPr algn="ctr">
              <a:defRPr lang="en-US" sz="3200" b="1" i="0" u="none" strike="noStrike" kern="1200" baseline="0" dirty="0">
                <a:solidFill>
                  <a:prstClr val="black"/>
                </a:solidFill>
                <a:latin typeface="+mj-lt"/>
                <a:ea typeface="+mn-ea"/>
                <a:cs typeface="+mn-cs"/>
              </a:defRPr>
            </a:pPr>
            <a:r>
              <a:rPr lang="en-US" sz="3200" b="1" dirty="0" smtClean="0">
                <a:solidFill>
                  <a:prstClr val="black"/>
                </a:solidFill>
              </a:rPr>
              <a:t>Grade 1 Enrollments, 2007-08 to 2014-15</a:t>
            </a:r>
          </a:p>
          <a:p>
            <a:pPr algn="ctr">
              <a:defRPr lang="en-US" sz="3200" b="1" i="0" u="none" strike="noStrike" kern="1200" baseline="0" dirty="0">
                <a:solidFill>
                  <a:prstClr val="black"/>
                </a:solidFill>
                <a:latin typeface="+mj-lt"/>
                <a:ea typeface="+mn-ea"/>
                <a:cs typeface="+mn-cs"/>
              </a:defRPr>
            </a:pPr>
            <a:r>
              <a:rPr lang="en-US" sz="2000" i="1" dirty="0" smtClean="0">
                <a:solidFill>
                  <a:prstClr val="black"/>
                </a:solidFill>
              </a:rPr>
              <a:t>(prior year k (pink) as a portion of total grade 1 enrollment (pink + green))</a:t>
            </a:r>
            <a:endParaRPr lang="en-US" sz="2000" i="1" dirty="0">
              <a:solidFill>
                <a:prstClr val="black"/>
              </a:solidFill>
            </a:endParaRPr>
          </a:p>
        </p:txBody>
      </p:sp>
    </p:spTree>
    <p:extLst>
      <p:ext uri="{BB962C8B-B14F-4D97-AF65-F5344CB8AC3E}">
        <p14:creationId xmlns:p14="http://schemas.microsoft.com/office/powerpoint/2010/main" val="328441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7705" y="137695"/>
            <a:ext cx="8874328" cy="6604038"/>
          </a:xfrm>
          <a:prstGeom prst="rect">
            <a:avLst/>
          </a:prstGeom>
          <a:ln w="38100" cmpd="sng">
            <a:solidFill>
              <a:srgbClr val="FF0000"/>
            </a:solidFill>
          </a:ln>
        </p:spPr>
      </p:pic>
    </p:spTree>
    <p:extLst>
      <p:ext uri="{BB962C8B-B14F-4D97-AF65-F5344CB8AC3E}">
        <p14:creationId xmlns:p14="http://schemas.microsoft.com/office/powerpoint/2010/main" val="3155776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1819</TotalTime>
  <Words>1906</Words>
  <Application>Microsoft Office PowerPoint</Application>
  <PresentationFormat>On-screen Show (4:3)</PresentationFormat>
  <Paragraphs>188</Paragraphs>
  <Slides>24</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Worksheet</vt:lpstr>
      <vt:lpstr>PowerPoint Presentation</vt:lpstr>
      <vt:lpstr>BUDGET PROCESS for FY 2016</vt:lpstr>
      <vt:lpstr>FY 16 BUDGET CHALLENGES</vt:lpstr>
      <vt:lpstr>PowerPoint Presentation</vt:lpstr>
      <vt:lpstr>PowerPoint Presentation</vt:lpstr>
      <vt:lpstr>PowerPoint Presentation</vt:lpstr>
      <vt:lpstr>PowerPoint Presentation</vt:lpstr>
      <vt:lpstr>PowerPoint Presentation</vt:lpstr>
      <vt:lpstr>PowerPoint Presentation</vt:lpstr>
      <vt:lpstr>K – 12 Projections for September 2015 (based on moving along December 2014 actuals)</vt:lpstr>
      <vt:lpstr>FY 2016 – WORKING DRAFT PROPOSALS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Full-Day K for ALL Proposed Budget</vt:lpstr>
      <vt:lpstr>“Sample” of a Full-Day K for All Funding Plan ( a “work in progress”)</vt:lpstr>
      <vt:lpstr>PowerPoint Presentation</vt:lpstr>
    </vt:vector>
  </TitlesOfParts>
  <Company>Hingham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Dorothy Galo</dc:creator>
  <cp:lastModifiedBy>Joe Andrews</cp:lastModifiedBy>
  <cp:revision>147</cp:revision>
  <cp:lastPrinted>2014-01-03T18:33:41Z</cp:lastPrinted>
  <dcterms:created xsi:type="dcterms:W3CDTF">2013-12-29T16:58:15Z</dcterms:created>
  <dcterms:modified xsi:type="dcterms:W3CDTF">2015-01-09T20:08:25Z</dcterms:modified>
</cp:coreProperties>
</file>