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90" r:id="rId2"/>
    <p:sldId id="280" r:id="rId3"/>
    <p:sldId id="291" r:id="rId4"/>
    <p:sldId id="336" r:id="rId5"/>
    <p:sldId id="333" r:id="rId6"/>
    <p:sldId id="334" r:id="rId7"/>
    <p:sldId id="301" r:id="rId8"/>
    <p:sldId id="296" r:id="rId9"/>
    <p:sldId id="297" r:id="rId10"/>
    <p:sldId id="341" r:id="rId11"/>
    <p:sldId id="311" r:id="rId12"/>
    <p:sldId id="310" r:id="rId13"/>
    <p:sldId id="326" r:id="rId14"/>
    <p:sldId id="281" r:id="rId15"/>
    <p:sldId id="282" r:id="rId16"/>
    <p:sldId id="283" r:id="rId17"/>
    <p:sldId id="284" r:id="rId18"/>
    <p:sldId id="285" r:id="rId19"/>
    <p:sldId id="286" r:id="rId20"/>
    <p:sldId id="287" r:id="rId21"/>
    <p:sldId id="312" r:id="rId22"/>
    <p:sldId id="271" r:id="rId23"/>
    <p:sldId id="278" r:id="rId24"/>
    <p:sldId id="279" r:id="rId25"/>
    <p:sldId id="273" r:id="rId26"/>
    <p:sldId id="276" r:id="rId27"/>
    <p:sldId id="275" r:id="rId28"/>
    <p:sldId id="313" r:id="rId29"/>
    <p:sldId id="305" r:id="rId30"/>
    <p:sldId id="306" r:id="rId31"/>
    <p:sldId id="307" r:id="rId32"/>
    <p:sldId id="308" r:id="rId33"/>
    <p:sldId id="309" r:id="rId34"/>
    <p:sldId id="302" r:id="rId35"/>
    <p:sldId id="337" r:id="rId36"/>
    <p:sldId id="338" r:id="rId37"/>
    <p:sldId id="339" r:id="rId38"/>
    <p:sldId id="340" r:id="rId39"/>
    <p:sldId id="332" r:id="rId40"/>
    <p:sldId id="328" r:id="rId41"/>
    <p:sldId id="314" r:id="rId42"/>
    <p:sldId id="315" r:id="rId43"/>
    <p:sldId id="316" r:id="rId44"/>
    <p:sldId id="327" r:id="rId45"/>
    <p:sldId id="342"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594" y="-384"/>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HIN-SAN1\SchoolAdministration$\Secretary's_Folder\Rosemary's%20Folder\BUDGET\FY%2016%20Budget\FY%2016%20Working%20Copy%20of%20Backup%20Pages%20Budget%20Book.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HIN-SAN1\SchoolAdministration$\Secretary's_Folder\Rosemary's%20Folder\BUDGET\FY%2016%20Budget\FY%2016%20Working%20Copy%20of%20Backup%20Pages%20Budget%20Book.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HIN-SAN1\SchoolAdministration$\Secretary's_Folder\Rosemary's%20Folder\BUDGET\FY%2016%20Budget\FY%2016%20Working%20Copy%20of%20Backup%20Pages%20Budget%20Book.xls"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ingp\AppData\Local\Microsoft\Windows\Temporary%20Internet%20Files\Content.IE5\C3EG5KK9\10%20-%20year%20enrollmen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dorothygalo:.Trash:K%20to%20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2000" b="1" i="0" u="none" strike="noStrike" baseline="0" dirty="0">
                <a:solidFill>
                  <a:srgbClr val="000000"/>
                </a:solidFill>
                <a:latin typeface="Calibri"/>
                <a:cs typeface="Calibri"/>
              </a:rPr>
              <a:t>Proposed FY </a:t>
            </a:r>
            <a:r>
              <a:rPr lang="en-US" sz="2000" b="1" i="0" u="none" strike="noStrike" baseline="0" dirty="0" smtClean="0">
                <a:solidFill>
                  <a:srgbClr val="000000"/>
                </a:solidFill>
                <a:latin typeface="Calibri"/>
                <a:cs typeface="Calibri"/>
              </a:rPr>
              <a:t>16  School </a:t>
            </a:r>
            <a:r>
              <a:rPr lang="en-US" sz="2000" b="1" i="0" u="none" strike="noStrike" baseline="0" dirty="0">
                <a:solidFill>
                  <a:srgbClr val="000000"/>
                </a:solidFill>
                <a:latin typeface="Calibri"/>
                <a:cs typeface="Calibri"/>
              </a:rPr>
              <a:t>Budget By Program Area</a:t>
            </a:r>
          </a:p>
        </c:rich>
      </c:tx>
      <c:layout>
        <c:manualLayout>
          <c:xMode val="edge"/>
          <c:yMode val="edge"/>
          <c:x val="0.284219349624801"/>
          <c:y val="5.5856709666800904E-4"/>
        </c:manualLayout>
      </c:layout>
      <c:overlay val="0"/>
    </c:title>
    <c:autoTitleDeleted val="0"/>
    <c:view3D>
      <c:rotX val="30"/>
      <c:rotY val="200"/>
      <c:rAngAx val="0"/>
      <c:perspective val="30"/>
    </c:view3D>
    <c:floor>
      <c:thickness val="0"/>
    </c:floor>
    <c:sideWall>
      <c:thickness val="0"/>
    </c:sideWall>
    <c:backWall>
      <c:thickness val="0"/>
    </c:backWall>
    <c:plotArea>
      <c:layout>
        <c:manualLayout>
          <c:layoutTarget val="inner"/>
          <c:xMode val="edge"/>
          <c:yMode val="edge"/>
          <c:x val="0"/>
          <c:y val="1.4883034612595901E-3"/>
          <c:w val="1"/>
          <c:h val="0.89931177352830904"/>
        </c:manualLayout>
      </c:layout>
      <c:pie3DChart>
        <c:varyColors val="1"/>
        <c:ser>
          <c:idx val="0"/>
          <c:order val="0"/>
          <c:explosion val="9"/>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Lbls>
            <c:dLbl>
              <c:idx val="2"/>
              <c:layout>
                <c:manualLayout>
                  <c:x val="-4.4756047560475597E-2"/>
                  <c:y val="-0.17096799087513101"/>
                </c:manualLayout>
              </c:layout>
              <c:showLegendKey val="0"/>
              <c:showVal val="1"/>
              <c:showCatName val="1"/>
              <c:showSerName val="0"/>
              <c:showPercent val="1"/>
              <c:showBubbleSize val="0"/>
            </c:dLbl>
            <c:dLbl>
              <c:idx val="5"/>
              <c:layout/>
              <c:dLblPos val="bestFit"/>
              <c:showLegendKey val="0"/>
              <c:showVal val="1"/>
              <c:showCatName val="1"/>
              <c:showSerName val="0"/>
              <c:showPercent val="1"/>
              <c:showBubbleSize val="0"/>
            </c:dLbl>
            <c:dLbl>
              <c:idx val="6"/>
              <c:layout/>
              <c:tx>
                <c:rich>
                  <a:bodyPr/>
                  <a:lstStyle/>
                  <a:p>
                    <a:r>
                      <a:rPr lang="en-US" dirty="0" smtClean="0"/>
                      <a:t>SC </a:t>
                    </a:r>
                    <a:r>
                      <a:rPr lang="en-US" dirty="0"/>
                      <a:t>and   Central Office, 1,019,122, 2%</a:t>
                    </a:r>
                  </a:p>
                </c:rich>
              </c:tx>
              <c:dLblPos val="bestFit"/>
              <c:showLegendKey val="0"/>
              <c:showVal val="1"/>
              <c:showCatName val="1"/>
              <c:showSerName val="0"/>
              <c:showPercent val="1"/>
              <c:showBubbleSize val="0"/>
            </c:dLbl>
            <c:dLbl>
              <c:idx val="8"/>
              <c:layout>
                <c:manualLayout>
                  <c:x val="-0.117736309600637"/>
                  <c:y val="-0.13805112810010201"/>
                </c:manualLayout>
              </c:layout>
              <c:dLblPos val="bestFit"/>
              <c:showLegendKey val="0"/>
              <c:showVal val="1"/>
              <c:showCatName val="1"/>
              <c:showSerName val="0"/>
              <c:showPercent val="1"/>
              <c:showBubbleSize val="0"/>
            </c:dLbl>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showLeaderLines val="1"/>
          </c:dLbls>
          <c:cat>
            <c:strRef>
              <c:f>'Other Charts'!$C$110:$C$118</c:f>
              <c:strCache>
                <c:ptCount val="9"/>
                <c:pt idx="0">
                  <c:v>Regular Instruction</c:v>
                </c:pt>
                <c:pt idx="1">
                  <c:v>Special Education</c:v>
                </c:pt>
                <c:pt idx="2">
                  <c:v>Custodial, Main't &amp; Utilities</c:v>
                </c:pt>
                <c:pt idx="3">
                  <c:v>Principals Offices</c:v>
                </c:pt>
                <c:pt idx="4">
                  <c:v>Counseling &amp; Health Services</c:v>
                </c:pt>
                <c:pt idx="5">
                  <c:v>Regular Transportation</c:v>
                </c:pt>
                <c:pt idx="6">
                  <c:v>School Committee and   Central Office</c:v>
                </c:pt>
                <c:pt idx="7">
                  <c:v>Athletics and Student Activities</c:v>
                </c:pt>
                <c:pt idx="8">
                  <c:v>Vocational Education</c:v>
                </c:pt>
              </c:strCache>
            </c:strRef>
          </c:cat>
          <c:val>
            <c:numRef>
              <c:f>'Other Charts'!$G$110:$G$118</c:f>
              <c:numCache>
                <c:formatCode>#,##0</c:formatCode>
                <c:ptCount val="9"/>
                <c:pt idx="0">
                  <c:v>23763878.537890099</c:v>
                </c:pt>
                <c:pt idx="1">
                  <c:v>10885509.1735135</c:v>
                </c:pt>
                <c:pt idx="2">
                  <c:v>4202288.1894776504</c:v>
                </c:pt>
                <c:pt idx="3">
                  <c:v>2086062.41972388</c:v>
                </c:pt>
                <c:pt idx="4">
                  <c:v>2089486.15186487</c:v>
                </c:pt>
                <c:pt idx="5">
                  <c:v>1320545.930928</c:v>
                </c:pt>
                <c:pt idx="6">
                  <c:v>1019121.87424615</c:v>
                </c:pt>
                <c:pt idx="7">
                  <c:v>752916.39748114278</c:v>
                </c:pt>
                <c:pt idx="8">
                  <c:v>71182.36</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Facilities and Operations</a:t>
            </a:r>
          </a:p>
        </c:rich>
      </c:tx>
      <c:overlay val="0"/>
    </c:title>
    <c:autoTitleDeleted val="0"/>
    <c:plotArea>
      <c:layout/>
      <c:barChart>
        <c:barDir val="col"/>
        <c:grouping val="clustered"/>
        <c:varyColors val="0"/>
        <c:ser>
          <c:idx val="0"/>
          <c:order val="0"/>
          <c:tx>
            <c:strRef>
              <c:f>'Other Charts'!$D$78</c:f>
              <c:strCache>
                <c:ptCount val="1"/>
                <c:pt idx="0">
                  <c:v>2012-2013</c:v>
                </c:pt>
              </c:strCache>
            </c:strRef>
          </c:tx>
          <c:invertIfNegative val="0"/>
          <c:cat>
            <c:strRef>
              <c:f>'Other Charts'!$C$83:$C$87</c:f>
              <c:strCache>
                <c:ptCount val="5"/>
                <c:pt idx="0">
                  <c:v>Electricity</c:v>
                </c:pt>
                <c:pt idx="1">
                  <c:v>Heat</c:v>
                </c:pt>
                <c:pt idx="2">
                  <c:v>Utilities</c:v>
                </c:pt>
                <c:pt idx="3">
                  <c:v>Maintenance</c:v>
                </c:pt>
                <c:pt idx="4">
                  <c:v>Custodial Services</c:v>
                </c:pt>
              </c:strCache>
            </c:strRef>
          </c:cat>
          <c:val>
            <c:numRef>
              <c:f>'Other Charts'!$D$83:$D$87</c:f>
              <c:numCache>
                <c:formatCode>#,##0</c:formatCode>
                <c:ptCount val="5"/>
                <c:pt idx="0">
                  <c:v>644984</c:v>
                </c:pt>
                <c:pt idx="1">
                  <c:v>458369</c:v>
                </c:pt>
                <c:pt idx="2">
                  <c:v>87161</c:v>
                </c:pt>
                <c:pt idx="3">
                  <c:v>839487.62760000001</c:v>
                </c:pt>
                <c:pt idx="4">
                  <c:v>1329369.08</c:v>
                </c:pt>
              </c:numCache>
            </c:numRef>
          </c:val>
        </c:ser>
        <c:ser>
          <c:idx val="1"/>
          <c:order val="1"/>
          <c:tx>
            <c:strRef>
              <c:f>'Other Charts'!$E$78</c:f>
              <c:strCache>
                <c:ptCount val="1"/>
                <c:pt idx="0">
                  <c:v>2013-2014</c:v>
                </c:pt>
              </c:strCache>
            </c:strRef>
          </c:tx>
          <c:invertIfNegative val="0"/>
          <c:cat>
            <c:strRef>
              <c:f>'Other Charts'!$C$83:$C$87</c:f>
              <c:strCache>
                <c:ptCount val="5"/>
                <c:pt idx="0">
                  <c:v>Electricity</c:v>
                </c:pt>
                <c:pt idx="1">
                  <c:v>Heat</c:v>
                </c:pt>
                <c:pt idx="2">
                  <c:v>Utilities</c:v>
                </c:pt>
                <c:pt idx="3">
                  <c:v>Maintenance</c:v>
                </c:pt>
                <c:pt idx="4">
                  <c:v>Custodial Services</c:v>
                </c:pt>
              </c:strCache>
            </c:strRef>
          </c:cat>
          <c:val>
            <c:numRef>
              <c:f>'Other Charts'!$E$83:$E$87</c:f>
              <c:numCache>
                <c:formatCode>#,##0</c:formatCode>
                <c:ptCount val="5"/>
                <c:pt idx="0">
                  <c:v>618903.51615106151</c:v>
                </c:pt>
                <c:pt idx="1">
                  <c:v>465387.63120886002</c:v>
                </c:pt>
                <c:pt idx="2">
                  <c:v>105429.23</c:v>
                </c:pt>
                <c:pt idx="3">
                  <c:v>891089.49580000003</c:v>
                </c:pt>
                <c:pt idx="4">
                  <c:v>1442427.68</c:v>
                </c:pt>
              </c:numCache>
            </c:numRef>
          </c:val>
        </c:ser>
        <c:ser>
          <c:idx val="2"/>
          <c:order val="2"/>
          <c:tx>
            <c:strRef>
              <c:f>'Other Charts'!$F$78</c:f>
              <c:strCache>
                <c:ptCount val="1"/>
                <c:pt idx="0">
                  <c:v>2014-2015</c:v>
                </c:pt>
              </c:strCache>
            </c:strRef>
          </c:tx>
          <c:invertIfNegative val="0"/>
          <c:cat>
            <c:strRef>
              <c:f>'Other Charts'!$C$83:$C$87</c:f>
              <c:strCache>
                <c:ptCount val="5"/>
                <c:pt idx="0">
                  <c:v>Electricity</c:v>
                </c:pt>
                <c:pt idx="1">
                  <c:v>Heat</c:v>
                </c:pt>
                <c:pt idx="2">
                  <c:v>Utilities</c:v>
                </c:pt>
                <c:pt idx="3">
                  <c:v>Maintenance</c:v>
                </c:pt>
                <c:pt idx="4">
                  <c:v>Custodial Services</c:v>
                </c:pt>
              </c:strCache>
            </c:strRef>
          </c:cat>
          <c:val>
            <c:numRef>
              <c:f>'Other Charts'!$F$83:$F$87</c:f>
              <c:numCache>
                <c:formatCode>#,##0</c:formatCode>
                <c:ptCount val="5"/>
                <c:pt idx="0">
                  <c:v>756663</c:v>
                </c:pt>
                <c:pt idx="1">
                  <c:v>551022</c:v>
                </c:pt>
                <c:pt idx="2">
                  <c:v>107261</c:v>
                </c:pt>
                <c:pt idx="3">
                  <c:v>988624.22880000004</c:v>
                </c:pt>
                <c:pt idx="4">
                  <c:v>1545001.44</c:v>
                </c:pt>
              </c:numCache>
            </c:numRef>
          </c:val>
        </c:ser>
        <c:ser>
          <c:idx val="3"/>
          <c:order val="3"/>
          <c:tx>
            <c:strRef>
              <c:f>'Other Charts'!$G$78</c:f>
              <c:strCache>
                <c:ptCount val="1"/>
                <c:pt idx="0">
                  <c:v>2015-2016</c:v>
                </c:pt>
              </c:strCache>
            </c:strRef>
          </c:tx>
          <c:invertIfNegative val="0"/>
          <c:dLbls>
            <c:dLbl>
              <c:idx val="3"/>
              <c:layout>
                <c:manualLayout>
                  <c:x val="-8.0971659919028306E-3"/>
                  <c:y val="-3.5650623885917998E-2"/>
                </c:manualLayout>
              </c:layout>
              <c:dLblPos val="outEnd"/>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'Other Charts'!$C$83:$C$87</c:f>
              <c:strCache>
                <c:ptCount val="5"/>
                <c:pt idx="0">
                  <c:v>Electricity</c:v>
                </c:pt>
                <c:pt idx="1">
                  <c:v>Heat</c:v>
                </c:pt>
                <c:pt idx="2">
                  <c:v>Utilities</c:v>
                </c:pt>
                <c:pt idx="3">
                  <c:v>Maintenance</c:v>
                </c:pt>
                <c:pt idx="4">
                  <c:v>Custodial Services</c:v>
                </c:pt>
              </c:strCache>
            </c:strRef>
          </c:cat>
          <c:val>
            <c:numRef>
              <c:f>'Other Charts'!$G$83:$G$87</c:f>
              <c:numCache>
                <c:formatCode>#,##0</c:formatCode>
                <c:ptCount val="5"/>
                <c:pt idx="0">
                  <c:v>739767</c:v>
                </c:pt>
                <c:pt idx="1">
                  <c:v>570469</c:v>
                </c:pt>
                <c:pt idx="2">
                  <c:v>118873.802318644</c:v>
                </c:pt>
                <c:pt idx="3">
                  <c:v>1150013.2489704399</c:v>
                </c:pt>
                <c:pt idx="4">
                  <c:v>1623165.13818857</c:v>
                </c:pt>
              </c:numCache>
            </c:numRef>
          </c:val>
        </c:ser>
        <c:dLbls>
          <c:showLegendKey val="0"/>
          <c:showVal val="0"/>
          <c:showCatName val="0"/>
          <c:showSerName val="0"/>
          <c:showPercent val="0"/>
          <c:showBubbleSize val="0"/>
        </c:dLbls>
        <c:gapWidth val="150"/>
        <c:axId val="168919424"/>
        <c:axId val="168920960"/>
      </c:barChart>
      <c:catAx>
        <c:axId val="168919424"/>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68920960"/>
        <c:crosses val="autoZero"/>
        <c:auto val="1"/>
        <c:lblAlgn val="ctr"/>
        <c:lblOffset val="100"/>
        <c:noMultiLvlLbl val="0"/>
      </c:catAx>
      <c:valAx>
        <c:axId val="168920960"/>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8919424"/>
        <c:crosses val="autoZero"/>
        <c:crossBetween val="between"/>
      </c:valAx>
    </c:plotArea>
    <c:legend>
      <c:legendPos val="r"/>
      <c:overlay val="0"/>
      <c:txPr>
        <a:bodyPr/>
        <a:lstStyle/>
        <a:p>
          <a:pPr>
            <a:defRPr sz="16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Calibri"/>
                <a:ea typeface="Calibri"/>
                <a:cs typeface="Calibri"/>
              </a:defRPr>
            </a:pPr>
            <a:r>
              <a:rPr lang="en-US" dirty="0"/>
              <a:t>Natural Gas Usage Trend
FY 09 - FY 14 Actual
FY 15 - FY 16 Budget</a:t>
            </a:r>
          </a:p>
        </c:rich>
      </c:tx>
      <c:overlay val="1"/>
    </c:title>
    <c:autoTitleDeleted val="0"/>
    <c:plotArea>
      <c:layout>
        <c:manualLayout>
          <c:layoutTarget val="inner"/>
          <c:xMode val="edge"/>
          <c:yMode val="edge"/>
          <c:x val="0.213946775171622"/>
          <c:y val="0.242171900350165"/>
          <c:w val="0.57940812953936305"/>
          <c:h val="0.60147307362236002"/>
        </c:manualLayout>
      </c:layout>
      <c:barChart>
        <c:barDir val="col"/>
        <c:grouping val="clustered"/>
        <c:varyColors val="0"/>
        <c:ser>
          <c:idx val="0"/>
          <c:order val="0"/>
          <c:tx>
            <c:strRef>
              <c:f>'4120'!$U$14</c:f>
              <c:strCache>
                <c:ptCount val="1"/>
                <c:pt idx="0">
                  <c:v>Therms</c:v>
                </c:pt>
              </c:strCache>
            </c:strRef>
          </c:tx>
          <c:invertIfNegative val="0"/>
          <c:cat>
            <c:strRef>
              <c:f>'4120'!$T$15:$T$22</c:f>
              <c:strCache>
                <c:ptCount val="8"/>
                <c:pt idx="0">
                  <c:v>FY 09</c:v>
                </c:pt>
                <c:pt idx="1">
                  <c:v>FY 10</c:v>
                </c:pt>
                <c:pt idx="2">
                  <c:v>FY 11</c:v>
                </c:pt>
                <c:pt idx="3">
                  <c:v>FY 12</c:v>
                </c:pt>
                <c:pt idx="4">
                  <c:v>FY 13</c:v>
                </c:pt>
                <c:pt idx="5">
                  <c:v>FY14</c:v>
                </c:pt>
                <c:pt idx="6">
                  <c:v>FY 15</c:v>
                </c:pt>
                <c:pt idx="7">
                  <c:v>FY16</c:v>
                </c:pt>
              </c:strCache>
            </c:strRef>
          </c:cat>
          <c:val>
            <c:numRef>
              <c:f>'4120'!$U$15:$U$22</c:f>
              <c:numCache>
                <c:formatCode>#,##0_);\(#,##0\)</c:formatCode>
                <c:ptCount val="8"/>
                <c:pt idx="0">
                  <c:v>156229.89000000001</c:v>
                </c:pt>
                <c:pt idx="1">
                  <c:v>153288</c:v>
                </c:pt>
                <c:pt idx="2">
                  <c:v>177374</c:v>
                </c:pt>
                <c:pt idx="3">
                  <c:v>140034</c:v>
                </c:pt>
                <c:pt idx="4">
                  <c:v>195388</c:v>
                </c:pt>
                <c:pt idx="5">
                  <c:v>206910</c:v>
                </c:pt>
                <c:pt idx="6" formatCode="#,##0">
                  <c:v>250997</c:v>
                </c:pt>
                <c:pt idx="7" formatCode="#,##0">
                  <c:v>249320</c:v>
                </c:pt>
              </c:numCache>
            </c:numRef>
          </c:val>
        </c:ser>
        <c:dLbls>
          <c:showLegendKey val="0"/>
          <c:showVal val="0"/>
          <c:showCatName val="0"/>
          <c:showSerName val="0"/>
          <c:showPercent val="0"/>
          <c:showBubbleSize val="0"/>
        </c:dLbls>
        <c:gapWidth val="150"/>
        <c:axId val="169420288"/>
        <c:axId val="169421824"/>
      </c:barChart>
      <c:lineChart>
        <c:grouping val="standard"/>
        <c:varyColors val="0"/>
        <c:ser>
          <c:idx val="1"/>
          <c:order val="1"/>
          <c:tx>
            <c:strRef>
              <c:f>'4120'!$V$14</c:f>
              <c:strCache>
                <c:ptCount val="1"/>
                <c:pt idx="0">
                  <c:v>Cost</c:v>
                </c:pt>
              </c:strCache>
            </c:strRef>
          </c:tx>
          <c:dLbls>
            <c:dLbl>
              <c:idx val="0"/>
              <c:layout>
                <c:manualLayout>
                  <c:x val="-4.8929663608562698E-2"/>
                  <c:y val="3.8186157517899798E-2"/>
                </c:manualLayout>
              </c:layout>
              <c:dLblPos val="r"/>
              <c:showLegendKey val="0"/>
              <c:showVal val="1"/>
              <c:showCatName val="0"/>
              <c:showSerName val="0"/>
              <c:showPercent val="0"/>
              <c:showBubbleSize val="0"/>
            </c:dLbl>
            <c:dLbl>
              <c:idx val="1"/>
              <c:layout>
                <c:manualLayout>
                  <c:x val="-6.3200815494393506E-2"/>
                  <c:y val="-4.4550517104216397E-2"/>
                </c:manualLayout>
              </c:layout>
              <c:dLblPos val="r"/>
              <c:showLegendKey val="0"/>
              <c:showVal val="1"/>
              <c:showCatName val="0"/>
              <c:showSerName val="0"/>
              <c:showPercent val="0"/>
              <c:showBubbleSize val="0"/>
            </c:dLbl>
            <c:dLbl>
              <c:idx val="2"/>
              <c:layout>
                <c:manualLayout>
                  <c:x val="-6.7278287461773695E-2"/>
                  <c:y val="4.77326968973747E-2"/>
                </c:manualLayout>
              </c:layout>
              <c:dLblPos val="r"/>
              <c:showLegendKey val="0"/>
              <c:showVal val="1"/>
              <c:showCatName val="0"/>
              <c:showSerName val="0"/>
              <c:showPercent val="0"/>
              <c:showBubbleSize val="0"/>
            </c:dLbl>
            <c:dLbl>
              <c:idx val="3"/>
              <c:layout>
                <c:manualLayout>
                  <c:x val="-5.9123343527013303E-2"/>
                  <c:y val="-4.4550517104216397E-2"/>
                </c:manualLayout>
              </c:layout>
              <c:dLblPos val="r"/>
              <c:showLegendKey val="0"/>
              <c:showVal val="1"/>
              <c:showCatName val="0"/>
              <c:showSerName val="0"/>
              <c:showPercent val="0"/>
              <c:showBubbleSize val="0"/>
            </c:dLbl>
            <c:dLbl>
              <c:idx val="4"/>
              <c:layout>
                <c:manualLayout>
                  <c:x val="-5.7084607543323097E-2"/>
                  <c:y val="4.7732446332036702E-2"/>
                </c:manualLayout>
              </c:layout>
              <c:dLblPos val="r"/>
              <c:showLegendKey val="0"/>
              <c:showVal val="1"/>
              <c:showCatName val="0"/>
              <c:showSerName val="0"/>
              <c:showPercent val="0"/>
              <c:showBubbleSize val="0"/>
            </c:dLbl>
            <c:dLbl>
              <c:idx val="5"/>
              <c:layout>
                <c:manualLayout>
                  <c:x val="-6.7278287461773695E-2"/>
                  <c:y val="-4.1368337311058101E-2"/>
                </c:manualLayout>
              </c:layout>
              <c:dLblPos val="r"/>
              <c:showLegendKey val="0"/>
              <c:showVal val="1"/>
              <c:showCatName val="0"/>
              <c:showSerName val="0"/>
              <c:showPercent val="0"/>
              <c:showBubbleSize val="0"/>
            </c:dLbl>
            <c:dLbl>
              <c:idx val="6"/>
              <c:layout>
                <c:manualLayout>
                  <c:x val="-5.7195571955719601E-2"/>
                  <c:y val="-3.8492381716118698E-2"/>
                </c:manualLayout>
              </c:layout>
              <c:dLblPos val="r"/>
              <c:showLegendKey val="0"/>
              <c:showVal val="1"/>
              <c:showCatName val="0"/>
              <c:showSerName val="0"/>
              <c:showPercent val="0"/>
              <c:showBubbleSize val="0"/>
            </c:dLbl>
            <c:dLbl>
              <c:idx val="7"/>
              <c:layout>
                <c:manualLayout>
                  <c:x val="-4.4753086419753098E-2"/>
                  <c:y val="-5.8926685878784302E-2"/>
                </c:manualLayout>
              </c:layout>
              <c:showLegendKey val="0"/>
              <c:showVal val="1"/>
              <c:showCatName val="0"/>
              <c:showSerName val="0"/>
              <c:showPercent val="0"/>
              <c:showBubbleSize val="0"/>
            </c:dLbl>
            <c:numFmt formatCode="\$#,##0" sourceLinked="0"/>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'4120'!$T$15:$T$22</c:f>
              <c:strCache>
                <c:ptCount val="8"/>
                <c:pt idx="0">
                  <c:v>FY 09</c:v>
                </c:pt>
                <c:pt idx="1">
                  <c:v>FY 10</c:v>
                </c:pt>
                <c:pt idx="2">
                  <c:v>FY 11</c:v>
                </c:pt>
                <c:pt idx="3">
                  <c:v>FY 12</c:v>
                </c:pt>
                <c:pt idx="4">
                  <c:v>FY 13</c:v>
                </c:pt>
                <c:pt idx="5">
                  <c:v>FY14</c:v>
                </c:pt>
                <c:pt idx="6">
                  <c:v>FY 15</c:v>
                </c:pt>
                <c:pt idx="7">
                  <c:v>FY16</c:v>
                </c:pt>
              </c:strCache>
            </c:strRef>
          </c:cat>
          <c:val>
            <c:numRef>
              <c:f>'4120'!$V$15:$V$22</c:f>
              <c:numCache>
                <c:formatCode>#,##0_);\(#,##0\)</c:formatCode>
                <c:ptCount val="8"/>
                <c:pt idx="0">
                  <c:v>226031.7</c:v>
                </c:pt>
                <c:pt idx="1">
                  <c:v>211360.29</c:v>
                </c:pt>
                <c:pt idx="2">
                  <c:v>215062.6</c:v>
                </c:pt>
                <c:pt idx="3">
                  <c:v>178825.26</c:v>
                </c:pt>
                <c:pt idx="4">
                  <c:v>258761</c:v>
                </c:pt>
                <c:pt idx="5">
                  <c:v>278864</c:v>
                </c:pt>
                <c:pt idx="6">
                  <c:v>346377</c:v>
                </c:pt>
                <c:pt idx="7">
                  <c:v>371485</c:v>
                </c:pt>
              </c:numCache>
            </c:numRef>
          </c:val>
          <c:smooth val="0"/>
        </c:ser>
        <c:dLbls>
          <c:showLegendKey val="0"/>
          <c:showVal val="0"/>
          <c:showCatName val="0"/>
          <c:showSerName val="0"/>
          <c:showPercent val="0"/>
          <c:showBubbleSize val="0"/>
        </c:dLbls>
        <c:marker val="1"/>
        <c:smooth val="0"/>
        <c:axId val="169448576"/>
        <c:axId val="169450112"/>
      </c:lineChart>
      <c:catAx>
        <c:axId val="16942028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9421824"/>
        <c:crosses val="autoZero"/>
        <c:auto val="1"/>
        <c:lblAlgn val="ctr"/>
        <c:lblOffset val="100"/>
        <c:noMultiLvlLbl val="0"/>
      </c:catAx>
      <c:valAx>
        <c:axId val="169421824"/>
        <c:scaling>
          <c:orientation val="minMax"/>
        </c:scaling>
        <c:delete val="0"/>
        <c:axPos val="l"/>
        <c:majorGridlines/>
        <c:title>
          <c:tx>
            <c:rich>
              <a:bodyPr rot="0" vert="horz"/>
              <a:lstStyle/>
              <a:p>
                <a:pPr algn="ctr">
                  <a:defRPr sz="1000" b="1" i="0" u="none" strike="noStrike" baseline="0">
                    <a:solidFill>
                      <a:srgbClr val="000000"/>
                    </a:solidFill>
                    <a:latin typeface="Calibri"/>
                    <a:ea typeface="Calibri"/>
                    <a:cs typeface="Calibri"/>
                  </a:defRPr>
                </a:pPr>
                <a:r>
                  <a:rPr lang="en-US" dirty="0"/>
                  <a:t>Therms</a:t>
                </a:r>
              </a:p>
            </c:rich>
          </c:tx>
          <c:overlay val="0"/>
        </c:title>
        <c:numFmt formatCode="#,##0_);\(#,##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9420288"/>
        <c:crosses val="autoZero"/>
        <c:crossBetween val="between"/>
      </c:valAx>
      <c:catAx>
        <c:axId val="169448576"/>
        <c:scaling>
          <c:orientation val="minMax"/>
        </c:scaling>
        <c:delete val="1"/>
        <c:axPos val="b"/>
        <c:majorTickMark val="out"/>
        <c:minorTickMark val="none"/>
        <c:tickLblPos val="nextTo"/>
        <c:crossAx val="169450112"/>
        <c:crosses val="autoZero"/>
        <c:auto val="1"/>
        <c:lblAlgn val="ctr"/>
        <c:lblOffset val="100"/>
        <c:noMultiLvlLbl val="0"/>
      </c:catAx>
      <c:valAx>
        <c:axId val="169450112"/>
        <c:scaling>
          <c:orientation val="minMax"/>
        </c:scaling>
        <c:delete val="0"/>
        <c:axPos val="r"/>
        <c:title>
          <c:tx>
            <c:rich>
              <a:bodyPr rot="0" vert="horz"/>
              <a:lstStyle/>
              <a:p>
                <a:pPr algn="ctr">
                  <a:defRPr sz="1000" b="1" i="0" u="none" strike="noStrike" baseline="0">
                    <a:solidFill>
                      <a:srgbClr val="000000"/>
                    </a:solidFill>
                    <a:latin typeface="Calibri"/>
                    <a:ea typeface="Calibri"/>
                    <a:cs typeface="Calibri"/>
                  </a:defRPr>
                </a:pPr>
                <a:r>
                  <a:rPr lang="en-US" dirty="0"/>
                  <a:t>Costs</a:t>
                </a:r>
              </a:p>
            </c:rich>
          </c:tx>
          <c:overlay val="0"/>
        </c:title>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9448576"/>
        <c:crosses val="max"/>
        <c:crossBetween val="between"/>
      </c:valAx>
    </c:plotArea>
    <c:legend>
      <c:legendPos val="b"/>
      <c:overlay val="0"/>
      <c:txPr>
        <a:bodyPr/>
        <a:lstStyle/>
        <a:p>
          <a:pPr>
            <a:defRPr sz="77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Oil Usage and Cost Trend</a:t>
            </a:r>
          </a:p>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FY 09 - FY 14 Actual</a:t>
            </a:r>
          </a:p>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FY 15 and 16 Budget</a:t>
            </a:r>
          </a:p>
          <a:p>
            <a:pPr>
              <a:defRPr sz="1000" b="0" i="0" u="none" strike="noStrike" baseline="0">
                <a:solidFill>
                  <a:srgbClr val="000000"/>
                </a:solidFill>
                <a:latin typeface="Calibri"/>
                <a:ea typeface="Calibri"/>
                <a:cs typeface="Calibri"/>
              </a:defRPr>
            </a:pPr>
            <a:endParaRPr lang="en-US" sz="1800" b="1" i="0" u="none" strike="noStrike" baseline="0" dirty="0">
              <a:solidFill>
                <a:srgbClr val="000000"/>
              </a:solidFill>
              <a:latin typeface="Calibri"/>
              <a:cs typeface="Calibri"/>
            </a:endParaRPr>
          </a:p>
        </c:rich>
      </c:tx>
      <c:overlay val="1"/>
    </c:title>
    <c:autoTitleDeleted val="0"/>
    <c:plotArea>
      <c:layout>
        <c:manualLayout>
          <c:layoutTarget val="inner"/>
          <c:xMode val="edge"/>
          <c:yMode val="edge"/>
          <c:x val="0.184107280707559"/>
          <c:y val="0.26954699074787097"/>
          <c:w val="0.59214609938463603"/>
          <c:h val="0.54730123769493899"/>
        </c:manualLayout>
      </c:layout>
      <c:barChart>
        <c:barDir val="col"/>
        <c:grouping val="clustered"/>
        <c:varyColors val="0"/>
        <c:ser>
          <c:idx val="0"/>
          <c:order val="0"/>
          <c:tx>
            <c:strRef>
              <c:f>'4120'!$U$4</c:f>
              <c:strCache>
                <c:ptCount val="1"/>
                <c:pt idx="0">
                  <c:v>Gallons</c:v>
                </c:pt>
              </c:strCache>
            </c:strRef>
          </c:tx>
          <c:invertIfNegative val="0"/>
          <c:cat>
            <c:strRef>
              <c:f>'4120'!$T$5:$T$12</c:f>
              <c:strCache>
                <c:ptCount val="8"/>
                <c:pt idx="0">
                  <c:v>FY 09</c:v>
                </c:pt>
                <c:pt idx="1">
                  <c:v>FY 10</c:v>
                </c:pt>
                <c:pt idx="2">
                  <c:v>FY 11</c:v>
                </c:pt>
                <c:pt idx="3">
                  <c:v>FY 12</c:v>
                </c:pt>
                <c:pt idx="4">
                  <c:v>FY 13</c:v>
                </c:pt>
                <c:pt idx="5">
                  <c:v>FY14</c:v>
                </c:pt>
                <c:pt idx="6">
                  <c:v>FY 15</c:v>
                </c:pt>
                <c:pt idx="7">
                  <c:v>FY16</c:v>
                </c:pt>
              </c:strCache>
            </c:strRef>
          </c:cat>
          <c:val>
            <c:numRef>
              <c:f>'4120'!$U$5:$U$12</c:f>
              <c:numCache>
                <c:formatCode>#,##0_);\(#,##0\)</c:formatCode>
                <c:ptCount val="8"/>
                <c:pt idx="0">
                  <c:v>71691.260000000009</c:v>
                </c:pt>
                <c:pt idx="1">
                  <c:v>59291.8</c:v>
                </c:pt>
                <c:pt idx="2">
                  <c:v>70061.5</c:v>
                </c:pt>
                <c:pt idx="3">
                  <c:v>46852</c:v>
                </c:pt>
                <c:pt idx="4">
                  <c:v>70728</c:v>
                </c:pt>
                <c:pt idx="5">
                  <c:v>60266</c:v>
                </c:pt>
                <c:pt idx="6">
                  <c:v>43685</c:v>
                </c:pt>
                <c:pt idx="7">
                  <c:v>41495</c:v>
                </c:pt>
              </c:numCache>
            </c:numRef>
          </c:val>
        </c:ser>
        <c:dLbls>
          <c:showLegendKey val="0"/>
          <c:showVal val="0"/>
          <c:showCatName val="0"/>
          <c:showSerName val="0"/>
          <c:showPercent val="0"/>
          <c:showBubbleSize val="0"/>
        </c:dLbls>
        <c:gapWidth val="150"/>
        <c:axId val="169818752"/>
        <c:axId val="169836928"/>
      </c:barChart>
      <c:lineChart>
        <c:grouping val="standard"/>
        <c:varyColors val="0"/>
        <c:ser>
          <c:idx val="1"/>
          <c:order val="1"/>
          <c:tx>
            <c:strRef>
              <c:f>'4120'!$V$4</c:f>
              <c:strCache>
                <c:ptCount val="1"/>
                <c:pt idx="0">
                  <c:v>Cost</c:v>
                </c:pt>
              </c:strCache>
            </c:strRef>
          </c:tx>
          <c:dLbls>
            <c:dLbl>
              <c:idx val="0"/>
              <c:layout>
                <c:manualLayout>
                  <c:x val="-4.8322154460660502E-2"/>
                  <c:y val="-4.1106719367588897E-2"/>
                </c:manualLayout>
              </c:layout>
              <c:dLblPos val="r"/>
              <c:showLegendKey val="0"/>
              <c:showVal val="1"/>
              <c:showCatName val="0"/>
              <c:showSerName val="0"/>
              <c:showPercent val="0"/>
              <c:showBubbleSize val="0"/>
            </c:dLbl>
            <c:dLbl>
              <c:idx val="1"/>
              <c:layout>
                <c:manualLayout>
                  <c:x val="-3.9373607338315998E-2"/>
                  <c:y val="6.6403162055336001E-2"/>
                </c:manualLayout>
              </c:layout>
              <c:dLblPos val="r"/>
              <c:showLegendKey val="0"/>
              <c:showVal val="1"/>
              <c:showCatName val="0"/>
              <c:showSerName val="0"/>
              <c:showPercent val="0"/>
              <c:showBubbleSize val="0"/>
            </c:dLbl>
            <c:dLbl>
              <c:idx val="2"/>
              <c:layout>
                <c:manualLayout>
                  <c:x val="-3.9373607338315998E-2"/>
                  <c:y val="5.69169960474308E-2"/>
                </c:manualLayout>
              </c:layout>
              <c:dLblPos val="r"/>
              <c:showLegendKey val="0"/>
              <c:showVal val="1"/>
              <c:showCatName val="0"/>
              <c:showSerName val="0"/>
              <c:showPercent val="0"/>
              <c:showBubbleSize val="0"/>
            </c:dLbl>
            <c:dLbl>
              <c:idx val="3"/>
              <c:layout>
                <c:manualLayout>
                  <c:x val="-4.6532445036191597E-2"/>
                  <c:y val="-8.5375494071146196E-2"/>
                </c:manualLayout>
              </c:layout>
              <c:dLblPos val="r"/>
              <c:showLegendKey val="0"/>
              <c:showVal val="1"/>
              <c:showCatName val="0"/>
              <c:showSerName val="0"/>
              <c:showPercent val="0"/>
              <c:showBubbleSize val="0"/>
            </c:dLbl>
            <c:dLbl>
              <c:idx val="4"/>
              <c:layout>
                <c:manualLayout>
                  <c:x val="-5.1901573309598298E-2"/>
                  <c:y val="-5.0592885375494098E-2"/>
                </c:manualLayout>
              </c:layout>
              <c:dLblPos val="r"/>
              <c:showLegendKey val="0"/>
              <c:showVal val="1"/>
              <c:showCatName val="0"/>
              <c:showSerName val="0"/>
              <c:showPercent val="0"/>
              <c:showBubbleSize val="0"/>
            </c:dLbl>
            <c:dLbl>
              <c:idx val="5"/>
              <c:layout>
                <c:manualLayout>
                  <c:x val="-5.8263305322128797E-2"/>
                  <c:y val="5.5944055944055902E-2"/>
                </c:manualLayout>
              </c:layout>
              <c:dLblPos val="r"/>
              <c:showLegendKey val="0"/>
              <c:showVal val="1"/>
              <c:showCatName val="0"/>
              <c:showSerName val="0"/>
              <c:showPercent val="0"/>
              <c:showBubbleSize val="0"/>
            </c:dLbl>
            <c:dLbl>
              <c:idx val="6"/>
              <c:layout>
                <c:manualLayout>
                  <c:x val="-5.3691282734067203E-2"/>
                  <c:y val="-8.8537549407114599E-2"/>
                </c:manualLayout>
              </c:layout>
              <c:dLblPos val="r"/>
              <c:showLegendKey val="0"/>
              <c:showVal val="1"/>
              <c:showCatName val="0"/>
              <c:showSerName val="0"/>
              <c:showPercent val="0"/>
              <c:showBubbleSize val="0"/>
            </c:dLbl>
            <c:dLbl>
              <c:idx val="7"/>
              <c:layout>
                <c:manualLayout>
                  <c:x val="-4.8322147651006703E-2"/>
                  <c:y val="-6.9565217391304293E-2"/>
                </c:manualLayout>
              </c:layout>
              <c:showLegendKey val="0"/>
              <c:showVal val="1"/>
              <c:showCatName val="0"/>
              <c:showSerName val="0"/>
              <c:showPercent val="0"/>
              <c:showBubbleSize val="0"/>
            </c:dLbl>
            <c:numFmt formatCode="\$#,##0" sourceLinked="0"/>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'4120'!$T$5:$T$12</c:f>
              <c:strCache>
                <c:ptCount val="8"/>
                <c:pt idx="0">
                  <c:v>FY 09</c:v>
                </c:pt>
                <c:pt idx="1">
                  <c:v>FY 10</c:v>
                </c:pt>
                <c:pt idx="2">
                  <c:v>FY 11</c:v>
                </c:pt>
                <c:pt idx="3">
                  <c:v>FY 12</c:v>
                </c:pt>
                <c:pt idx="4">
                  <c:v>FY 13</c:v>
                </c:pt>
                <c:pt idx="5">
                  <c:v>FY14</c:v>
                </c:pt>
                <c:pt idx="6">
                  <c:v>FY 15</c:v>
                </c:pt>
                <c:pt idx="7">
                  <c:v>FY16</c:v>
                </c:pt>
              </c:strCache>
            </c:strRef>
          </c:cat>
          <c:val>
            <c:numRef>
              <c:f>'4120'!$V$5:$V$12</c:f>
              <c:numCache>
                <c:formatCode>#,##0_);\(#,##0\)</c:formatCode>
                <c:ptCount val="8"/>
                <c:pt idx="0">
                  <c:v>262890.8</c:v>
                </c:pt>
                <c:pt idx="1">
                  <c:v>105940.2</c:v>
                </c:pt>
                <c:pt idx="2">
                  <c:v>155438.59</c:v>
                </c:pt>
                <c:pt idx="3">
                  <c:v>140110.22</c:v>
                </c:pt>
                <c:pt idx="4">
                  <c:v>219889</c:v>
                </c:pt>
                <c:pt idx="5">
                  <c:v>204771</c:v>
                </c:pt>
                <c:pt idx="6" formatCode="&quot;$&quot;#,##0_);\(&quot;$&quot;#,##0\)">
                  <c:v>141974</c:v>
                </c:pt>
                <c:pt idx="7" formatCode="&quot;$&quot;#,##0_);\(&quot;$&quot;#,##0\)">
                  <c:v>129992</c:v>
                </c:pt>
              </c:numCache>
            </c:numRef>
          </c:val>
          <c:smooth val="0"/>
        </c:ser>
        <c:dLbls>
          <c:showLegendKey val="0"/>
          <c:showVal val="0"/>
          <c:showCatName val="0"/>
          <c:showSerName val="0"/>
          <c:showPercent val="0"/>
          <c:showBubbleSize val="0"/>
        </c:dLbls>
        <c:marker val="1"/>
        <c:smooth val="0"/>
        <c:axId val="169838464"/>
        <c:axId val="169840000"/>
      </c:lineChart>
      <c:catAx>
        <c:axId val="16981875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9836928"/>
        <c:crosses val="autoZero"/>
        <c:auto val="1"/>
        <c:lblAlgn val="ctr"/>
        <c:lblOffset val="100"/>
        <c:noMultiLvlLbl val="0"/>
      </c:catAx>
      <c:valAx>
        <c:axId val="169836928"/>
        <c:scaling>
          <c:orientation val="minMax"/>
        </c:scaling>
        <c:delete val="0"/>
        <c:axPos val="l"/>
        <c:numFmt formatCode="#,##0_);\(#,##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9818752"/>
        <c:crosses val="autoZero"/>
        <c:crossBetween val="between"/>
      </c:valAx>
      <c:catAx>
        <c:axId val="169838464"/>
        <c:scaling>
          <c:orientation val="minMax"/>
        </c:scaling>
        <c:delete val="1"/>
        <c:axPos val="b"/>
        <c:majorTickMark val="out"/>
        <c:minorTickMark val="none"/>
        <c:tickLblPos val="nextTo"/>
        <c:crossAx val="169840000"/>
        <c:crosses val="autoZero"/>
        <c:auto val="1"/>
        <c:lblAlgn val="ctr"/>
        <c:lblOffset val="100"/>
        <c:noMultiLvlLbl val="0"/>
      </c:catAx>
      <c:valAx>
        <c:axId val="169840000"/>
        <c:scaling>
          <c:orientation val="minMax"/>
        </c:scaling>
        <c:delete val="0"/>
        <c:axPos val="r"/>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9838464"/>
        <c:crosses val="max"/>
        <c:crossBetween val="between"/>
      </c:valAx>
      <c:spPr>
        <a:noFill/>
        <a:ln w="25400">
          <a:noFill/>
        </a:ln>
      </c:spPr>
    </c:plotArea>
    <c:legend>
      <c:legendPos val="b"/>
      <c:overlay val="0"/>
      <c:txPr>
        <a:bodyPr/>
        <a:lstStyle/>
        <a:p>
          <a:pPr>
            <a:defRPr sz="77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1" u="none" strike="noStrike" baseline="0">
                <a:solidFill>
                  <a:srgbClr val="000000"/>
                </a:solidFill>
                <a:latin typeface="Calibri"/>
                <a:ea typeface="Calibri"/>
                <a:cs typeface="Calibri"/>
              </a:defRPr>
            </a:pPr>
            <a:r>
              <a:rPr lang="en-US" sz="1440" b="1" i="1" u="none" strike="noStrike" baseline="0">
                <a:solidFill>
                  <a:srgbClr val="000000"/>
                </a:solidFill>
                <a:latin typeface="Calibri"/>
                <a:cs typeface="Calibri"/>
              </a:rPr>
              <a:t>Electricity KWH  Usage and Cost </a:t>
            </a:r>
          </a:p>
          <a:p>
            <a:pPr>
              <a:defRPr sz="1200" b="0" i="1" u="none" strike="noStrike" baseline="0">
                <a:solidFill>
                  <a:srgbClr val="000000"/>
                </a:solidFill>
                <a:latin typeface="Calibri"/>
                <a:ea typeface="Calibri"/>
                <a:cs typeface="Calibri"/>
              </a:defRPr>
            </a:pPr>
            <a:r>
              <a:rPr lang="en-US" sz="1440" b="1" i="1" u="none" strike="noStrike" baseline="0">
                <a:solidFill>
                  <a:srgbClr val="000000"/>
                </a:solidFill>
                <a:latin typeface="Calibri"/>
                <a:cs typeface="Calibri"/>
              </a:rPr>
              <a:t>Actual FY 09 -  FY 14</a:t>
            </a:r>
          </a:p>
          <a:p>
            <a:pPr>
              <a:defRPr sz="1200" b="0" i="1" u="none" strike="noStrike" baseline="0">
                <a:solidFill>
                  <a:srgbClr val="000000"/>
                </a:solidFill>
                <a:latin typeface="Calibri"/>
                <a:ea typeface="Calibri"/>
                <a:cs typeface="Calibri"/>
              </a:defRPr>
            </a:pPr>
            <a:r>
              <a:rPr lang="en-US" sz="1440" b="1" i="1" u="none" strike="noStrike" baseline="0">
                <a:solidFill>
                  <a:srgbClr val="000000"/>
                </a:solidFill>
                <a:latin typeface="Calibri"/>
                <a:cs typeface="Calibri"/>
              </a:rPr>
              <a:t>Budget FY 15 and  FY16</a:t>
            </a:r>
          </a:p>
        </c:rich>
      </c:tx>
      <c:overlay val="1"/>
    </c:title>
    <c:autoTitleDeleted val="0"/>
    <c:plotArea>
      <c:layout>
        <c:manualLayout>
          <c:layoutTarget val="inner"/>
          <c:xMode val="edge"/>
          <c:yMode val="edge"/>
          <c:x val="0.139451346359483"/>
          <c:y val="0.15949548241953601"/>
          <c:w val="0.69890839570979602"/>
          <c:h val="0.70044326717224903"/>
        </c:manualLayout>
      </c:layout>
      <c:barChart>
        <c:barDir val="col"/>
        <c:grouping val="clustered"/>
        <c:varyColors val="0"/>
        <c:ser>
          <c:idx val="0"/>
          <c:order val="0"/>
          <c:tx>
            <c:strRef>
              <c:f>'4130'!$U$4</c:f>
              <c:strCache>
                <c:ptCount val="1"/>
                <c:pt idx="0">
                  <c:v>KWH</c:v>
                </c:pt>
              </c:strCache>
            </c:strRef>
          </c:tx>
          <c:invertIfNegative val="0"/>
          <c:cat>
            <c:strRef>
              <c:f>'4130'!$T$6:$T$13</c:f>
              <c:strCache>
                <c:ptCount val="8"/>
                <c:pt idx="0">
                  <c:v>FY 09</c:v>
                </c:pt>
                <c:pt idx="1">
                  <c:v>FY 10</c:v>
                </c:pt>
                <c:pt idx="2">
                  <c:v>FY 11</c:v>
                </c:pt>
                <c:pt idx="3">
                  <c:v>FY 12</c:v>
                </c:pt>
                <c:pt idx="4">
                  <c:v>FY 13</c:v>
                </c:pt>
                <c:pt idx="5">
                  <c:v>FY14</c:v>
                </c:pt>
                <c:pt idx="6">
                  <c:v>FY 15</c:v>
                </c:pt>
                <c:pt idx="7">
                  <c:v>FY 16</c:v>
                </c:pt>
              </c:strCache>
            </c:strRef>
          </c:cat>
          <c:val>
            <c:numRef>
              <c:f>'4130'!$U$6:$U$13</c:f>
              <c:numCache>
                <c:formatCode>#,##0</c:formatCode>
                <c:ptCount val="8"/>
                <c:pt idx="0">
                  <c:v>3551688</c:v>
                </c:pt>
                <c:pt idx="1">
                  <c:v>4028789</c:v>
                </c:pt>
                <c:pt idx="2">
                  <c:v>4085821</c:v>
                </c:pt>
                <c:pt idx="3">
                  <c:v>4019758</c:v>
                </c:pt>
                <c:pt idx="4">
                  <c:v>3891539</c:v>
                </c:pt>
                <c:pt idx="5">
                  <c:v>4135038</c:v>
                </c:pt>
                <c:pt idx="6">
                  <c:v>4941149</c:v>
                </c:pt>
                <c:pt idx="7">
                  <c:v>4829154</c:v>
                </c:pt>
              </c:numCache>
            </c:numRef>
          </c:val>
        </c:ser>
        <c:dLbls>
          <c:showLegendKey val="0"/>
          <c:showVal val="0"/>
          <c:showCatName val="0"/>
          <c:showSerName val="0"/>
          <c:showPercent val="0"/>
          <c:showBubbleSize val="0"/>
        </c:dLbls>
        <c:gapWidth val="109"/>
        <c:axId val="169954304"/>
        <c:axId val="169980672"/>
      </c:barChart>
      <c:lineChart>
        <c:grouping val="standard"/>
        <c:varyColors val="0"/>
        <c:ser>
          <c:idx val="1"/>
          <c:order val="1"/>
          <c:tx>
            <c:strRef>
              <c:f>'4130'!$V$4</c:f>
              <c:strCache>
                <c:ptCount val="1"/>
                <c:pt idx="0">
                  <c:v>Cost</c:v>
                </c:pt>
              </c:strCache>
            </c:strRef>
          </c:tx>
          <c:dLbls>
            <c:dLbl>
              <c:idx val="0"/>
              <c:layout>
                <c:manualLayout>
                  <c:x val="-3.6129035928781902E-2"/>
                  <c:y val="4.1533546325878697E-2"/>
                </c:manualLayout>
              </c:layout>
              <c:dLblPos val="r"/>
              <c:showLegendKey val="0"/>
              <c:showVal val="1"/>
              <c:showCatName val="0"/>
              <c:showSerName val="0"/>
              <c:showPercent val="0"/>
              <c:showBubbleSize val="0"/>
            </c:dLbl>
            <c:dLbl>
              <c:idx val="1"/>
              <c:layout>
                <c:manualLayout>
                  <c:x val="-3.4838713217039699E-2"/>
                  <c:y val="-3.6741214057508E-2"/>
                </c:manualLayout>
              </c:layout>
              <c:dLblPos val="r"/>
              <c:showLegendKey val="0"/>
              <c:showVal val="1"/>
              <c:showCatName val="0"/>
              <c:showSerName val="0"/>
              <c:showPercent val="0"/>
              <c:showBubbleSize val="0"/>
            </c:dLbl>
            <c:dLbl>
              <c:idx val="2"/>
              <c:layout>
                <c:manualLayout>
                  <c:x val="-3.4838713217039699E-2"/>
                  <c:y val="4.1533546325878599E-2"/>
                </c:manualLayout>
              </c:layout>
              <c:dLblPos val="r"/>
              <c:showLegendKey val="0"/>
              <c:showVal val="1"/>
              <c:showCatName val="0"/>
              <c:showSerName val="0"/>
              <c:showPercent val="0"/>
              <c:showBubbleSize val="0"/>
            </c:dLbl>
            <c:dLbl>
              <c:idx val="3"/>
              <c:layout>
                <c:manualLayout>
                  <c:x val="-4.1290326775750702E-2"/>
                  <c:y val="-4.7923322683706103E-2"/>
                </c:manualLayout>
              </c:layout>
              <c:dLblPos val="r"/>
              <c:showLegendKey val="0"/>
              <c:showVal val="1"/>
              <c:showCatName val="0"/>
              <c:showSerName val="0"/>
              <c:showPercent val="0"/>
              <c:showBubbleSize val="0"/>
            </c:dLbl>
            <c:dLbl>
              <c:idx val="4"/>
              <c:layout>
                <c:manualLayout>
                  <c:x val="-3.3548390505297503E-2"/>
                  <c:y val="4.1533546325878599E-2"/>
                </c:manualLayout>
              </c:layout>
              <c:dLblPos val="r"/>
              <c:showLegendKey val="0"/>
              <c:showVal val="1"/>
              <c:showCatName val="0"/>
              <c:showSerName val="0"/>
              <c:showPercent val="0"/>
              <c:showBubbleSize val="0"/>
            </c:dLbl>
            <c:dLbl>
              <c:idx val="5"/>
              <c:layout>
                <c:manualLayout>
                  <c:x val="-5.6774199316657302E-2"/>
                  <c:y val="-3.03514376996805E-2"/>
                </c:manualLayout>
              </c:layout>
              <c:dLblPos val="r"/>
              <c:showLegendKey val="0"/>
              <c:showVal val="1"/>
              <c:showCatName val="0"/>
              <c:showSerName val="0"/>
              <c:showPercent val="0"/>
              <c:showBubbleSize val="0"/>
            </c:dLbl>
            <c:dLbl>
              <c:idx val="6"/>
              <c:layout>
                <c:manualLayout>
                  <c:x val="-4.5454545454545497E-2"/>
                  <c:y val="-2.62954369682908E-2"/>
                </c:manualLayout>
              </c:layout>
              <c:dLblPos val="r"/>
              <c:showLegendKey val="0"/>
              <c:showVal val="1"/>
              <c:showCatName val="0"/>
              <c:showSerName val="0"/>
              <c:showPercent val="0"/>
              <c:showBubbleSize val="0"/>
            </c:dLbl>
            <c:dLbl>
              <c:idx val="7"/>
              <c:layout>
                <c:manualLayout>
                  <c:x val="-3.8580246913580203E-2"/>
                  <c:y val="-3.3646065804857302E-2"/>
                </c:manualLayout>
              </c:layout>
              <c:showLegendKey val="0"/>
              <c:showVal val="1"/>
              <c:showCatName val="0"/>
              <c:showSerName val="0"/>
              <c:showPercent val="0"/>
              <c:showBubbleSize val="0"/>
            </c:dLbl>
            <c:numFmt formatCode="\$#,##0" sourceLinked="0"/>
            <c:txPr>
              <a:bodyPr/>
              <a:lstStyle/>
              <a:p>
                <a:pPr>
                  <a:defRPr sz="1200" b="0" i="1"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'4130'!$T$6:$T$13</c:f>
              <c:strCache>
                <c:ptCount val="8"/>
                <c:pt idx="0">
                  <c:v>FY 09</c:v>
                </c:pt>
                <c:pt idx="1">
                  <c:v>FY 10</c:v>
                </c:pt>
                <c:pt idx="2">
                  <c:v>FY 11</c:v>
                </c:pt>
                <c:pt idx="3">
                  <c:v>FY 12</c:v>
                </c:pt>
                <c:pt idx="4">
                  <c:v>FY 13</c:v>
                </c:pt>
                <c:pt idx="5">
                  <c:v>FY14</c:v>
                </c:pt>
                <c:pt idx="6">
                  <c:v>FY 15</c:v>
                </c:pt>
                <c:pt idx="7">
                  <c:v>FY 16</c:v>
                </c:pt>
              </c:strCache>
            </c:strRef>
          </c:cat>
          <c:val>
            <c:numRef>
              <c:f>'4130'!$V$6:$V$13</c:f>
              <c:numCache>
                <c:formatCode>#,##0</c:formatCode>
                <c:ptCount val="8"/>
                <c:pt idx="0">
                  <c:v>525782.1</c:v>
                </c:pt>
                <c:pt idx="1">
                  <c:v>584476.50500000012</c:v>
                </c:pt>
                <c:pt idx="2">
                  <c:v>593627.44000000006</c:v>
                </c:pt>
                <c:pt idx="3">
                  <c:v>587568.69999999797</c:v>
                </c:pt>
                <c:pt idx="4">
                  <c:v>542236</c:v>
                </c:pt>
                <c:pt idx="5">
                  <c:v>593158</c:v>
                </c:pt>
                <c:pt idx="6">
                  <c:v>756663.49899999925</c:v>
                </c:pt>
                <c:pt idx="7">
                  <c:v>739767</c:v>
                </c:pt>
              </c:numCache>
            </c:numRef>
          </c:val>
          <c:smooth val="0"/>
        </c:ser>
        <c:dLbls>
          <c:showLegendKey val="0"/>
          <c:showVal val="0"/>
          <c:showCatName val="0"/>
          <c:showSerName val="0"/>
          <c:showPercent val="0"/>
          <c:showBubbleSize val="0"/>
        </c:dLbls>
        <c:marker val="1"/>
        <c:smooth val="0"/>
        <c:axId val="169982592"/>
        <c:axId val="169988480"/>
      </c:lineChart>
      <c:catAx>
        <c:axId val="169954304"/>
        <c:scaling>
          <c:orientation val="minMax"/>
        </c:scaling>
        <c:delete val="0"/>
        <c:axPos val="b"/>
        <c:numFmt formatCode="General" sourceLinked="1"/>
        <c:majorTickMark val="out"/>
        <c:minorTickMark val="none"/>
        <c:tickLblPos val="nextTo"/>
        <c:txPr>
          <a:bodyPr rot="0" vert="horz"/>
          <a:lstStyle/>
          <a:p>
            <a:pPr>
              <a:defRPr sz="1200" b="0" i="1" u="none" strike="noStrike" baseline="0">
                <a:solidFill>
                  <a:srgbClr val="000000"/>
                </a:solidFill>
                <a:latin typeface="Calibri"/>
                <a:ea typeface="Calibri"/>
                <a:cs typeface="Calibri"/>
              </a:defRPr>
            </a:pPr>
            <a:endParaRPr lang="en-US"/>
          </a:p>
        </c:txPr>
        <c:crossAx val="169980672"/>
        <c:crosses val="autoZero"/>
        <c:auto val="1"/>
        <c:lblAlgn val="ctr"/>
        <c:lblOffset val="100"/>
        <c:noMultiLvlLbl val="0"/>
      </c:catAx>
      <c:valAx>
        <c:axId val="169980672"/>
        <c:scaling>
          <c:orientation val="minMax"/>
          <c:min val="1000000"/>
        </c:scaling>
        <c:delete val="0"/>
        <c:axPos val="l"/>
        <c:majorGridlines/>
        <c:title>
          <c:tx>
            <c:rich>
              <a:bodyPr rot="0" vert="horz"/>
              <a:lstStyle/>
              <a:p>
                <a:pPr algn="ctr">
                  <a:defRPr sz="1200" b="1" i="1" u="none" strike="noStrike" baseline="0">
                    <a:solidFill>
                      <a:srgbClr val="000000"/>
                    </a:solidFill>
                    <a:latin typeface="Calibri"/>
                    <a:ea typeface="Calibri"/>
                    <a:cs typeface="Calibri"/>
                  </a:defRPr>
                </a:pPr>
                <a:r>
                  <a:rPr lang="en-US"/>
                  <a:t>KWH</a:t>
                </a:r>
              </a:p>
            </c:rich>
          </c:tx>
          <c:overlay val="0"/>
        </c:title>
        <c:numFmt formatCode="#,##0" sourceLinked="1"/>
        <c:majorTickMark val="out"/>
        <c:minorTickMark val="none"/>
        <c:tickLblPos val="nextTo"/>
        <c:txPr>
          <a:bodyPr rot="0" vert="horz"/>
          <a:lstStyle/>
          <a:p>
            <a:pPr>
              <a:defRPr sz="1200" b="0" i="1" u="none" strike="noStrike" baseline="0">
                <a:solidFill>
                  <a:srgbClr val="000000"/>
                </a:solidFill>
                <a:latin typeface="Calibri"/>
                <a:ea typeface="Calibri"/>
                <a:cs typeface="Calibri"/>
              </a:defRPr>
            </a:pPr>
            <a:endParaRPr lang="en-US"/>
          </a:p>
        </c:txPr>
        <c:crossAx val="169954304"/>
        <c:crosses val="autoZero"/>
        <c:crossBetween val="between"/>
        <c:majorUnit val="500000"/>
      </c:valAx>
      <c:catAx>
        <c:axId val="169982592"/>
        <c:scaling>
          <c:orientation val="minMax"/>
        </c:scaling>
        <c:delete val="1"/>
        <c:axPos val="b"/>
        <c:majorTickMark val="out"/>
        <c:minorTickMark val="none"/>
        <c:tickLblPos val="nextTo"/>
        <c:crossAx val="169988480"/>
        <c:crosses val="autoZero"/>
        <c:auto val="1"/>
        <c:lblAlgn val="ctr"/>
        <c:lblOffset val="100"/>
        <c:noMultiLvlLbl val="0"/>
      </c:catAx>
      <c:valAx>
        <c:axId val="169988480"/>
        <c:scaling>
          <c:orientation val="minMax"/>
          <c:min val="300000"/>
        </c:scaling>
        <c:delete val="0"/>
        <c:axPos val="r"/>
        <c:title>
          <c:tx>
            <c:rich>
              <a:bodyPr rot="0" vert="horz"/>
              <a:lstStyle/>
              <a:p>
                <a:pPr algn="ctr">
                  <a:defRPr sz="1200" b="1" i="1" u="none" strike="noStrike" baseline="0">
                    <a:solidFill>
                      <a:srgbClr val="000000"/>
                    </a:solidFill>
                    <a:latin typeface="Calibri"/>
                    <a:ea typeface="Calibri"/>
                    <a:cs typeface="Calibri"/>
                  </a:defRPr>
                </a:pPr>
                <a:r>
                  <a:rPr lang="en-US"/>
                  <a:t>Cost</a:t>
                </a:r>
              </a:p>
            </c:rich>
          </c:tx>
          <c:overlay val="0"/>
        </c:title>
        <c:numFmt formatCode="#,##0" sourceLinked="1"/>
        <c:majorTickMark val="out"/>
        <c:minorTickMark val="none"/>
        <c:tickLblPos val="nextTo"/>
        <c:txPr>
          <a:bodyPr rot="0" vert="horz"/>
          <a:lstStyle/>
          <a:p>
            <a:pPr>
              <a:defRPr sz="1200" b="0" i="1" u="none" strike="noStrike" baseline="0">
                <a:solidFill>
                  <a:srgbClr val="000000"/>
                </a:solidFill>
                <a:latin typeface="Calibri"/>
                <a:ea typeface="Calibri"/>
                <a:cs typeface="Calibri"/>
              </a:defRPr>
            </a:pPr>
            <a:endParaRPr lang="en-US"/>
          </a:p>
        </c:txPr>
        <c:crossAx val="169982592"/>
        <c:crosses val="max"/>
        <c:crossBetween val="between"/>
        <c:majorUnit val="50000"/>
      </c:valAx>
    </c:plotArea>
    <c:legend>
      <c:legendPos val="r"/>
      <c:layout>
        <c:manualLayout>
          <c:xMode val="edge"/>
          <c:yMode val="edge"/>
          <c:x val="0.34270845755931001"/>
          <c:y val="0.89800404259812405"/>
          <c:w val="0.408731850266289"/>
          <c:h val="0.101688116571635"/>
        </c:manualLayout>
      </c:layout>
      <c:overlay val="0"/>
      <c:txPr>
        <a:bodyPr/>
        <a:lstStyle/>
        <a:p>
          <a:pPr>
            <a:defRPr sz="925" b="0" i="1"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200" b="0" i="1"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US" sz="2000" dirty="0" smtClean="0"/>
              <a:t>Personnel,</a:t>
            </a:r>
            <a:r>
              <a:rPr lang="en-US" sz="2000" baseline="0" dirty="0" smtClean="0"/>
              <a:t> Contracts (Tuitions, Contract Services, Maintenance), and Other</a:t>
            </a:r>
          </a:p>
          <a:p>
            <a:pPr>
              <a:defRPr sz="2000" b="1" i="0" u="none" strike="noStrike" baseline="0">
                <a:solidFill>
                  <a:srgbClr val="000000"/>
                </a:solidFill>
                <a:latin typeface="Calibri"/>
                <a:ea typeface="Calibri"/>
                <a:cs typeface="Calibri"/>
              </a:defRPr>
            </a:pPr>
            <a:r>
              <a:rPr lang="en-US" sz="2000" dirty="0" smtClean="0"/>
              <a:t>FY 2015-</a:t>
            </a:r>
            <a:r>
              <a:rPr lang="en-US" sz="2000" baseline="0" dirty="0" smtClean="0"/>
              <a:t> 2016 Budget</a:t>
            </a:r>
            <a:endParaRPr lang="en-US" sz="2000" dirty="0"/>
          </a:p>
        </c:rich>
      </c:tx>
      <c:layout/>
      <c:overlay val="0"/>
    </c:title>
    <c:autoTitleDeleted val="0"/>
    <c:view3D>
      <c:rotX val="30"/>
      <c:rotY val="140"/>
      <c:rAngAx val="0"/>
      <c:perspective val="30"/>
    </c:view3D>
    <c:floor>
      <c:thickness val="0"/>
    </c:floor>
    <c:sideWall>
      <c:thickness val="0"/>
    </c:sideWall>
    <c:backWall>
      <c:thickness val="0"/>
    </c:backWall>
    <c:plotArea>
      <c:layout/>
      <c:pie3DChart>
        <c:varyColors val="1"/>
        <c:ser>
          <c:idx val="0"/>
          <c:order val="0"/>
          <c:tx>
            <c:strRef>
              <c:f>'Charts FY 14'!$A$3</c:f>
              <c:strCache>
                <c:ptCount val="1"/>
                <c:pt idx="0">
                  <c:v>FY16</c:v>
                </c:pt>
              </c:strCache>
            </c:strRef>
          </c:tx>
          <c:explosion val="25"/>
          <c:dPt>
            <c:idx val="0"/>
            <c:bubble3D val="0"/>
          </c:dPt>
          <c:dPt>
            <c:idx val="1"/>
            <c:bubble3D val="0"/>
          </c:dPt>
          <c:dPt>
            <c:idx val="2"/>
            <c:bubble3D val="0"/>
          </c:dPt>
          <c:dLbls>
            <c:dLbl>
              <c:idx val="0"/>
              <c:spPr/>
              <c:txPr>
                <a:bodyPr/>
                <a:lstStyle/>
                <a:p>
                  <a:pPr>
                    <a:defRPr sz="1600" b="1"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dLbl>
            <c:dLbl>
              <c:idx val="1"/>
              <c:spPr/>
              <c:txPr>
                <a:bodyPr/>
                <a:lstStyle/>
                <a:p>
                  <a:pPr>
                    <a:defRPr sz="1600" b="1"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dLbl>
            <c:dLbl>
              <c:idx val="2"/>
              <c:spPr/>
              <c:txPr>
                <a:bodyPr/>
                <a:lstStyle/>
                <a:p>
                  <a:pPr>
                    <a:defRPr sz="1600" b="1"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dLbl>
            <c:txPr>
              <a:bodyPr/>
              <a:lstStyle/>
              <a:p>
                <a:pPr>
                  <a:defRPr sz="1600" b="0"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showLeaderLines val="1"/>
          </c:dLbls>
          <c:cat>
            <c:strRef>
              <c:f>'Charts FY 14'!$B$2:$D$2</c:f>
              <c:strCache>
                <c:ptCount val="3"/>
                <c:pt idx="0">
                  <c:v>Personnel</c:v>
                </c:pt>
                <c:pt idx="1">
                  <c:v>Contracts</c:v>
                </c:pt>
                <c:pt idx="2">
                  <c:v>Other</c:v>
                </c:pt>
              </c:strCache>
            </c:strRef>
          </c:cat>
          <c:val>
            <c:numRef>
              <c:f>'Charts FY 14'!$B$3:$D$3</c:f>
              <c:numCache>
                <c:formatCode>"$"#,##0</c:formatCode>
                <c:ptCount val="3"/>
                <c:pt idx="0">
                  <c:v>37730364.548813701</c:v>
                </c:pt>
                <c:pt idx="1">
                  <c:v>7090946.3396786395</c:v>
                </c:pt>
                <c:pt idx="2">
                  <c:v>1369680.1466329901</c:v>
                </c:pt>
              </c:numCache>
            </c:numRef>
          </c:val>
        </c:ser>
        <c:dLbls>
          <c:showLegendKey val="0"/>
          <c:showVal val="0"/>
          <c:showCatName val="0"/>
          <c:showSerName val="0"/>
          <c:showPercent val="0"/>
          <c:showBubbleSize val="0"/>
          <c:showLeaderLines val="1"/>
        </c:dLbls>
      </c:pie3DChart>
      <c:spPr>
        <a:noFill/>
        <a:ln w="25400">
          <a:noFill/>
        </a:ln>
      </c:spPr>
    </c:plotArea>
    <c:legend>
      <c:legendPos val="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668549821976003E-2"/>
          <c:y val="3.90576976915833E-2"/>
          <c:w val="0.93460944789474598"/>
          <c:h val="0.67852962241057002"/>
        </c:manualLayout>
      </c:layout>
      <c:barChart>
        <c:barDir val="col"/>
        <c:grouping val="clustered"/>
        <c:varyColors val="0"/>
        <c:ser>
          <c:idx val="0"/>
          <c:order val="0"/>
          <c:tx>
            <c:strRef>
              <c:f>'[10 - year enrollment.xlsx]Sheet1'!$R$17</c:f>
              <c:strCache>
                <c:ptCount val="1"/>
                <c:pt idx="0">
                  <c:v>TOTAL</c:v>
                </c:pt>
              </c:strCache>
            </c:strRef>
          </c:tx>
          <c:invertIfNegative val="0"/>
          <c:dPt>
            <c:idx val="10"/>
            <c:invertIfNegative val="0"/>
            <c:bubble3D val="0"/>
            <c:spPr>
              <a:solidFill>
                <a:schemeClr val="tx2">
                  <a:lumMod val="40000"/>
                  <a:lumOff val="60000"/>
                </a:schemeClr>
              </a:solidFill>
            </c:spPr>
          </c:dPt>
          <c:dLbls>
            <c:dLbl>
              <c:idx val="10"/>
              <c:tx>
                <c:rich>
                  <a:bodyPr/>
                  <a:lstStyle/>
                  <a:p>
                    <a:r>
                      <a:rPr lang="en-US" b="1" dirty="0" smtClean="0"/>
                      <a:t>4224</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'[10 - year enrollment.xlsx]Sheet1'!$Q$18:$Q$28</c:f>
              <c:strCache>
                <c:ptCount val="11"/>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strCache>
            </c:strRef>
          </c:cat>
          <c:val>
            <c:numRef>
              <c:f>'[10 - year enrollment.xlsx]Sheet1'!$R$18:$R$28</c:f>
              <c:numCache>
                <c:formatCode>General</c:formatCode>
                <c:ptCount val="11"/>
                <c:pt idx="0">
                  <c:v>3624</c:v>
                </c:pt>
                <c:pt idx="1">
                  <c:v>3695</c:v>
                </c:pt>
                <c:pt idx="2">
                  <c:v>3724</c:v>
                </c:pt>
                <c:pt idx="3">
                  <c:v>3781</c:v>
                </c:pt>
                <c:pt idx="4">
                  <c:v>3881</c:v>
                </c:pt>
                <c:pt idx="5">
                  <c:v>3992</c:v>
                </c:pt>
                <c:pt idx="6">
                  <c:v>4043</c:v>
                </c:pt>
                <c:pt idx="7">
                  <c:v>4087</c:v>
                </c:pt>
                <c:pt idx="8">
                  <c:v>4143</c:v>
                </c:pt>
                <c:pt idx="9">
                  <c:v>4178</c:v>
                </c:pt>
                <c:pt idx="10">
                  <c:v>4213</c:v>
                </c:pt>
              </c:numCache>
            </c:numRef>
          </c:val>
        </c:ser>
        <c:dLbls>
          <c:showLegendKey val="0"/>
          <c:showVal val="1"/>
          <c:showCatName val="0"/>
          <c:showSerName val="0"/>
          <c:showPercent val="0"/>
          <c:showBubbleSize val="0"/>
        </c:dLbls>
        <c:gapWidth val="150"/>
        <c:axId val="166856960"/>
        <c:axId val="166880768"/>
      </c:barChart>
      <c:catAx>
        <c:axId val="166856960"/>
        <c:scaling>
          <c:orientation val="minMax"/>
        </c:scaling>
        <c:delete val="0"/>
        <c:axPos val="b"/>
        <c:majorTickMark val="out"/>
        <c:minorTickMark val="none"/>
        <c:tickLblPos val="nextTo"/>
        <c:txPr>
          <a:bodyPr/>
          <a:lstStyle/>
          <a:p>
            <a:pPr>
              <a:defRPr b="1"/>
            </a:pPr>
            <a:endParaRPr lang="en-US"/>
          </a:p>
        </c:txPr>
        <c:crossAx val="166880768"/>
        <c:crosses val="autoZero"/>
        <c:auto val="1"/>
        <c:lblAlgn val="ctr"/>
        <c:lblOffset val="100"/>
        <c:noMultiLvlLbl val="0"/>
      </c:catAx>
      <c:valAx>
        <c:axId val="166880768"/>
        <c:scaling>
          <c:orientation val="minMax"/>
        </c:scaling>
        <c:delete val="0"/>
        <c:axPos val="l"/>
        <c:numFmt formatCode="General" sourceLinked="1"/>
        <c:majorTickMark val="out"/>
        <c:minorTickMark val="none"/>
        <c:tickLblPos val="nextTo"/>
        <c:txPr>
          <a:bodyPr/>
          <a:lstStyle/>
          <a:p>
            <a:pPr>
              <a:defRPr b="1"/>
            </a:pPr>
            <a:endParaRPr lang="en-US"/>
          </a:p>
        </c:txPr>
        <c:crossAx val="166856960"/>
        <c:crosses val="autoZero"/>
        <c:crossBetween val="between"/>
      </c:valAx>
      <c:spPr>
        <a:noFill/>
        <a:ln w="25400">
          <a:noFill/>
        </a:ln>
      </c:spPr>
    </c:plotArea>
    <c:plotVisOnly val="1"/>
    <c:dispBlanksAs val="gap"/>
    <c:showDLblsOverMax val="0"/>
  </c:chart>
  <c:spPr>
    <a:ln w="38100" cmpd="sng">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Grade 1</c:v>
                </c:pt>
              </c:strCache>
            </c:strRef>
          </c:tx>
          <c:invertIfNegative val="0"/>
          <c:dLbls>
            <c:dLblPos val="inEnd"/>
            <c:showLegendKey val="0"/>
            <c:showVal val="1"/>
            <c:showCatName val="0"/>
            <c:showSerName val="0"/>
            <c:showPercent val="0"/>
            <c:showBubbleSize val="0"/>
            <c:showLeaderLines val="0"/>
          </c:dLbls>
          <c:cat>
            <c:strRef>
              <c:f>Sheet1!$A$2:$A$9</c:f>
              <c:strCache>
                <c:ptCount val="8"/>
                <c:pt idx="0">
                  <c:v>2007-2008</c:v>
                </c:pt>
                <c:pt idx="1">
                  <c:v>2008-2009</c:v>
                </c:pt>
                <c:pt idx="2">
                  <c:v>2009-2010</c:v>
                </c:pt>
                <c:pt idx="3">
                  <c:v>2010-2011</c:v>
                </c:pt>
                <c:pt idx="4">
                  <c:v>2011-2012</c:v>
                </c:pt>
                <c:pt idx="5">
                  <c:v>2012-2013</c:v>
                </c:pt>
                <c:pt idx="6">
                  <c:v>2013-2014</c:v>
                </c:pt>
                <c:pt idx="7">
                  <c:v>2014-2015</c:v>
                </c:pt>
              </c:strCache>
            </c:strRef>
          </c:cat>
          <c:val>
            <c:numRef>
              <c:f>Sheet1!$B$2:$B$9</c:f>
            </c:numRef>
          </c:val>
        </c:ser>
        <c:ser>
          <c:idx val="1"/>
          <c:order val="1"/>
          <c:tx>
            <c:strRef>
              <c:f>Sheet1!$C$1</c:f>
              <c:strCache>
                <c:ptCount val="1"/>
                <c:pt idx="0">
                  <c:v>Prior year K</c:v>
                </c:pt>
              </c:strCache>
            </c:strRef>
          </c:tx>
          <c:spPr>
            <a:solidFill>
              <a:srgbClr val="C0504D"/>
            </a:solidFill>
          </c:spPr>
          <c:invertIfNegative val="0"/>
          <c:dLbls>
            <c:dLbl>
              <c:idx val="7"/>
              <c:delete val="1"/>
            </c:dLbl>
            <c:txPr>
              <a:bodyPr/>
              <a:lstStyle/>
              <a:p>
                <a:pPr>
                  <a:defRPr b="1"/>
                </a:pPr>
                <a:endParaRPr lang="en-US"/>
              </a:p>
            </c:txPr>
            <c:dLblPos val="inEnd"/>
            <c:showLegendKey val="0"/>
            <c:showVal val="1"/>
            <c:showCatName val="0"/>
            <c:showSerName val="0"/>
            <c:showPercent val="0"/>
            <c:showBubbleSize val="0"/>
            <c:showLeaderLines val="0"/>
          </c:dLbls>
          <c:cat>
            <c:strRef>
              <c:f>Sheet1!$A$2:$A$9</c:f>
              <c:strCache>
                <c:ptCount val="8"/>
                <c:pt idx="0">
                  <c:v>2007-2008</c:v>
                </c:pt>
                <c:pt idx="1">
                  <c:v>2008-2009</c:v>
                </c:pt>
                <c:pt idx="2">
                  <c:v>2009-2010</c:v>
                </c:pt>
                <c:pt idx="3">
                  <c:v>2010-2011</c:v>
                </c:pt>
                <c:pt idx="4">
                  <c:v>2011-2012</c:v>
                </c:pt>
                <c:pt idx="5">
                  <c:v>2012-2013</c:v>
                </c:pt>
                <c:pt idx="6">
                  <c:v>2013-2014</c:v>
                </c:pt>
                <c:pt idx="7">
                  <c:v>2014-2015</c:v>
                </c:pt>
              </c:strCache>
            </c:strRef>
          </c:cat>
          <c:val>
            <c:numRef>
              <c:f>Sheet1!$C$2:$C$9</c:f>
              <c:numCache>
                <c:formatCode>General</c:formatCode>
                <c:ptCount val="8"/>
                <c:pt idx="0">
                  <c:v>286</c:v>
                </c:pt>
                <c:pt idx="1">
                  <c:v>300</c:v>
                </c:pt>
                <c:pt idx="2">
                  <c:v>343</c:v>
                </c:pt>
                <c:pt idx="3">
                  <c:v>318</c:v>
                </c:pt>
                <c:pt idx="4">
                  <c:v>292</c:v>
                </c:pt>
                <c:pt idx="5">
                  <c:v>266</c:v>
                </c:pt>
                <c:pt idx="6">
                  <c:v>256</c:v>
                </c:pt>
                <c:pt idx="7">
                  <c:v>297</c:v>
                </c:pt>
              </c:numCache>
            </c:numRef>
          </c:val>
        </c:ser>
        <c:ser>
          <c:idx val="2"/>
          <c:order val="2"/>
          <c:tx>
            <c:strRef>
              <c:f>Sheet1!$D$1</c:f>
              <c:strCache>
                <c:ptCount val="1"/>
                <c:pt idx="0">
                  <c:v>K to 1 Bump</c:v>
                </c:pt>
              </c:strCache>
            </c:strRef>
          </c:tx>
          <c:invertIfNegative val="0"/>
          <c:dLbls>
            <c:dLbl>
              <c:idx val="0"/>
              <c:layout>
                <c:manualLayout>
                  <c:x val="4.5151847083848397E-3"/>
                  <c:y val="6.5828269317901901E-3"/>
                </c:manualLayout>
              </c:layout>
              <c:dLblPos val="ctr"/>
              <c:showLegendKey val="0"/>
              <c:showVal val="1"/>
              <c:showCatName val="0"/>
              <c:showSerName val="0"/>
              <c:showPercent val="0"/>
              <c:showBubbleSize val="0"/>
            </c:dLbl>
            <c:dLbl>
              <c:idx val="7"/>
              <c:tx>
                <c:rich>
                  <a:bodyPr/>
                  <a:lstStyle/>
                  <a:p>
                    <a:r>
                      <a:rPr lang="en-US" dirty="0" smtClean="0"/>
                      <a:t>61</a:t>
                    </a:r>
                    <a:endParaRPr lang="en-US" dirty="0"/>
                  </a:p>
                </c:rich>
              </c:tx>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Sheet1!$A$2:$A$9</c:f>
              <c:strCache>
                <c:ptCount val="8"/>
                <c:pt idx="0">
                  <c:v>2007-2008</c:v>
                </c:pt>
                <c:pt idx="1">
                  <c:v>2008-2009</c:v>
                </c:pt>
                <c:pt idx="2">
                  <c:v>2009-2010</c:v>
                </c:pt>
                <c:pt idx="3">
                  <c:v>2010-2011</c:v>
                </c:pt>
                <c:pt idx="4">
                  <c:v>2011-2012</c:v>
                </c:pt>
                <c:pt idx="5">
                  <c:v>2012-2013</c:v>
                </c:pt>
                <c:pt idx="6">
                  <c:v>2013-2014</c:v>
                </c:pt>
                <c:pt idx="7">
                  <c:v>2014-2015</c:v>
                </c:pt>
              </c:strCache>
            </c:strRef>
          </c:cat>
          <c:val>
            <c:numRef>
              <c:f>Sheet1!$D$2:$D$9</c:f>
              <c:numCache>
                <c:formatCode>General</c:formatCode>
                <c:ptCount val="8"/>
                <c:pt idx="0">
                  <c:v>11</c:v>
                </c:pt>
                <c:pt idx="1">
                  <c:v>19</c:v>
                </c:pt>
                <c:pt idx="2">
                  <c:v>33</c:v>
                </c:pt>
                <c:pt idx="3">
                  <c:v>38</c:v>
                </c:pt>
                <c:pt idx="4">
                  <c:v>50</c:v>
                </c:pt>
                <c:pt idx="5">
                  <c:v>67</c:v>
                </c:pt>
                <c:pt idx="6">
                  <c:v>48</c:v>
                </c:pt>
                <c:pt idx="7">
                  <c:v>56</c:v>
                </c:pt>
              </c:numCache>
            </c:numRef>
          </c:val>
        </c:ser>
        <c:dLbls>
          <c:showLegendKey val="0"/>
          <c:showVal val="1"/>
          <c:showCatName val="0"/>
          <c:showSerName val="0"/>
          <c:showPercent val="0"/>
          <c:showBubbleSize val="0"/>
        </c:dLbls>
        <c:gapWidth val="150"/>
        <c:overlap val="100"/>
        <c:axId val="149841024"/>
        <c:axId val="149842560"/>
      </c:barChart>
      <c:catAx>
        <c:axId val="149841024"/>
        <c:scaling>
          <c:orientation val="minMax"/>
        </c:scaling>
        <c:delete val="0"/>
        <c:axPos val="b"/>
        <c:majorTickMark val="out"/>
        <c:minorTickMark val="none"/>
        <c:tickLblPos val="nextTo"/>
        <c:txPr>
          <a:bodyPr/>
          <a:lstStyle/>
          <a:p>
            <a:pPr>
              <a:defRPr b="1"/>
            </a:pPr>
            <a:endParaRPr lang="en-US"/>
          </a:p>
        </c:txPr>
        <c:crossAx val="149842560"/>
        <c:crosses val="autoZero"/>
        <c:auto val="1"/>
        <c:lblAlgn val="ctr"/>
        <c:lblOffset val="100"/>
        <c:noMultiLvlLbl val="0"/>
      </c:catAx>
      <c:valAx>
        <c:axId val="149842560"/>
        <c:scaling>
          <c:orientation val="minMax"/>
        </c:scaling>
        <c:delete val="0"/>
        <c:axPos val="l"/>
        <c:numFmt formatCode="General" sourceLinked="1"/>
        <c:majorTickMark val="out"/>
        <c:minorTickMark val="none"/>
        <c:tickLblPos val="nextTo"/>
        <c:txPr>
          <a:bodyPr/>
          <a:lstStyle/>
          <a:p>
            <a:pPr>
              <a:defRPr b="1"/>
            </a:pPr>
            <a:endParaRPr lang="en-US"/>
          </a:p>
        </c:txPr>
        <c:crossAx val="149841024"/>
        <c:crosses val="autoZero"/>
        <c:crossBetween val="between"/>
      </c:valAx>
    </c:plotArea>
    <c:legend>
      <c:legendPos val="r"/>
      <c:overlay val="0"/>
      <c:txPr>
        <a:bodyPr/>
        <a:lstStyle/>
        <a:p>
          <a:pPr>
            <a:defRPr b="1"/>
          </a:pPr>
          <a:endParaRPr lang="en-US"/>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b="1" i="0" u="none" strike="noStrike" baseline="0">
                <a:solidFill>
                  <a:srgbClr val="000000"/>
                </a:solidFill>
                <a:latin typeface="Calibri"/>
                <a:ea typeface="Calibri"/>
                <a:cs typeface="Calibri"/>
              </a:defRPr>
            </a:pPr>
            <a:r>
              <a:rPr lang="en-US" sz="2800"/>
              <a:t>Special Education Budget Breakdown</a:t>
            </a:r>
          </a:p>
        </c:rich>
      </c:tx>
      <c:overlay val="0"/>
    </c:title>
    <c:autoTitleDeleted val="0"/>
    <c:view3D>
      <c:rotX val="40"/>
      <c:rotY val="0"/>
      <c:rAngAx val="0"/>
      <c:perspective val="50"/>
    </c:view3D>
    <c:floor>
      <c:thickness val="0"/>
    </c:floor>
    <c:sideWall>
      <c:thickness val="0"/>
    </c:sideWall>
    <c:backWall>
      <c:thickness val="0"/>
    </c:backWall>
    <c:plotArea>
      <c:layout>
        <c:manualLayout>
          <c:layoutTarget val="inner"/>
          <c:xMode val="edge"/>
          <c:yMode val="edge"/>
          <c:x val="0.102332161310025"/>
          <c:y val="0.34309597479176901"/>
          <c:w val="0.82887865431915397"/>
          <c:h val="0.58083121723605702"/>
        </c:manualLayout>
      </c:layout>
      <c:pie3DChart>
        <c:varyColors val="1"/>
        <c:ser>
          <c:idx val="0"/>
          <c:order val="0"/>
          <c:explosion val="25"/>
          <c:dPt>
            <c:idx val="0"/>
            <c:bubble3D val="0"/>
            <c:explosion val="23"/>
          </c:dPt>
          <c:dPt>
            <c:idx val="1"/>
            <c:bubble3D val="0"/>
          </c:dPt>
          <c:dPt>
            <c:idx val="2"/>
            <c:bubble3D val="0"/>
          </c:dPt>
          <c:dPt>
            <c:idx val="3"/>
            <c:bubble3D val="0"/>
          </c:dPt>
          <c:dLbls>
            <c:dLbl>
              <c:idx val="1"/>
              <c:layout>
                <c:manualLayout>
                  <c:x val="5.9785569256673096E-3"/>
                  <c:y val="9.6807004815455001E-3"/>
                </c:manualLayout>
              </c:layout>
              <c:showLegendKey val="0"/>
              <c:showVal val="1"/>
              <c:showCatName val="1"/>
              <c:showSerName val="0"/>
              <c:showPercent val="1"/>
              <c:showBubbleSize val="0"/>
            </c:dLbl>
            <c:dLbl>
              <c:idx val="2"/>
              <c:layout>
                <c:manualLayout>
                  <c:x val="-7.4753875105234499E-2"/>
                  <c:y val="-6.9400308701249705E-2"/>
                </c:manualLayout>
              </c:layout>
              <c:showLegendKey val="0"/>
              <c:showVal val="1"/>
              <c:showCatName val="1"/>
              <c:showSerName val="0"/>
              <c:showPercent val="1"/>
              <c:showBubbleSize val="0"/>
            </c:dLbl>
            <c:dLbl>
              <c:idx val="3"/>
              <c:layout>
                <c:manualLayout>
                  <c:x val="-0.10632620214926"/>
                  <c:y val="3.1923983244267803E-2"/>
                </c:manualLayout>
              </c:layout>
              <c:dLblPos val="bestFit"/>
              <c:showLegendKey val="0"/>
              <c:showVal val="1"/>
              <c:showCatName val="1"/>
              <c:showSerName val="0"/>
              <c:showPercent val="1"/>
              <c:showBubbleSize val="0"/>
            </c:dLbl>
            <c:txPr>
              <a:bodyPr/>
              <a:lstStyle/>
              <a:p>
                <a:pPr>
                  <a:defRPr sz="1600" b="1"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showLeaderLines val="1"/>
          </c:dLbls>
          <c:cat>
            <c:strRef>
              <c:f>'Other Charts'!$C$93:$C$96</c:f>
              <c:strCache>
                <c:ptCount val="4"/>
                <c:pt idx="0">
                  <c:v>Teaching Services</c:v>
                </c:pt>
                <c:pt idx="1">
                  <c:v>Counseling and Psychological Services</c:v>
                </c:pt>
                <c:pt idx="2">
                  <c:v>Transportation (Includes Votech)</c:v>
                </c:pt>
                <c:pt idx="3">
                  <c:v>Tuitions (Net of CB - Includes Votech)</c:v>
                </c:pt>
              </c:strCache>
            </c:strRef>
          </c:cat>
          <c:val>
            <c:numRef>
              <c:f>'Other Charts'!$G$93:$G$96</c:f>
              <c:numCache>
                <c:formatCode>#,##0</c:formatCode>
                <c:ptCount val="4"/>
                <c:pt idx="0">
                  <c:v>6404340.1600000001</c:v>
                </c:pt>
                <c:pt idx="1">
                  <c:v>776898.81351351354</c:v>
                </c:pt>
                <c:pt idx="2">
                  <c:v>601868.19999999797</c:v>
                </c:pt>
                <c:pt idx="3">
                  <c:v>3173584.36</c:v>
                </c:pt>
              </c:numCache>
            </c:numRef>
          </c:val>
        </c:ser>
        <c:dLbls>
          <c:showLegendKey val="0"/>
          <c:showVal val="0"/>
          <c:showCatName val="0"/>
          <c:showSerName val="0"/>
          <c:showPercent val="0"/>
          <c:showBubbleSize val="0"/>
          <c:showLeaderLines val="1"/>
        </c:dLbls>
      </c:pie3DChart>
      <c:spPr>
        <a:noFill/>
        <a:ln w="25400">
          <a:noFill/>
        </a:ln>
      </c:spPr>
    </c:plotArea>
    <c:legend>
      <c:legendPos val="t"/>
      <c:layout>
        <c:manualLayout>
          <c:xMode val="edge"/>
          <c:yMode val="edge"/>
          <c:x val="5.4033882128370299E-2"/>
          <c:y val="0.10970536457333099"/>
          <c:w val="0.92678072059174399"/>
          <c:h val="0.146527110940401"/>
        </c:manualLayout>
      </c:layout>
      <c:overlay val="0"/>
      <c:txPr>
        <a:bodyPr/>
        <a:lstStyle/>
        <a:p>
          <a:pPr>
            <a:defRPr sz="16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In-District</a:t>
            </a:r>
            <a:r>
              <a:rPr lang="en-US" baseline="0" dirty="0" smtClean="0"/>
              <a:t> by Primary Disability</a:t>
            </a:r>
          </a:p>
          <a:p>
            <a:pPr>
              <a:defRPr/>
            </a:pPr>
            <a:r>
              <a:rPr lang="en-US" baseline="0" dirty="0" smtClean="0"/>
              <a:t>January 2015</a:t>
            </a:r>
            <a:endParaRPr lang="en-US" dirty="0"/>
          </a:p>
        </c:rich>
      </c:tx>
      <c:overlay val="0"/>
    </c:title>
    <c:autoTitleDeleted val="0"/>
    <c:plotArea>
      <c:layout>
        <c:manualLayout>
          <c:layoutTarget val="inner"/>
          <c:xMode val="edge"/>
          <c:yMode val="edge"/>
          <c:x val="8.8729658792651003E-2"/>
          <c:y val="0.20344890134806401"/>
          <c:w val="0.81580964221577601"/>
          <c:h val="0.45202848662241801"/>
        </c:manualLayout>
      </c:layout>
      <c:barChart>
        <c:barDir val="col"/>
        <c:grouping val="clustered"/>
        <c:varyColors val="0"/>
        <c:ser>
          <c:idx val="0"/>
          <c:order val="0"/>
          <c:tx>
            <c:strRef>
              <c:f>Sheet1!$B$1</c:f>
              <c:strCache>
                <c:ptCount val="1"/>
                <c:pt idx="0">
                  <c:v>Autism</c:v>
                </c:pt>
              </c:strCache>
            </c:strRef>
          </c:tx>
          <c:invertIfNegative val="0"/>
          <c:dLbls>
            <c:dLbl>
              <c:idx val="0"/>
              <c:tx>
                <c:rich>
                  <a:bodyPr/>
                  <a:lstStyle/>
                  <a:p>
                    <a:r>
                      <a:rPr lang="en-US" dirty="0" smtClean="0"/>
                      <a:t>51</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Communication</c:v>
                </c:pt>
              </c:strCache>
            </c:strRef>
          </c:tx>
          <c:invertIfNegative val="0"/>
          <c:cat>
            <c:numRef>
              <c:f>Sheet1!$A$2</c:f>
              <c:numCache>
                <c:formatCode>General</c:formatCode>
                <c:ptCount val="1"/>
              </c:numCache>
            </c:numRef>
          </c:cat>
          <c:val>
            <c:numRef>
              <c:f>Sheet1!$C$2</c:f>
              <c:numCache>
                <c:formatCode>General</c:formatCode>
                <c:ptCount val="1"/>
                <c:pt idx="0">
                  <c:v>73</c:v>
                </c:pt>
              </c:numCache>
            </c:numRef>
          </c:val>
        </c:ser>
        <c:ser>
          <c:idx val="2"/>
          <c:order val="2"/>
          <c:tx>
            <c:strRef>
              <c:f>Sheet1!$D$1</c:f>
              <c:strCache>
                <c:ptCount val="1"/>
                <c:pt idx="0">
                  <c:v>Dev. Delay</c:v>
                </c:pt>
              </c:strCache>
            </c:strRef>
          </c:tx>
          <c:invertIfNegative val="0"/>
          <c:dLbls>
            <c:dLbl>
              <c:idx val="0"/>
              <c:tx>
                <c:rich>
                  <a:bodyPr/>
                  <a:lstStyle/>
                  <a:p>
                    <a:r>
                      <a:rPr lang="en-US" dirty="0" smtClean="0"/>
                      <a:t>41</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41</c:v>
                </c:pt>
              </c:numCache>
            </c:numRef>
          </c:val>
        </c:ser>
        <c:ser>
          <c:idx val="3"/>
          <c:order val="3"/>
          <c:tx>
            <c:strRef>
              <c:f>Sheet1!$E$1</c:f>
              <c:strCache>
                <c:ptCount val="1"/>
                <c:pt idx="0">
                  <c:v>Emotional</c:v>
                </c:pt>
              </c:strCache>
            </c:strRef>
          </c:tx>
          <c:invertIfNegative val="0"/>
          <c:dLbls>
            <c:dLbl>
              <c:idx val="0"/>
              <c:tx>
                <c:rich>
                  <a:bodyPr/>
                  <a:lstStyle/>
                  <a:p>
                    <a:r>
                      <a:rPr lang="en-US" dirty="0" smtClean="0"/>
                      <a:t>17</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General</c:formatCode>
                <c:ptCount val="1"/>
                <c:pt idx="0">
                  <c:v>15</c:v>
                </c:pt>
              </c:numCache>
            </c:numRef>
          </c:val>
        </c:ser>
        <c:ser>
          <c:idx val="4"/>
          <c:order val="4"/>
          <c:tx>
            <c:strRef>
              <c:f>Sheet1!$F$1</c:f>
              <c:strCache>
                <c:ptCount val="1"/>
                <c:pt idx="0">
                  <c:v>Health</c:v>
                </c:pt>
              </c:strCache>
            </c:strRef>
          </c:tx>
          <c:invertIfNegative val="0"/>
          <c:dLbls>
            <c:dLbl>
              <c:idx val="0"/>
              <c:tx>
                <c:rich>
                  <a:bodyPr/>
                  <a:lstStyle/>
                  <a:p>
                    <a:r>
                      <a:rPr lang="en-US" dirty="0" smtClean="0"/>
                      <a:t>117</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General</c:formatCode>
                <c:ptCount val="1"/>
                <c:pt idx="0">
                  <c:v>117</c:v>
                </c:pt>
              </c:numCache>
            </c:numRef>
          </c:val>
        </c:ser>
        <c:ser>
          <c:idx val="5"/>
          <c:order val="5"/>
          <c:tx>
            <c:strRef>
              <c:f>Sheet1!$G$1</c:f>
              <c:strCache>
                <c:ptCount val="1"/>
                <c:pt idx="0">
                  <c:v>Intellectual</c:v>
                </c:pt>
              </c:strCache>
            </c:strRef>
          </c:tx>
          <c:invertIfNegative val="0"/>
          <c:cat>
            <c:numRef>
              <c:f>Sheet1!$A$2</c:f>
              <c:numCache>
                <c:formatCode>General</c:formatCode>
                <c:ptCount val="1"/>
              </c:numCache>
            </c:numRef>
          </c:cat>
          <c:val>
            <c:numRef>
              <c:f>Sheet1!$G$2</c:f>
              <c:numCache>
                <c:formatCode>General</c:formatCode>
                <c:ptCount val="1"/>
                <c:pt idx="0">
                  <c:v>6</c:v>
                </c:pt>
              </c:numCache>
            </c:numRef>
          </c:val>
        </c:ser>
        <c:ser>
          <c:idx val="6"/>
          <c:order val="6"/>
          <c:tx>
            <c:strRef>
              <c:f>Sheet1!$H$1</c:f>
              <c:strCache>
                <c:ptCount val="1"/>
                <c:pt idx="0">
                  <c:v>Learning Disabilities</c:v>
                </c:pt>
              </c:strCache>
            </c:strRef>
          </c:tx>
          <c:invertIfNegative val="0"/>
          <c:dLbls>
            <c:dLbl>
              <c:idx val="0"/>
              <c:tx>
                <c:rich>
                  <a:bodyPr/>
                  <a:lstStyle/>
                  <a:p>
                    <a:r>
                      <a:rPr lang="en-US" dirty="0" smtClean="0"/>
                      <a:t>170</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Sheet1!$H$2</c:f>
              <c:numCache>
                <c:formatCode>General</c:formatCode>
                <c:ptCount val="1"/>
                <c:pt idx="0">
                  <c:v>170</c:v>
                </c:pt>
              </c:numCache>
            </c:numRef>
          </c:val>
        </c:ser>
        <c:ser>
          <c:idx val="7"/>
          <c:order val="7"/>
          <c:tx>
            <c:strRef>
              <c:f>Sheet1!$I$1</c:f>
              <c:strCache>
                <c:ptCount val="1"/>
                <c:pt idx="0">
                  <c:v>Multiple Disabilities</c:v>
                </c:pt>
              </c:strCache>
            </c:strRef>
          </c:tx>
          <c:invertIfNegative val="0"/>
          <c:dLbls>
            <c:dLbl>
              <c:idx val="0"/>
              <c:tx>
                <c:rich>
                  <a:bodyPr/>
                  <a:lstStyle/>
                  <a:p>
                    <a:r>
                      <a:rPr lang="en-US" dirty="0" smtClean="0"/>
                      <a:t>41</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Sheet1!$I$2</c:f>
              <c:numCache>
                <c:formatCode>General</c:formatCode>
                <c:ptCount val="1"/>
                <c:pt idx="0">
                  <c:v>41</c:v>
                </c:pt>
              </c:numCache>
            </c:numRef>
          </c:val>
        </c:ser>
        <c:ser>
          <c:idx val="8"/>
          <c:order val="8"/>
          <c:tx>
            <c:strRef>
              <c:f>Sheet1!$J$1</c:f>
              <c:strCache>
                <c:ptCount val="1"/>
                <c:pt idx="0">
                  <c:v>Neurological</c:v>
                </c:pt>
              </c:strCache>
            </c:strRef>
          </c:tx>
          <c:invertIfNegative val="0"/>
          <c:cat>
            <c:numRef>
              <c:f>Sheet1!$A$2</c:f>
              <c:numCache>
                <c:formatCode>General</c:formatCode>
                <c:ptCount val="1"/>
              </c:numCache>
            </c:numRef>
          </c:cat>
          <c:val>
            <c:numRef>
              <c:f>Sheet1!$J$2</c:f>
              <c:numCache>
                <c:formatCode>General</c:formatCode>
                <c:ptCount val="1"/>
                <c:pt idx="0">
                  <c:v>25</c:v>
                </c:pt>
              </c:numCache>
            </c:numRef>
          </c:val>
        </c:ser>
        <c:ser>
          <c:idx val="9"/>
          <c:order val="9"/>
          <c:tx>
            <c:strRef>
              <c:f>Sheet1!$K$1</c:f>
              <c:strCache>
                <c:ptCount val="1"/>
                <c:pt idx="0">
                  <c:v>Sensory</c:v>
                </c:pt>
              </c:strCache>
            </c:strRef>
          </c:tx>
          <c:invertIfNegative val="0"/>
          <c:dLbls>
            <c:dLbl>
              <c:idx val="0"/>
              <c:tx>
                <c:rich>
                  <a:bodyPr/>
                  <a:lstStyle/>
                  <a:p>
                    <a:r>
                      <a:rPr lang="en-US" dirty="0" smtClean="0"/>
                      <a:t>3</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Sheet1!$K$2</c:f>
              <c:numCache>
                <c:formatCode>General</c:formatCode>
                <c:ptCount val="1"/>
                <c:pt idx="0">
                  <c:v>3</c:v>
                </c:pt>
              </c:numCache>
            </c:numRef>
          </c:val>
        </c:ser>
        <c:dLbls>
          <c:dLblPos val="outEnd"/>
          <c:showLegendKey val="0"/>
          <c:showVal val="1"/>
          <c:showCatName val="0"/>
          <c:showSerName val="0"/>
          <c:showPercent val="0"/>
          <c:showBubbleSize val="0"/>
        </c:dLbls>
        <c:gapWidth val="150"/>
        <c:axId val="167392384"/>
        <c:axId val="167415808"/>
      </c:barChart>
      <c:catAx>
        <c:axId val="167392384"/>
        <c:scaling>
          <c:orientation val="minMax"/>
        </c:scaling>
        <c:delete val="0"/>
        <c:axPos val="b"/>
        <c:numFmt formatCode="General" sourceLinked="1"/>
        <c:majorTickMark val="none"/>
        <c:minorTickMark val="none"/>
        <c:tickLblPos val="nextTo"/>
        <c:crossAx val="167415808"/>
        <c:crosses val="autoZero"/>
        <c:auto val="1"/>
        <c:lblAlgn val="ctr"/>
        <c:lblOffset val="100"/>
        <c:noMultiLvlLbl val="0"/>
      </c:catAx>
      <c:valAx>
        <c:axId val="167415808"/>
        <c:scaling>
          <c:orientation val="minMax"/>
        </c:scaling>
        <c:delete val="0"/>
        <c:axPos val="l"/>
        <c:majorGridlines/>
        <c:numFmt formatCode="General" sourceLinked="1"/>
        <c:majorTickMark val="out"/>
        <c:minorTickMark val="none"/>
        <c:tickLblPos val="nextTo"/>
        <c:crossAx val="167392384"/>
        <c:crosses val="autoZero"/>
        <c:crossBetween val="between"/>
      </c:valAx>
    </c:plotArea>
    <c:legend>
      <c:legendPos val="r"/>
      <c:layout>
        <c:manualLayout>
          <c:xMode val="edge"/>
          <c:yMode val="edge"/>
          <c:x val="9.5363447990053904E-2"/>
          <c:y val="0.69616979324016204"/>
          <c:w val="0.89411023622047303"/>
          <c:h val="0.27776318729731198"/>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Out</a:t>
            </a:r>
            <a:r>
              <a:rPr lang="en-US" baseline="0" dirty="0" smtClean="0"/>
              <a:t>-of</a:t>
            </a:r>
            <a:r>
              <a:rPr lang="en-US" dirty="0" smtClean="0"/>
              <a:t>-District</a:t>
            </a:r>
            <a:r>
              <a:rPr lang="en-US" baseline="0" dirty="0" smtClean="0"/>
              <a:t> by Primary Disability</a:t>
            </a:r>
          </a:p>
          <a:p>
            <a:pPr>
              <a:defRPr/>
            </a:pPr>
            <a:r>
              <a:rPr lang="en-US" baseline="0" dirty="0" smtClean="0"/>
              <a:t>January 2015</a:t>
            </a:r>
            <a:endParaRPr lang="en-US" dirty="0"/>
          </a:p>
        </c:rich>
      </c:tx>
      <c:overlay val="0"/>
    </c:title>
    <c:autoTitleDeleted val="0"/>
    <c:plotArea>
      <c:layout>
        <c:manualLayout>
          <c:layoutTarget val="inner"/>
          <c:xMode val="edge"/>
          <c:yMode val="edge"/>
          <c:x val="8.8729658792651003E-2"/>
          <c:y val="0.20344890134806401"/>
          <c:w val="0.81580964221577601"/>
          <c:h val="0.45202848662241801"/>
        </c:manualLayout>
      </c:layout>
      <c:barChart>
        <c:barDir val="col"/>
        <c:grouping val="clustered"/>
        <c:varyColors val="0"/>
        <c:ser>
          <c:idx val="0"/>
          <c:order val="0"/>
          <c:tx>
            <c:strRef>
              <c:f>Sheet1!$B$1</c:f>
              <c:strCache>
                <c:ptCount val="1"/>
                <c:pt idx="0">
                  <c:v>Autism</c:v>
                </c:pt>
              </c:strCache>
            </c:strRef>
          </c:tx>
          <c:invertIfNegative val="0"/>
          <c:dLbls>
            <c:dLbl>
              <c:idx val="0"/>
              <c:tx>
                <c:rich>
                  <a:bodyPr/>
                  <a:lstStyle/>
                  <a:p>
                    <a:r>
                      <a:rPr lang="en-US" smtClean="0"/>
                      <a:t>12</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12</c:v>
                </c:pt>
              </c:numCache>
            </c:numRef>
          </c:val>
        </c:ser>
        <c:ser>
          <c:idx val="1"/>
          <c:order val="1"/>
          <c:tx>
            <c:strRef>
              <c:f>Sheet1!$C$1</c:f>
              <c:strCache>
                <c:ptCount val="1"/>
                <c:pt idx="0">
                  <c:v>Communication</c:v>
                </c:pt>
              </c:strCache>
            </c:strRef>
          </c:tx>
          <c:invertIfNegative val="0"/>
          <c:dLbls>
            <c:dLbl>
              <c:idx val="0"/>
              <c:tx>
                <c:rich>
                  <a:bodyPr/>
                  <a:lstStyle/>
                  <a:p>
                    <a:r>
                      <a:rPr lang="en-US" smtClean="0"/>
                      <a:t>1</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1</c:v>
                </c:pt>
              </c:numCache>
            </c:numRef>
          </c:val>
        </c:ser>
        <c:ser>
          <c:idx val="2"/>
          <c:order val="2"/>
          <c:tx>
            <c:strRef>
              <c:f>Sheet1!$D$1</c:f>
              <c:strCache>
                <c:ptCount val="1"/>
                <c:pt idx="0">
                  <c:v>Dev. Delay</c:v>
                </c:pt>
              </c:strCache>
            </c:strRef>
          </c:tx>
          <c:invertIfNegative val="0"/>
          <c:dLbls>
            <c:dLbl>
              <c:idx val="0"/>
              <c:tx>
                <c:rich>
                  <a:bodyPr/>
                  <a:lstStyle/>
                  <a:p>
                    <a:r>
                      <a:rPr lang="en-US" smtClean="0"/>
                      <a:t>1</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1</c:v>
                </c:pt>
              </c:numCache>
            </c:numRef>
          </c:val>
        </c:ser>
        <c:ser>
          <c:idx val="3"/>
          <c:order val="3"/>
          <c:tx>
            <c:strRef>
              <c:f>Sheet1!$E$1</c:f>
              <c:strCache>
                <c:ptCount val="1"/>
                <c:pt idx="0">
                  <c:v>Emotional</c:v>
                </c:pt>
              </c:strCache>
            </c:strRef>
          </c:tx>
          <c:invertIfNegative val="0"/>
          <c:dLbls>
            <c:dLbl>
              <c:idx val="0"/>
              <c:tx>
                <c:rich>
                  <a:bodyPr/>
                  <a:lstStyle/>
                  <a:p>
                    <a:r>
                      <a:rPr lang="en-US" dirty="0" smtClean="0"/>
                      <a:t>5</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General</c:formatCode>
                <c:ptCount val="1"/>
                <c:pt idx="0">
                  <c:v>5</c:v>
                </c:pt>
              </c:numCache>
            </c:numRef>
          </c:val>
        </c:ser>
        <c:ser>
          <c:idx val="4"/>
          <c:order val="4"/>
          <c:tx>
            <c:strRef>
              <c:f>Sheet1!$F$1</c:f>
              <c:strCache>
                <c:ptCount val="1"/>
                <c:pt idx="0">
                  <c:v>Health</c:v>
                </c:pt>
              </c:strCache>
            </c:strRef>
          </c:tx>
          <c:invertIfNegative val="0"/>
          <c:dLbls>
            <c:dLbl>
              <c:idx val="0"/>
              <c:tx>
                <c:rich>
                  <a:bodyPr/>
                  <a:lstStyle/>
                  <a:p>
                    <a:r>
                      <a:rPr lang="en-US" dirty="0" smtClean="0"/>
                      <a:t>4</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General</c:formatCode>
                <c:ptCount val="1"/>
                <c:pt idx="0">
                  <c:v>4</c:v>
                </c:pt>
              </c:numCache>
            </c:numRef>
          </c:val>
        </c:ser>
        <c:ser>
          <c:idx val="5"/>
          <c:order val="5"/>
          <c:tx>
            <c:strRef>
              <c:f>Sheet1!$G$1</c:f>
              <c:strCache>
                <c:ptCount val="1"/>
                <c:pt idx="0">
                  <c:v>Intellectual</c:v>
                </c:pt>
              </c:strCache>
            </c:strRef>
          </c:tx>
          <c:invertIfNegative val="0"/>
          <c:dLbls>
            <c:dLbl>
              <c:idx val="0"/>
              <c:tx>
                <c:rich>
                  <a:bodyPr/>
                  <a:lstStyle/>
                  <a:p>
                    <a:r>
                      <a:rPr lang="en-US" dirty="0" smtClean="0"/>
                      <a:t>2</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General</c:formatCode>
                <c:ptCount val="1"/>
                <c:pt idx="0">
                  <c:v>2</c:v>
                </c:pt>
              </c:numCache>
            </c:numRef>
          </c:val>
        </c:ser>
        <c:ser>
          <c:idx val="6"/>
          <c:order val="6"/>
          <c:tx>
            <c:strRef>
              <c:f>Sheet1!$H$1</c:f>
              <c:strCache>
                <c:ptCount val="1"/>
                <c:pt idx="0">
                  <c:v>Learning Disabilities</c:v>
                </c:pt>
              </c:strCache>
            </c:strRef>
          </c:tx>
          <c:invertIfNegative val="0"/>
          <c:cat>
            <c:numRef>
              <c:f>Sheet1!$A$2</c:f>
              <c:numCache>
                <c:formatCode>General</c:formatCode>
                <c:ptCount val="1"/>
              </c:numCache>
            </c:numRef>
          </c:cat>
          <c:val>
            <c:numRef>
              <c:f>Sheet1!$H$2</c:f>
              <c:numCache>
                <c:formatCode>General</c:formatCode>
                <c:ptCount val="1"/>
                <c:pt idx="0">
                  <c:v>0</c:v>
                </c:pt>
              </c:numCache>
            </c:numRef>
          </c:val>
        </c:ser>
        <c:ser>
          <c:idx val="7"/>
          <c:order val="7"/>
          <c:tx>
            <c:strRef>
              <c:f>Sheet1!$I$1</c:f>
              <c:strCache>
                <c:ptCount val="1"/>
                <c:pt idx="0">
                  <c:v>Multiple Disabilities</c:v>
                </c:pt>
              </c:strCache>
            </c:strRef>
          </c:tx>
          <c:invertIfNegative val="0"/>
          <c:dLbls>
            <c:dLbl>
              <c:idx val="0"/>
              <c:tx>
                <c:rich>
                  <a:bodyPr/>
                  <a:lstStyle/>
                  <a:p>
                    <a:r>
                      <a:rPr lang="en-US" dirty="0" smtClean="0"/>
                      <a:t>20</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Sheet1!$I$2</c:f>
              <c:numCache>
                <c:formatCode>General</c:formatCode>
                <c:ptCount val="1"/>
                <c:pt idx="0">
                  <c:v>20</c:v>
                </c:pt>
              </c:numCache>
            </c:numRef>
          </c:val>
        </c:ser>
        <c:ser>
          <c:idx val="8"/>
          <c:order val="8"/>
          <c:tx>
            <c:strRef>
              <c:f>Sheet1!$J$1</c:f>
              <c:strCache>
                <c:ptCount val="1"/>
                <c:pt idx="0">
                  <c:v>Neurological</c:v>
                </c:pt>
              </c:strCache>
            </c:strRef>
          </c:tx>
          <c:invertIfNegative val="0"/>
          <c:cat>
            <c:numRef>
              <c:f>Sheet1!$A$2</c:f>
              <c:numCache>
                <c:formatCode>General</c:formatCode>
                <c:ptCount val="1"/>
              </c:numCache>
            </c:numRef>
          </c:cat>
          <c:val>
            <c:numRef>
              <c:f>Sheet1!$J$2</c:f>
              <c:numCache>
                <c:formatCode>General</c:formatCode>
                <c:ptCount val="1"/>
                <c:pt idx="0">
                  <c:v>2</c:v>
                </c:pt>
              </c:numCache>
            </c:numRef>
          </c:val>
        </c:ser>
        <c:ser>
          <c:idx val="9"/>
          <c:order val="9"/>
          <c:tx>
            <c:strRef>
              <c:f>Sheet1!$K$1</c:f>
              <c:strCache>
                <c:ptCount val="1"/>
                <c:pt idx="0">
                  <c:v>Sensory</c:v>
                </c:pt>
              </c:strCache>
            </c:strRef>
          </c:tx>
          <c:invertIfNegative val="0"/>
          <c:dLbls>
            <c:dLbl>
              <c:idx val="0"/>
              <c:layout>
                <c:manualLayout>
                  <c:x val="-1.7543859649122801E-3"/>
                  <c:y val="0"/>
                </c:manualLayout>
              </c:layout>
              <c:tx>
                <c:rich>
                  <a:bodyPr/>
                  <a:lstStyle/>
                  <a:p>
                    <a:r>
                      <a:rPr lang="en-US" dirty="0" smtClean="0"/>
                      <a:t>1</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c:f>
              <c:numCache>
                <c:formatCode>General</c:formatCode>
                <c:ptCount val="1"/>
              </c:numCache>
            </c:numRef>
          </c:cat>
          <c:val>
            <c:numRef>
              <c:f>Sheet1!$K$2</c:f>
              <c:numCache>
                <c:formatCode>General</c:formatCode>
                <c:ptCount val="1"/>
                <c:pt idx="0">
                  <c:v>1</c:v>
                </c:pt>
              </c:numCache>
            </c:numRef>
          </c:val>
        </c:ser>
        <c:dLbls>
          <c:dLblPos val="outEnd"/>
          <c:showLegendKey val="0"/>
          <c:showVal val="1"/>
          <c:showCatName val="0"/>
          <c:showSerName val="0"/>
          <c:showPercent val="0"/>
          <c:showBubbleSize val="0"/>
        </c:dLbls>
        <c:gapWidth val="150"/>
        <c:axId val="167704832"/>
        <c:axId val="167986304"/>
      </c:barChart>
      <c:catAx>
        <c:axId val="167704832"/>
        <c:scaling>
          <c:orientation val="minMax"/>
        </c:scaling>
        <c:delete val="0"/>
        <c:axPos val="b"/>
        <c:numFmt formatCode="General" sourceLinked="1"/>
        <c:majorTickMark val="none"/>
        <c:minorTickMark val="none"/>
        <c:tickLblPos val="nextTo"/>
        <c:crossAx val="167986304"/>
        <c:crosses val="autoZero"/>
        <c:auto val="1"/>
        <c:lblAlgn val="ctr"/>
        <c:lblOffset val="100"/>
        <c:noMultiLvlLbl val="0"/>
      </c:catAx>
      <c:valAx>
        <c:axId val="167986304"/>
        <c:scaling>
          <c:orientation val="minMax"/>
        </c:scaling>
        <c:delete val="0"/>
        <c:axPos val="l"/>
        <c:majorGridlines/>
        <c:numFmt formatCode="General" sourceLinked="1"/>
        <c:majorTickMark val="out"/>
        <c:minorTickMark val="none"/>
        <c:tickLblPos val="nextTo"/>
        <c:crossAx val="167704832"/>
        <c:crosses val="autoZero"/>
        <c:crossBetween val="between"/>
      </c:valAx>
    </c:plotArea>
    <c:legend>
      <c:legendPos val="r"/>
      <c:layout>
        <c:manualLayout>
          <c:xMode val="edge"/>
          <c:yMode val="edge"/>
          <c:x val="9.5363447990053904E-2"/>
          <c:y val="0.73845281774333205"/>
          <c:w val="0.89411023622047303"/>
          <c:h val="0.26060724739250501"/>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Calibri"/>
                <a:ea typeface="Calibri"/>
                <a:cs typeface="Calibri"/>
              </a:defRPr>
            </a:pPr>
            <a:r>
              <a:rPr lang="en-US" sz="2400"/>
              <a:t>Facilities Breakdown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dPt>
          <c:dPt>
            <c:idx val="1"/>
            <c:bubble3D val="0"/>
          </c:dPt>
          <c:dPt>
            <c:idx val="2"/>
            <c:bubble3D val="0"/>
          </c:dPt>
          <c:dPt>
            <c:idx val="3"/>
            <c:bubble3D val="0"/>
          </c:dPt>
          <c:dPt>
            <c:idx val="4"/>
            <c:bubble3D val="0"/>
          </c:dPt>
          <c:dLbls>
            <c:dLbl>
              <c:idx val="0"/>
              <c:layout>
                <c:manualLayout>
                  <c:x val="5.1934431361217497E-2"/>
                  <c:y val="-7.3498070805665403E-3"/>
                </c:manualLayout>
              </c:layout>
              <c:dLblPos val="bestFit"/>
              <c:showLegendKey val="0"/>
              <c:showVal val="1"/>
              <c:showCatName val="1"/>
              <c:showSerName val="0"/>
              <c:showPercent val="1"/>
              <c:showBubbleSize val="0"/>
            </c:dLbl>
            <c:dLbl>
              <c:idx val="1"/>
              <c:layout>
                <c:manualLayout>
                  <c:x val="3.0371728189939599E-2"/>
                  <c:y val="-0.102991220924971"/>
                </c:manualLayout>
              </c:layout>
              <c:showLegendKey val="0"/>
              <c:showVal val="1"/>
              <c:showCatName val="1"/>
              <c:showSerName val="0"/>
              <c:showPercent val="1"/>
              <c:showBubbleSize val="0"/>
            </c:dLbl>
            <c:dLbl>
              <c:idx val="2"/>
              <c:layout>
                <c:manualLayout>
                  <c:x val="-4.8860013484553003E-2"/>
                  <c:y val="0.15085888457491201"/>
                </c:manualLayout>
              </c:layout>
              <c:showLegendKey val="0"/>
              <c:showVal val="1"/>
              <c:showCatName val="1"/>
              <c:showSerName val="0"/>
              <c:showPercent val="1"/>
              <c:showBubbleSize val="0"/>
            </c:dLbl>
            <c:txPr>
              <a:bodyPr/>
              <a:lstStyle/>
              <a:p>
                <a:pPr>
                  <a:defRPr sz="1600" b="0"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showLeaderLines val="1"/>
          </c:dLbls>
          <c:cat>
            <c:strRef>
              <c:f>'Other Charts'!$C$83:$C$87</c:f>
              <c:strCache>
                <c:ptCount val="5"/>
                <c:pt idx="0">
                  <c:v>Electricity</c:v>
                </c:pt>
                <c:pt idx="1">
                  <c:v>Heat</c:v>
                </c:pt>
                <c:pt idx="2">
                  <c:v>Utilities</c:v>
                </c:pt>
                <c:pt idx="3">
                  <c:v>Maintenance</c:v>
                </c:pt>
                <c:pt idx="4">
                  <c:v>Custodial Services</c:v>
                </c:pt>
              </c:strCache>
            </c:strRef>
          </c:cat>
          <c:val>
            <c:numRef>
              <c:f>'Other Charts'!$G$83:$G$87</c:f>
              <c:numCache>
                <c:formatCode>#,##0</c:formatCode>
                <c:ptCount val="5"/>
                <c:pt idx="0">
                  <c:v>739767</c:v>
                </c:pt>
                <c:pt idx="1">
                  <c:v>570469</c:v>
                </c:pt>
                <c:pt idx="2">
                  <c:v>118873.802318644</c:v>
                </c:pt>
                <c:pt idx="3">
                  <c:v>1150013.2489704399</c:v>
                </c:pt>
                <c:pt idx="4">
                  <c:v>1623165.13818857</c:v>
                </c:pt>
              </c:numCache>
            </c:numRef>
          </c:val>
        </c:ser>
        <c:dLbls>
          <c:showLegendKey val="0"/>
          <c:showVal val="0"/>
          <c:showCatName val="0"/>
          <c:showSerName val="0"/>
          <c:showPercent val="0"/>
          <c:showBubbleSize val="0"/>
          <c:showLeaderLines val="1"/>
        </c:dLbls>
      </c:pie3DChart>
      <c:spPr>
        <a:noFill/>
        <a:ln w="25400">
          <a:noFill/>
        </a:ln>
      </c:spPr>
    </c:plotArea>
    <c:legend>
      <c:legendPos val="r"/>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Budget Trend</a:t>
            </a:r>
          </a:p>
        </c:rich>
      </c:tx>
      <c:layout>
        <c:manualLayout>
          <c:xMode val="edge"/>
          <c:yMode val="edge"/>
          <c:x val="0.81480242053076701"/>
          <c:y val="0.26781924642335803"/>
        </c:manualLayout>
      </c:layout>
      <c:overlay val="1"/>
    </c:title>
    <c:autoTitleDeleted val="0"/>
    <c:plotArea>
      <c:layout/>
      <c:barChart>
        <c:barDir val="col"/>
        <c:grouping val="clustered"/>
        <c:varyColors val="0"/>
        <c:ser>
          <c:idx val="0"/>
          <c:order val="0"/>
          <c:tx>
            <c:strRef>
              <c:f>'Other Charts'!$C$69</c:f>
              <c:strCache>
                <c:ptCount val="1"/>
                <c:pt idx="0">
                  <c:v>Sch Committee and Admin</c:v>
                </c:pt>
              </c:strCache>
            </c:strRef>
          </c:tx>
          <c:invertIfNegative val="0"/>
          <c:cat>
            <c:strRef>
              <c:f>'Other Charts'!$D$68:$G$68</c:f>
              <c:strCache>
                <c:ptCount val="4"/>
                <c:pt idx="0">
                  <c:v>2012-2013</c:v>
                </c:pt>
                <c:pt idx="1">
                  <c:v>2013-2014</c:v>
                </c:pt>
                <c:pt idx="2">
                  <c:v>2014-2015</c:v>
                </c:pt>
                <c:pt idx="3">
                  <c:v>2015-2016</c:v>
                </c:pt>
              </c:strCache>
            </c:strRef>
          </c:cat>
          <c:val>
            <c:numRef>
              <c:f>'Other Charts'!$D$69:$G$69</c:f>
              <c:numCache>
                <c:formatCode>#,##0</c:formatCode>
                <c:ptCount val="4"/>
                <c:pt idx="0">
                  <c:v>892702.92264</c:v>
                </c:pt>
                <c:pt idx="1">
                  <c:v>946931.47359199997</c:v>
                </c:pt>
                <c:pt idx="2">
                  <c:v>976480.43122215394</c:v>
                </c:pt>
                <c:pt idx="3">
                  <c:v>1019121.87424615</c:v>
                </c:pt>
              </c:numCache>
            </c:numRef>
          </c:val>
        </c:ser>
        <c:ser>
          <c:idx val="1"/>
          <c:order val="1"/>
          <c:tx>
            <c:strRef>
              <c:f>'Other Charts'!$C$72</c:f>
              <c:strCache>
                <c:ptCount val="1"/>
                <c:pt idx="0">
                  <c:v>Health and Student Activities</c:v>
                </c:pt>
              </c:strCache>
            </c:strRef>
          </c:tx>
          <c:invertIfNegative val="0"/>
          <c:cat>
            <c:strRef>
              <c:f>'Other Charts'!$D$68:$G$68</c:f>
              <c:strCache>
                <c:ptCount val="4"/>
                <c:pt idx="0">
                  <c:v>2012-2013</c:v>
                </c:pt>
                <c:pt idx="1">
                  <c:v>2013-2014</c:v>
                </c:pt>
                <c:pt idx="2">
                  <c:v>2014-2015</c:v>
                </c:pt>
                <c:pt idx="3">
                  <c:v>2015-2016</c:v>
                </c:pt>
              </c:strCache>
            </c:strRef>
          </c:cat>
          <c:val>
            <c:numRef>
              <c:f>'Other Charts'!$D$72:$G$72</c:f>
              <c:numCache>
                <c:formatCode>#,##0</c:formatCode>
                <c:ptCount val="4"/>
                <c:pt idx="0">
                  <c:v>1168109.5242464</c:v>
                </c:pt>
                <c:pt idx="1">
                  <c:v>1187145.988008</c:v>
                </c:pt>
                <c:pt idx="2">
                  <c:v>1236019.3784354299</c:v>
                </c:pt>
                <c:pt idx="3">
                  <c:v>1307524.2191027601</c:v>
                </c:pt>
              </c:numCache>
            </c:numRef>
          </c:val>
        </c:ser>
        <c:ser>
          <c:idx val="2"/>
          <c:order val="2"/>
          <c:tx>
            <c:strRef>
              <c:f>'Other Charts'!$C$73</c:f>
              <c:strCache>
                <c:ptCount val="1"/>
                <c:pt idx="0">
                  <c:v>Facilities and Operations</c:v>
                </c:pt>
              </c:strCache>
            </c:strRef>
          </c:tx>
          <c:invertIfNegative val="0"/>
          <c:dLbls>
            <c:numFmt formatCode="\$#,##0" sourceLinked="0"/>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'Other Charts'!$D$68:$G$68</c:f>
              <c:strCache>
                <c:ptCount val="4"/>
                <c:pt idx="0">
                  <c:v>2012-2013</c:v>
                </c:pt>
                <c:pt idx="1">
                  <c:v>2013-2014</c:v>
                </c:pt>
                <c:pt idx="2">
                  <c:v>2014-2015</c:v>
                </c:pt>
                <c:pt idx="3">
                  <c:v>2015-2016</c:v>
                </c:pt>
              </c:strCache>
            </c:strRef>
          </c:cat>
          <c:val>
            <c:numRef>
              <c:f>'Other Charts'!$D$73:$G$73</c:f>
              <c:numCache>
                <c:formatCode>#,##0</c:formatCode>
                <c:ptCount val="4"/>
                <c:pt idx="0">
                  <c:v>3359370.7075999998</c:v>
                </c:pt>
                <c:pt idx="1">
                  <c:v>3523237.55315992</c:v>
                </c:pt>
                <c:pt idx="2">
                  <c:v>3948571.6688000001</c:v>
                </c:pt>
                <c:pt idx="3">
                  <c:v>4202288.1894776504</c:v>
                </c:pt>
              </c:numCache>
            </c:numRef>
          </c:val>
        </c:ser>
        <c:ser>
          <c:idx val="3"/>
          <c:order val="3"/>
          <c:tx>
            <c:strRef>
              <c:f>'Other Charts'!$C$74</c:f>
              <c:strCache>
                <c:ptCount val="1"/>
                <c:pt idx="0">
                  <c:v>Regular Transportation</c:v>
                </c:pt>
              </c:strCache>
            </c:strRef>
          </c:tx>
          <c:invertIfNegative val="0"/>
          <c:cat>
            <c:strRef>
              <c:f>'Other Charts'!$D$68:$G$68</c:f>
              <c:strCache>
                <c:ptCount val="4"/>
                <c:pt idx="0">
                  <c:v>2012-2013</c:v>
                </c:pt>
                <c:pt idx="1">
                  <c:v>2013-2014</c:v>
                </c:pt>
                <c:pt idx="2">
                  <c:v>2014-2015</c:v>
                </c:pt>
                <c:pt idx="3">
                  <c:v>2015-2016</c:v>
                </c:pt>
              </c:strCache>
            </c:strRef>
          </c:cat>
          <c:val>
            <c:numRef>
              <c:f>'Other Charts'!$D$74:$G$74</c:f>
              <c:numCache>
                <c:formatCode>#,##0</c:formatCode>
                <c:ptCount val="4"/>
                <c:pt idx="0">
                  <c:v>1236613.4380000001</c:v>
                </c:pt>
                <c:pt idx="1">
                  <c:v>1298184.68</c:v>
                </c:pt>
                <c:pt idx="2">
                  <c:v>1293023.74</c:v>
                </c:pt>
                <c:pt idx="3">
                  <c:v>1320545.930928</c:v>
                </c:pt>
              </c:numCache>
            </c:numRef>
          </c:val>
        </c:ser>
        <c:dLbls>
          <c:showLegendKey val="0"/>
          <c:showVal val="0"/>
          <c:showCatName val="0"/>
          <c:showSerName val="0"/>
          <c:showPercent val="0"/>
          <c:showBubbleSize val="0"/>
        </c:dLbls>
        <c:gapWidth val="150"/>
        <c:axId val="168332288"/>
        <c:axId val="168334080"/>
      </c:barChart>
      <c:catAx>
        <c:axId val="16833228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8334080"/>
        <c:crosses val="autoZero"/>
        <c:auto val="1"/>
        <c:lblAlgn val="ctr"/>
        <c:lblOffset val="100"/>
        <c:noMultiLvlLbl val="0"/>
      </c:catAx>
      <c:valAx>
        <c:axId val="168334080"/>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8332288"/>
        <c:crosses val="autoZero"/>
        <c:crossBetween val="between"/>
      </c:valAx>
    </c:plotArea>
    <c:legend>
      <c:legendPos val="r"/>
      <c:overlay val="0"/>
      <c:txPr>
        <a:bodyPr/>
        <a:lstStyle/>
        <a:p>
          <a:pPr>
            <a:defRPr sz="14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0.01629</cdr:x>
      <cdr:y>0.85476</cdr:y>
    </cdr:from>
    <cdr:to>
      <cdr:x>0.98309</cdr:x>
      <cdr:y>1</cdr:y>
    </cdr:to>
    <cdr:sp macro="" textlink="">
      <cdr:nvSpPr>
        <cdr:cNvPr id="2" name="TextBox 1"/>
        <cdr:cNvSpPr txBox="1"/>
      </cdr:nvSpPr>
      <cdr:spPr>
        <a:xfrm xmlns:a="http://schemas.openxmlformats.org/drawingml/2006/main">
          <a:off x="141121" y="5381224"/>
          <a:ext cx="837745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0.79544</cdr:x>
      <cdr:y>0.37982</cdr:y>
    </cdr:from>
    <cdr:to>
      <cdr:x>0.83345</cdr:x>
      <cdr:y>0.44823</cdr:y>
    </cdr:to>
    <cdr:sp macro="" textlink="">
      <cdr:nvSpPr>
        <cdr:cNvPr id="2" name="TextBox 1"/>
        <cdr:cNvSpPr txBox="1"/>
      </cdr:nvSpPr>
      <cdr:spPr>
        <a:xfrm xmlns:a="http://schemas.openxmlformats.org/drawingml/2006/main">
          <a:off x="6712042" y="1851801"/>
          <a:ext cx="320728" cy="333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0.7924</cdr:x>
      <cdr:y>0.38509</cdr:y>
    </cdr:from>
    <cdr:to>
      <cdr:x>0.86385</cdr:x>
      <cdr:y>0.46139</cdr:y>
    </cdr:to>
    <cdr:sp macro="" textlink="">
      <cdr:nvSpPr>
        <cdr:cNvPr id="3" name="TextBox 2"/>
        <cdr:cNvSpPr txBox="1"/>
      </cdr:nvSpPr>
      <cdr:spPr>
        <a:xfrm xmlns:a="http://schemas.openxmlformats.org/drawingml/2006/main">
          <a:off x="6686382" y="1877456"/>
          <a:ext cx="602972" cy="372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0.79392</cdr:x>
      <cdr:y>0.38246</cdr:y>
    </cdr:from>
    <cdr:to>
      <cdr:x>0.83345</cdr:x>
      <cdr:y>0.45876</cdr:y>
    </cdr:to>
    <cdr:sp macro="" textlink="">
      <cdr:nvSpPr>
        <cdr:cNvPr id="4" name="TextBox 3"/>
        <cdr:cNvSpPr txBox="1"/>
      </cdr:nvSpPr>
      <cdr:spPr>
        <a:xfrm xmlns:a="http://schemas.openxmlformats.org/drawingml/2006/main">
          <a:off x="6699212" y="1864628"/>
          <a:ext cx="333558" cy="372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0.77909</cdr:x>
      <cdr:y>0.37982</cdr:y>
    </cdr:from>
    <cdr:to>
      <cdr:x>0.82781</cdr:x>
      <cdr:y>0.4535</cdr:y>
    </cdr:to>
    <cdr:sp macro="" textlink="">
      <cdr:nvSpPr>
        <cdr:cNvPr id="5" name="TextBox 4"/>
        <cdr:cNvSpPr txBox="1"/>
      </cdr:nvSpPr>
      <cdr:spPr>
        <a:xfrm xmlns:a="http://schemas.openxmlformats.org/drawingml/2006/main">
          <a:off x="6359097" y="1663420"/>
          <a:ext cx="397704" cy="3226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295</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B4BED6-40AF-447B-A976-72A5243E2848}" type="datetimeFigureOut">
              <a:rPr lang="en-US" smtClean="0"/>
              <a:t>2/6/2015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0E3390B-B12E-43F7-BCA7-59CF86BEFA4B}" type="slidenum">
              <a:rPr lang="en-US" smtClean="0"/>
              <a:t>‹#›</a:t>
            </a:fld>
            <a:endParaRPr lang="en-US"/>
          </a:p>
        </p:txBody>
      </p:sp>
    </p:spTree>
    <p:extLst>
      <p:ext uri="{BB962C8B-B14F-4D97-AF65-F5344CB8AC3E}">
        <p14:creationId xmlns:p14="http://schemas.microsoft.com/office/powerpoint/2010/main" val="257481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D31676-50A2-D84C-BAF1-340882F41611}" type="datetimeFigureOut">
              <a:rPr lang="en-US" smtClean="0"/>
              <a:t>2/6/2015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D5426F-09E6-F54B-AB2A-17F4ECC2A669}" type="slidenum">
              <a:rPr lang="en-US" smtClean="0"/>
              <a:t>‹#›</a:t>
            </a:fld>
            <a:endParaRPr lang="en-US"/>
          </a:p>
        </p:txBody>
      </p:sp>
    </p:spTree>
    <p:extLst>
      <p:ext uri="{BB962C8B-B14F-4D97-AF65-F5344CB8AC3E}">
        <p14:creationId xmlns:p14="http://schemas.microsoft.com/office/powerpoint/2010/main" val="2142960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EF78C-9B54-5543-BC2B-07B513CE46D1}" type="slidenum">
              <a:rPr lang="en-US" smtClean="0"/>
              <a:t>13</a:t>
            </a:fld>
            <a:endParaRPr lang="en-US"/>
          </a:p>
        </p:txBody>
      </p:sp>
    </p:spTree>
    <p:extLst>
      <p:ext uri="{BB962C8B-B14F-4D97-AF65-F5344CB8AC3E}">
        <p14:creationId xmlns:p14="http://schemas.microsoft.com/office/powerpoint/2010/main" val="153049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B920C1-5138-4B4A-8E21-950DFB2A4555}"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920C1-5138-4B4A-8E21-950DFB2A4555}"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INTERNAL PROJECTS FOR EACH BUDGET YEAR FOLLOW A SIMPLE STRATEGY.</a:t>
            </a:r>
          </a:p>
          <a:p>
            <a:r>
              <a:rPr lang="en-US" baseline="0" dirty="0" smtClean="0"/>
              <a:t>	PROJECT K NUMBER, </a:t>
            </a:r>
          </a:p>
          <a:p>
            <a:r>
              <a:rPr lang="en-US" baseline="0" dirty="0" smtClean="0"/>
              <a:t>	PROJECT INCREASE TO GRADE 1,</a:t>
            </a:r>
          </a:p>
          <a:p>
            <a:r>
              <a:rPr lang="en-US" baseline="0" dirty="0" smtClean="0"/>
              <a:t>	 AND MOVE EVERYONE ELSE ALONG  (all real kids).  </a:t>
            </a:r>
          </a:p>
          <a:p>
            <a:r>
              <a:rPr lang="en-US" baseline="0" dirty="0" smtClean="0"/>
              <a:t>	ASSUME, BUT DO 	NOT QUANTIFY IN AND OUT MIGRATION </a:t>
            </a:r>
          </a:p>
          <a:p>
            <a:endParaRPr lang="en-US" baseline="0" dirty="0" smtClean="0"/>
          </a:p>
          <a:p>
            <a:r>
              <a:rPr lang="en-US" dirty="0" smtClean="0"/>
              <a:t>LAST 3 YEARS, GRADE K TO 1 HAS AVERAGED</a:t>
            </a:r>
            <a:r>
              <a:rPr lang="en-US" baseline="0" dirty="0" smtClean="0"/>
              <a:t> MORE THAN 40</a:t>
            </a:r>
            <a:endParaRPr lang="en-US" dirty="0"/>
          </a:p>
        </p:txBody>
      </p:sp>
      <p:sp>
        <p:nvSpPr>
          <p:cNvPr id="4" name="Slide Number Placeholder 3"/>
          <p:cNvSpPr>
            <a:spLocks noGrp="1"/>
          </p:cNvSpPr>
          <p:nvPr>
            <p:ph type="sldNum" sz="quarter" idx="10"/>
          </p:nvPr>
        </p:nvSpPr>
        <p:spPr/>
        <p:txBody>
          <a:bodyPr/>
          <a:lstStyle/>
          <a:p>
            <a:fld id="{D1D3A809-44F7-2D46-B6D0-3AB675477E5B}" type="slidenum">
              <a:rPr lang="en-US" smtClean="0"/>
              <a:t>20</a:t>
            </a:fld>
            <a:endParaRPr lang="en-US" dirty="0"/>
          </a:p>
        </p:txBody>
      </p:sp>
    </p:spTree>
    <p:extLst>
      <p:ext uri="{BB962C8B-B14F-4D97-AF65-F5344CB8AC3E}">
        <p14:creationId xmlns:p14="http://schemas.microsoft.com/office/powerpoint/2010/main" val="125466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FBB2E-F2E3-9848-A835-D09715D24D9F}" type="slidenum">
              <a:rPr lang="en-US" smtClean="0"/>
              <a:t>22</a:t>
            </a:fld>
            <a:endParaRPr lang="en-US"/>
          </a:p>
        </p:txBody>
      </p:sp>
    </p:spTree>
    <p:extLst>
      <p:ext uri="{BB962C8B-B14F-4D97-AF65-F5344CB8AC3E}">
        <p14:creationId xmlns:p14="http://schemas.microsoft.com/office/powerpoint/2010/main" val="419227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9ED63-71BF-B840-B3A2-72CA8F02105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45700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9ED63-71BF-B840-B3A2-72CA8F02105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183991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9ED63-71BF-B840-B3A2-72CA8F02105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245246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9ED63-71BF-B840-B3A2-72CA8F02105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308132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9ED63-71BF-B840-B3A2-72CA8F02105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221347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9ED63-71BF-B840-B3A2-72CA8F021052}"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102576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9ED63-71BF-B840-B3A2-72CA8F021052}" type="datetimeFigureOut">
              <a:rPr lang="en-US" smtClean="0"/>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143264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9ED63-71BF-B840-B3A2-72CA8F021052}" type="datetimeFigureOut">
              <a:rPr lang="en-US" smtClean="0"/>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369412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9ED63-71BF-B840-B3A2-72CA8F021052}" type="datetimeFigureOut">
              <a:rPr lang="en-US" smtClean="0"/>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383191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ED63-71BF-B840-B3A2-72CA8F021052}"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187518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ED63-71BF-B840-B3A2-72CA8F021052}"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E9A8B-2C3A-924E-874E-C0A453C6932E}" type="slidenum">
              <a:rPr lang="en-US" smtClean="0"/>
              <a:t>‹#›</a:t>
            </a:fld>
            <a:endParaRPr lang="en-US"/>
          </a:p>
        </p:txBody>
      </p:sp>
    </p:spTree>
    <p:extLst>
      <p:ext uri="{BB962C8B-B14F-4D97-AF65-F5344CB8AC3E}">
        <p14:creationId xmlns:p14="http://schemas.microsoft.com/office/powerpoint/2010/main" val="429413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9ED63-71BF-B840-B3A2-72CA8F021052}" type="datetimeFigureOut">
              <a:rPr lang="en-US" smtClean="0"/>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E9A8B-2C3A-924E-874E-C0A453C6932E}" type="slidenum">
              <a:rPr lang="en-US" smtClean="0"/>
              <a:t>‹#›</a:t>
            </a:fld>
            <a:endParaRPr lang="en-US"/>
          </a:p>
        </p:txBody>
      </p:sp>
    </p:spTree>
    <p:extLst>
      <p:ext uri="{BB962C8B-B14F-4D97-AF65-F5344CB8AC3E}">
        <p14:creationId xmlns:p14="http://schemas.microsoft.com/office/powerpoint/2010/main" val="411635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Word_Document4.docx"/><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nvSpPr>
        <p:spPr>
          <a:xfrm>
            <a:off x="685800" y="2371725"/>
            <a:ext cx="7772400" cy="1470025"/>
          </a:xfrm>
          <a:prstGeom prst="rect">
            <a:avLst/>
          </a:prstGeom>
          <a:ln w="76200" cmpd="sng">
            <a:solidFill>
              <a:srgbClr val="FF000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HINGHAM PUBLIC SCHOOLS</a:t>
            </a:r>
            <a:endParaRPr lang="en-US" dirty="0"/>
          </a:p>
        </p:txBody>
      </p:sp>
      <p:sp>
        <p:nvSpPr>
          <p:cNvPr id="5" name="Subtitle 5"/>
          <p:cNvSpPr>
            <a:spLocks noGrp="1"/>
          </p:cNvSpPr>
          <p:nvPr/>
        </p:nvSpPr>
        <p:spPr>
          <a:xfrm>
            <a:off x="1371600" y="4127500"/>
            <a:ext cx="6400800" cy="2324100"/>
          </a:xfrm>
          <a:prstGeom prst="rect">
            <a:avLst/>
          </a:prstGeom>
          <a:ln w="57150" cmpd="sng">
            <a:solidFill>
              <a:srgbClr val="FF0000"/>
            </a:solidFill>
          </a:ln>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FY 2016</a:t>
            </a:r>
          </a:p>
          <a:p>
            <a:r>
              <a:rPr lang="en-US" b="1" dirty="0" smtClean="0"/>
              <a:t>Proposed Operating Budget</a:t>
            </a:r>
          </a:p>
          <a:p>
            <a:r>
              <a:rPr lang="en-US" b="1" dirty="0" smtClean="0"/>
              <a:t>February </a:t>
            </a:r>
            <a:r>
              <a:rPr lang="en-US" b="1" dirty="0"/>
              <a:t>5</a:t>
            </a:r>
            <a:r>
              <a:rPr lang="en-US" b="1" dirty="0" smtClean="0"/>
              <a:t>, 2015</a:t>
            </a:r>
            <a:endParaRPr lang="en-US" b="1" dirty="0"/>
          </a:p>
          <a:p>
            <a:r>
              <a:rPr lang="en-US" b="1" dirty="0" smtClean="0"/>
              <a:t>Joint Meeting</a:t>
            </a:r>
          </a:p>
        </p:txBody>
      </p:sp>
      <p:pic>
        <p:nvPicPr>
          <p:cNvPr id="6" name="Picture 5" descr="redwhe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0" y="685799"/>
            <a:ext cx="1755200" cy="1270433"/>
          </a:xfrm>
          <a:prstGeom prst="rect">
            <a:avLst/>
          </a:prstGeom>
        </p:spPr>
      </p:pic>
      <p:pic>
        <p:nvPicPr>
          <p:cNvPr id="7" name="Picture 6"/>
          <p:cNvPicPr>
            <a:picLocks noChangeAspect="1"/>
          </p:cNvPicPr>
          <p:nvPr/>
        </p:nvPicPr>
        <p:blipFill>
          <a:blip r:embed="rId3"/>
          <a:stretch>
            <a:fillRect/>
          </a:stretch>
        </p:blipFill>
        <p:spPr>
          <a:xfrm>
            <a:off x="3390900" y="406400"/>
            <a:ext cx="1993900" cy="1854200"/>
          </a:xfrm>
          <a:prstGeom prst="rect">
            <a:avLst/>
          </a:prstGeom>
        </p:spPr>
      </p:pic>
    </p:spTree>
    <p:extLst>
      <p:ext uri="{BB962C8B-B14F-4D97-AF65-F5344CB8AC3E}">
        <p14:creationId xmlns:p14="http://schemas.microsoft.com/office/powerpoint/2010/main" val="183688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400" b="1" dirty="0">
                <a:latin typeface="Cambria"/>
              </a:rPr>
              <a:t>HINGHAM PUBLIC SCHOOLS</a:t>
            </a:r>
            <a:br>
              <a:rPr lang="en-US" sz="2400" b="1" dirty="0">
                <a:latin typeface="Cambria"/>
              </a:rPr>
            </a:br>
            <a:r>
              <a:rPr lang="en-US" sz="2700" b="1" dirty="0" smtClean="0">
                <a:latin typeface="Cambria"/>
              </a:rPr>
              <a:t>Grant and Revenue Account Offsets</a:t>
            </a:r>
            <a:endParaRPr lang="en-US" sz="2700" dirty="0"/>
          </a:p>
        </p:txBody>
      </p:sp>
      <p:graphicFrame>
        <p:nvGraphicFramePr>
          <p:cNvPr id="3" name="Table 2"/>
          <p:cNvGraphicFramePr>
            <a:graphicFrameLocks noGrp="1"/>
          </p:cNvGraphicFramePr>
          <p:nvPr>
            <p:extLst>
              <p:ext uri="{D42A27DB-BD31-4B8C-83A1-F6EECF244321}">
                <p14:modId xmlns:p14="http://schemas.microsoft.com/office/powerpoint/2010/main" val="1201286362"/>
              </p:ext>
            </p:extLst>
          </p:nvPr>
        </p:nvGraphicFramePr>
        <p:xfrm>
          <a:off x="457200" y="990600"/>
          <a:ext cx="8153400" cy="5637237"/>
        </p:xfrm>
        <a:graphic>
          <a:graphicData uri="http://schemas.openxmlformats.org/drawingml/2006/table">
            <a:tbl>
              <a:tblPr/>
              <a:tblGrid>
                <a:gridCol w="3555490"/>
                <a:gridCol w="1275071"/>
                <a:gridCol w="1314918"/>
                <a:gridCol w="1161444"/>
                <a:gridCol w="846477"/>
              </a:tblGrid>
              <a:tr h="407391">
                <a:tc>
                  <a:txBody>
                    <a:bodyPr/>
                    <a:lstStyle/>
                    <a:p>
                      <a:pPr algn="l" fontAlgn="b"/>
                      <a:endParaRPr lang="en-US" sz="1000" b="0" i="0" u="none" strike="noStrike" dirty="0">
                        <a:effectLst/>
                        <a:latin typeface="Geneva"/>
                      </a:endParaRPr>
                    </a:p>
                  </a:txBody>
                  <a:tcPr marL="0" marR="0" marT="0" marB="0" anchor="b">
                    <a:lnL>
                      <a:noFill/>
                    </a:lnL>
                    <a:lnR>
                      <a:noFill/>
                    </a:lnR>
                    <a:lnT>
                      <a:noFill/>
                    </a:lnT>
                    <a:lnB>
                      <a:noFill/>
                    </a:lnB>
                  </a:tcPr>
                </a:tc>
                <a:tc>
                  <a:txBody>
                    <a:bodyPr/>
                    <a:lstStyle/>
                    <a:p>
                      <a:pPr algn="ctr"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r" fontAlgn="b"/>
                      <a:endParaRPr lang="en-US" sz="10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Arial"/>
                        </a:rPr>
                        <a:t>Proposed</a:t>
                      </a:r>
                    </a:p>
                  </a:txBody>
                  <a:tcPr marL="0" marR="0" marT="0" marB="0" anchor="b">
                    <a:lnL>
                      <a:noFill/>
                    </a:lnL>
                    <a:lnR>
                      <a:noFill/>
                    </a:lnR>
                    <a:lnT>
                      <a:noFill/>
                    </a:lnT>
                    <a:lnB>
                      <a:noFill/>
                    </a:lnB>
                  </a:tcPr>
                </a:tc>
              </a:tr>
              <a:tr h="146248">
                <a:tc>
                  <a:txBody>
                    <a:bodyPr/>
                    <a:lstStyle/>
                    <a:p>
                      <a:pPr algn="l" fontAlgn="b"/>
                      <a:endParaRPr lang="en-US" sz="1000" b="0" i="0" u="none" strike="noStrike" dirty="0">
                        <a:effectLst/>
                        <a:latin typeface="Geneva"/>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Arial"/>
                        </a:rPr>
                        <a:t>Budget</a:t>
                      </a:r>
                    </a:p>
                  </a:txBody>
                  <a:tcPr marL="0" marR="0" marT="0" marB="0" anchor="b">
                    <a:lnL>
                      <a:noFill/>
                    </a:lnL>
                    <a:lnR>
                      <a:noFill/>
                    </a:lnR>
                    <a:lnT>
                      <a:noFill/>
                    </a:lnT>
                    <a:lnB>
                      <a:noFill/>
                    </a:lnB>
                  </a:tcPr>
                </a:tc>
                <a:tc>
                  <a:txBody>
                    <a:bodyPr/>
                    <a:lstStyle/>
                    <a:p>
                      <a:pPr algn="r" fontAlgn="b"/>
                      <a:r>
                        <a:rPr lang="en-US" sz="1000" b="0" i="0" u="none" strike="noStrike" dirty="0">
                          <a:effectLst/>
                          <a:latin typeface="Arial"/>
                        </a:rPr>
                        <a:t>Budget</a:t>
                      </a:r>
                    </a:p>
                  </a:txBody>
                  <a:tcPr marL="0" marR="0" marT="0" marB="0" anchor="b">
                    <a:lnL>
                      <a:noFill/>
                    </a:lnL>
                    <a:lnR>
                      <a:noFill/>
                    </a:lnR>
                    <a:lnT>
                      <a:noFill/>
                    </a:lnT>
                    <a:lnB>
                      <a:noFill/>
                    </a:lnB>
                  </a:tcPr>
                </a:tc>
                <a:tc>
                  <a:txBody>
                    <a:bodyPr/>
                    <a:lstStyle/>
                    <a:p>
                      <a:pPr algn="r" fontAlgn="b"/>
                      <a:r>
                        <a:rPr lang="en-US" sz="1000" b="0" i="0" u="none" strike="noStrike">
                          <a:effectLst/>
                          <a:latin typeface="Arial"/>
                        </a:rPr>
                        <a:t>Budget</a:t>
                      </a:r>
                    </a:p>
                  </a:txBody>
                  <a:tcPr marL="0" marR="0" marT="0" marB="0" anchor="b">
                    <a:lnL>
                      <a:noFill/>
                    </a:lnL>
                    <a:lnR>
                      <a:noFill/>
                    </a:lnR>
                    <a:lnT>
                      <a:noFill/>
                    </a:lnT>
                    <a:lnB>
                      <a:noFill/>
                    </a:lnB>
                  </a:tcPr>
                </a:tc>
                <a:tc>
                  <a:txBody>
                    <a:bodyPr/>
                    <a:lstStyle/>
                    <a:p>
                      <a:pPr algn="r" fontAlgn="b"/>
                      <a:r>
                        <a:rPr lang="en-US" sz="1000" b="0" i="0" u="none" strike="noStrike">
                          <a:effectLst/>
                          <a:latin typeface="Arial"/>
                        </a:rPr>
                        <a:t>Budget</a:t>
                      </a:r>
                    </a:p>
                  </a:txBody>
                  <a:tcPr marL="0" marR="0" marT="0" marB="0" anchor="b">
                    <a:lnL>
                      <a:noFill/>
                    </a:lnL>
                    <a:lnR>
                      <a:noFill/>
                    </a:lnR>
                    <a:lnT>
                      <a:noFill/>
                    </a:lnT>
                    <a:lnB>
                      <a:noFill/>
                    </a:lnB>
                  </a:tcPr>
                </a:tc>
              </a:tr>
              <a:tr h="146248">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r" fontAlgn="b"/>
                      <a:r>
                        <a:rPr lang="en-US" sz="1000" b="0" i="0" u="sng" strike="noStrike" dirty="0">
                          <a:effectLst/>
                          <a:latin typeface="Arial"/>
                        </a:rPr>
                        <a:t>2012-2013</a:t>
                      </a:r>
                    </a:p>
                  </a:txBody>
                  <a:tcPr marL="0" marR="0" marT="0" marB="0" anchor="b">
                    <a:lnL>
                      <a:noFill/>
                    </a:lnL>
                    <a:lnR>
                      <a:noFill/>
                    </a:lnR>
                    <a:lnT>
                      <a:noFill/>
                    </a:lnT>
                    <a:lnB>
                      <a:noFill/>
                    </a:lnB>
                  </a:tcPr>
                </a:tc>
                <a:tc>
                  <a:txBody>
                    <a:bodyPr/>
                    <a:lstStyle/>
                    <a:p>
                      <a:pPr algn="r" fontAlgn="b"/>
                      <a:r>
                        <a:rPr lang="en-US" sz="1000" b="0" i="0" u="sng" strike="noStrike" dirty="0" smtClean="0">
                          <a:effectLst/>
                          <a:latin typeface="Arial"/>
                        </a:rPr>
                        <a:t> 2013</a:t>
                      </a:r>
                      <a:r>
                        <a:rPr lang="en-US" sz="1000" b="0" i="0" u="sng" strike="noStrike" dirty="0">
                          <a:effectLst/>
                          <a:latin typeface="Arial"/>
                        </a:rPr>
                        <a:t>-2014</a:t>
                      </a:r>
                    </a:p>
                  </a:txBody>
                  <a:tcPr marL="0" marR="0" marT="0" marB="0" anchor="b">
                    <a:lnL>
                      <a:noFill/>
                    </a:lnL>
                    <a:lnR>
                      <a:noFill/>
                    </a:lnR>
                    <a:lnT>
                      <a:noFill/>
                    </a:lnT>
                    <a:lnB>
                      <a:noFill/>
                    </a:lnB>
                  </a:tcPr>
                </a:tc>
                <a:tc>
                  <a:txBody>
                    <a:bodyPr/>
                    <a:lstStyle/>
                    <a:p>
                      <a:pPr algn="r" fontAlgn="b"/>
                      <a:r>
                        <a:rPr lang="en-US" sz="1000" b="0" i="0" u="sng" strike="noStrike">
                          <a:effectLst/>
                          <a:latin typeface="Arial"/>
                        </a:rPr>
                        <a:t>2014-2015</a:t>
                      </a:r>
                    </a:p>
                  </a:txBody>
                  <a:tcPr marL="0" marR="0" marT="0" marB="0" anchor="b">
                    <a:lnL>
                      <a:noFill/>
                    </a:lnL>
                    <a:lnR>
                      <a:noFill/>
                    </a:lnR>
                    <a:lnT>
                      <a:noFill/>
                    </a:lnT>
                    <a:lnB>
                      <a:noFill/>
                    </a:lnB>
                  </a:tcPr>
                </a:tc>
                <a:tc>
                  <a:txBody>
                    <a:bodyPr/>
                    <a:lstStyle/>
                    <a:p>
                      <a:pPr algn="r" fontAlgn="b"/>
                      <a:r>
                        <a:rPr lang="en-US" sz="1000" b="0" i="0" u="sng" strike="noStrike">
                          <a:effectLst/>
                          <a:latin typeface="Arial"/>
                        </a:rPr>
                        <a:t>2015-2016</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Gross Special Ed Spending</a:t>
                      </a:r>
                    </a:p>
                  </a:txBody>
                  <a:tcPr marL="0" marR="0" marT="0" marB="0" anchor="b">
                    <a:lnL>
                      <a:noFill/>
                    </a:lnL>
                    <a:lnR>
                      <a:noFill/>
                    </a:lnR>
                    <a:lnT>
                      <a:noFill/>
                    </a:lnT>
                    <a:lnB>
                      <a:noFill/>
                    </a:lnB>
                  </a:tcPr>
                </a:tc>
                <a:tc>
                  <a:txBody>
                    <a:bodyPr/>
                    <a:lstStyle/>
                    <a:p>
                      <a:pPr algn="r" fontAlgn="b"/>
                      <a:r>
                        <a:rPr lang="en-US" sz="1000" b="0" i="0" u="none" strike="noStrike" dirty="0" smtClean="0">
                          <a:effectLst/>
                          <a:latin typeface="Geneva"/>
                        </a:rPr>
                        <a:t> 12,281,751</a:t>
                      </a:r>
                      <a:endParaRPr lang="en-US" sz="1000" b="0" i="0" u="none" strike="noStrike" dirty="0">
                        <a:effectLst/>
                        <a:latin typeface="Geneva"/>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Geneva"/>
                        </a:rPr>
                        <a:t>12,278,358</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12,266,576</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13,066,511</a:t>
                      </a:r>
                    </a:p>
                  </a:txBody>
                  <a:tcPr marL="0" marR="0" marT="0" marB="0" anchor="b">
                    <a:lnL>
                      <a:noFill/>
                    </a:lnL>
                    <a:lnR>
                      <a:noFill/>
                    </a:lnR>
                    <a:lnT>
                      <a:noFill/>
                    </a:lnT>
                    <a:lnB>
                      <a:noFill/>
                    </a:lnB>
                  </a:tcPr>
                </a:tc>
              </a:tr>
              <a:tr h="146248">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Grants</a:t>
                      </a: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IDEA</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-797,518</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-825,265</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-853,263</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-854,772</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ECC</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-13,490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-13,490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-13,490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-13,490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CB</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-767,625</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-777,118</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-1,160,184</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-942,740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Tuition Revolving</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-200,000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-220,000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-220,000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-370,000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Other Revolving SSEC/Grant</a:t>
                      </a:r>
                    </a:p>
                  </a:txBody>
                  <a:tcPr marL="0" marR="0" marT="0" marB="0" anchor="b">
                    <a:lnL>
                      <a:noFill/>
                    </a:lnL>
                    <a:lnR>
                      <a:noFill/>
                    </a:lnR>
                    <a:lnT>
                      <a:noFill/>
                    </a:lnT>
                    <a:lnB>
                      <a:noFill/>
                    </a:lnB>
                  </a:tcPr>
                </a:tc>
                <a:tc>
                  <a:txBody>
                    <a:bodyPr/>
                    <a:lstStyle/>
                    <a:p>
                      <a:pPr algn="r" fontAlgn="b"/>
                      <a:r>
                        <a:rPr lang="en-US" sz="1000" b="0" i="0" u="sng" strike="noStrike">
                          <a:effectLst/>
                          <a:latin typeface="Geneva"/>
                        </a:rPr>
                        <a:t>-4,500</a:t>
                      </a:r>
                    </a:p>
                  </a:txBody>
                  <a:tcPr marL="0" marR="0" marT="0" marB="0" anchor="b">
                    <a:lnL>
                      <a:noFill/>
                    </a:lnL>
                    <a:lnR>
                      <a:noFill/>
                    </a:lnR>
                    <a:lnT>
                      <a:noFill/>
                    </a:lnT>
                    <a:lnB>
                      <a:noFill/>
                    </a:lnB>
                  </a:tcPr>
                </a:tc>
                <a:tc>
                  <a:txBody>
                    <a:bodyPr/>
                    <a:lstStyle/>
                    <a:p>
                      <a:pPr algn="r" fontAlgn="b"/>
                      <a:r>
                        <a:rPr lang="en-US" sz="1000" b="0" i="0" u="sng" strike="noStrike">
                          <a:effectLst/>
                          <a:latin typeface="Geneva"/>
                        </a:rPr>
                        <a:t>-43,000</a:t>
                      </a:r>
                    </a:p>
                  </a:txBody>
                  <a:tcPr marL="0" marR="0" marT="0" marB="0" anchor="b">
                    <a:lnL>
                      <a:noFill/>
                    </a:lnL>
                    <a:lnR>
                      <a:noFill/>
                    </a:lnR>
                    <a:lnT>
                      <a:noFill/>
                    </a:lnT>
                    <a:lnB>
                      <a:noFill/>
                    </a:lnB>
                  </a:tcPr>
                </a:tc>
                <a:tc>
                  <a:txBody>
                    <a:bodyPr/>
                    <a:lstStyle/>
                    <a:p>
                      <a:pPr algn="r" fontAlgn="b"/>
                      <a:r>
                        <a:rPr lang="en-US" sz="1000" b="0" i="0" u="sng" strike="noStrike">
                          <a:effectLst/>
                          <a:latin typeface="Geneva"/>
                        </a:rPr>
                        <a:t>-4,500</a:t>
                      </a:r>
                    </a:p>
                  </a:txBody>
                  <a:tcPr marL="0" marR="0" marT="0" marB="0" anchor="b">
                    <a:lnL>
                      <a:noFill/>
                    </a:lnL>
                    <a:lnR>
                      <a:noFill/>
                    </a:lnR>
                    <a:lnT>
                      <a:noFill/>
                    </a:lnT>
                    <a:lnB>
                      <a:noFill/>
                    </a:lnB>
                  </a:tcPr>
                </a:tc>
                <a:tc>
                  <a:txBody>
                    <a:bodyPr/>
                    <a:lstStyle/>
                    <a:p>
                      <a:pPr algn="r" fontAlgn="b"/>
                      <a:r>
                        <a:rPr lang="en-US" sz="1000" b="0" i="0" u="sng" strike="noStrike">
                          <a:effectLst/>
                          <a:latin typeface="Geneva"/>
                        </a:rPr>
                        <a:t>0</a:t>
                      </a:r>
                    </a:p>
                  </a:txBody>
                  <a:tcPr marL="0" marR="0" marT="0" marB="0" anchor="b">
                    <a:lnL>
                      <a:noFill/>
                    </a:lnL>
                    <a:lnR>
                      <a:noFill/>
                    </a:lnR>
                    <a:lnT>
                      <a:noFill/>
                    </a:lnT>
                    <a:lnB>
                      <a:noFill/>
                    </a:lnB>
                  </a:tcPr>
                </a:tc>
              </a:tr>
              <a:tr h="146248">
                <a:tc>
                  <a:txBody>
                    <a:bodyPr/>
                    <a:lstStyle/>
                    <a:p>
                      <a:pPr algn="l" fontAlgn="b"/>
                      <a:r>
                        <a:rPr lang="en-US" sz="1000" b="1" i="0" u="none" strike="noStrike">
                          <a:effectLst/>
                          <a:latin typeface="Geneva"/>
                        </a:rPr>
                        <a:t>Total Offsets</a:t>
                      </a:r>
                    </a:p>
                  </a:txBody>
                  <a:tcPr marL="0" marR="0" marT="0" marB="0" anchor="b">
                    <a:lnL>
                      <a:noFill/>
                    </a:lnL>
                    <a:lnR>
                      <a:noFill/>
                    </a:lnR>
                    <a:lnT>
                      <a:noFill/>
                    </a:lnT>
                    <a:lnB>
                      <a:noFill/>
                    </a:lnB>
                  </a:tcPr>
                </a:tc>
                <a:tc>
                  <a:txBody>
                    <a:bodyPr/>
                    <a:lstStyle/>
                    <a:p>
                      <a:pPr algn="r" fontAlgn="b"/>
                      <a:r>
                        <a:rPr lang="en-US" sz="1000" b="1" i="0" u="none" strike="noStrike">
                          <a:effectLst/>
                          <a:latin typeface="Geneva"/>
                        </a:rPr>
                        <a:t>-1,783,133</a:t>
                      </a:r>
                    </a:p>
                  </a:txBody>
                  <a:tcPr marL="0" marR="0" marT="0" marB="0" anchor="b">
                    <a:lnL>
                      <a:noFill/>
                    </a:lnL>
                    <a:lnR>
                      <a:noFill/>
                    </a:lnR>
                    <a:lnT>
                      <a:noFill/>
                    </a:lnT>
                    <a:lnB>
                      <a:noFill/>
                    </a:lnB>
                  </a:tcPr>
                </a:tc>
                <a:tc>
                  <a:txBody>
                    <a:bodyPr/>
                    <a:lstStyle/>
                    <a:p>
                      <a:pPr algn="r" fontAlgn="b"/>
                      <a:r>
                        <a:rPr lang="en-US" sz="1000" b="1" i="0" u="none" strike="noStrike">
                          <a:effectLst/>
                          <a:latin typeface="Geneva"/>
                        </a:rPr>
                        <a:t>-1,878,873</a:t>
                      </a:r>
                    </a:p>
                  </a:txBody>
                  <a:tcPr marL="0" marR="0" marT="0" marB="0" anchor="b">
                    <a:lnL>
                      <a:noFill/>
                    </a:lnL>
                    <a:lnR>
                      <a:noFill/>
                    </a:lnR>
                    <a:lnT>
                      <a:noFill/>
                    </a:lnT>
                    <a:lnB>
                      <a:noFill/>
                    </a:lnB>
                  </a:tcPr>
                </a:tc>
                <a:tc>
                  <a:txBody>
                    <a:bodyPr/>
                    <a:lstStyle/>
                    <a:p>
                      <a:pPr algn="r" fontAlgn="b"/>
                      <a:r>
                        <a:rPr lang="en-US" sz="1000" b="1" i="0" u="none" strike="noStrike">
                          <a:effectLst/>
                          <a:latin typeface="Geneva"/>
                        </a:rPr>
                        <a:t>-2,251,437</a:t>
                      </a:r>
                    </a:p>
                  </a:txBody>
                  <a:tcPr marL="0" marR="0" marT="0" marB="0" anchor="b">
                    <a:lnL>
                      <a:noFill/>
                    </a:lnL>
                    <a:lnR>
                      <a:noFill/>
                    </a:lnR>
                    <a:lnT>
                      <a:noFill/>
                    </a:lnT>
                    <a:lnB>
                      <a:noFill/>
                    </a:lnB>
                  </a:tcPr>
                </a:tc>
                <a:tc>
                  <a:txBody>
                    <a:bodyPr/>
                    <a:lstStyle/>
                    <a:p>
                      <a:pPr algn="r" fontAlgn="b"/>
                      <a:r>
                        <a:rPr lang="en-US" sz="1000" b="1" i="0" u="none" strike="noStrike">
                          <a:effectLst/>
                          <a:latin typeface="Geneva"/>
                        </a:rPr>
                        <a:t>-2,181,002</a:t>
                      </a:r>
                    </a:p>
                  </a:txBody>
                  <a:tcPr marL="0" marR="0" marT="0" marB="0" anchor="b">
                    <a:lnL>
                      <a:noFill/>
                    </a:lnL>
                    <a:lnR>
                      <a:noFill/>
                    </a:lnR>
                    <a:lnT>
                      <a:noFill/>
                    </a:lnT>
                    <a:lnB>
                      <a:noFill/>
                    </a:lnB>
                  </a:tcPr>
                </a:tc>
              </a:tr>
              <a:tr h="146248">
                <a:tc>
                  <a:txBody>
                    <a:bodyPr/>
                    <a:lstStyle/>
                    <a:p>
                      <a:pPr algn="l" fontAlgn="b"/>
                      <a:endParaRPr lang="en-US" sz="1000" b="0" i="0" u="none" strike="noStrike" dirty="0">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Net Spending - Special Ed</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10,498,618</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10,399,485</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10,015,139</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10,885,509</a:t>
                      </a:r>
                    </a:p>
                  </a:txBody>
                  <a:tcPr marL="0" marR="0" marT="0" marB="0" anchor="b">
                    <a:lnL>
                      <a:noFill/>
                    </a:lnL>
                    <a:lnR>
                      <a:noFill/>
                    </a:lnR>
                    <a:lnT>
                      <a:noFill/>
                    </a:lnT>
                    <a:lnB>
                      <a:noFill/>
                    </a:lnB>
                  </a:tcPr>
                </a:tc>
              </a:tr>
              <a:tr h="146248">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Gross Regular Ed Spending</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30,367,784</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31,581,136</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33,803,356</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35,657,074</a:t>
                      </a:r>
                    </a:p>
                  </a:txBody>
                  <a:tcPr marL="0" marR="0" marT="0" marB="0" anchor="b">
                    <a:lnL>
                      <a:noFill/>
                    </a:lnL>
                    <a:lnR>
                      <a:noFill/>
                    </a:lnR>
                    <a:lnT>
                      <a:noFill/>
                    </a:lnT>
                    <a:lnB>
                      <a:noFill/>
                    </a:lnB>
                  </a:tcPr>
                </a:tc>
              </a:tr>
              <a:tr h="146248">
                <a:tc>
                  <a:txBody>
                    <a:bodyPr/>
                    <a:lstStyle/>
                    <a:p>
                      <a:pPr algn="l" fontAlgn="b"/>
                      <a:endParaRPr lang="en-US" sz="1000" b="0" i="0" u="none" strike="noStrike" dirty="0">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Revenue Offsets</a:t>
                      </a: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Athletics</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-224,000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-260,000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-294,000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-295,681</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Middle School Activity</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-53,789</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-64,949</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-74,116</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-76,139</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Field Revolving Account</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-66,500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-46,500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-10,000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Building Revolving Account</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-23,850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-20,819</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-7,500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-8,850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Kids In Action</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Drivers Ed</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-5,000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-5,000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Continuing Ed</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-10,000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-5,000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Other (Drama, Student Parking)</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-13,000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-13,000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-9,000</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-9,000</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Cable Grant</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-33,451</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-36,208</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-18,104</a:t>
                      </a:r>
                    </a:p>
                  </a:txBody>
                  <a:tcPr marL="0" marR="0" marT="0" marB="0" anchor="b">
                    <a:lnL>
                      <a:noFill/>
                    </a:lnL>
                    <a:lnR>
                      <a:noFill/>
                    </a:lnR>
                    <a:lnT>
                      <a:noFill/>
                    </a:lnT>
                    <a:lnB>
                      <a:noFill/>
                    </a:lnB>
                  </a:tcPr>
                </a:tc>
                <a:tc>
                  <a:txBody>
                    <a:bodyPr/>
                    <a:lstStyle/>
                    <a:p>
                      <a:pPr algn="r" fontAlgn="b"/>
                      <a:r>
                        <a:rPr lang="en-US" sz="1000" b="0" i="0" u="none" strike="noStrike">
                          <a:effectLst/>
                          <a:latin typeface="Geneva"/>
                        </a:rPr>
                        <a:t>-18,104</a:t>
                      </a: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  Other Offsets </a:t>
                      </a:r>
                    </a:p>
                  </a:txBody>
                  <a:tcPr marL="0" marR="0" marT="0" marB="0" anchor="b">
                    <a:lnL>
                      <a:noFill/>
                    </a:lnL>
                    <a:lnR>
                      <a:noFill/>
                    </a:lnR>
                    <a:lnT>
                      <a:noFill/>
                    </a:lnT>
                    <a:lnB>
                      <a:noFill/>
                    </a:lnB>
                  </a:tcPr>
                </a:tc>
                <a:tc>
                  <a:txBody>
                    <a:bodyPr/>
                    <a:lstStyle/>
                    <a:p>
                      <a:pPr algn="l" fontAlgn="b"/>
                      <a:r>
                        <a:rPr lang="en-US" sz="1000" b="0" i="0" u="none" strike="noStrike">
                          <a:effectLst/>
                          <a:latin typeface="Genev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Genev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Genev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Genev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46248">
                <a:tc>
                  <a:txBody>
                    <a:bodyPr/>
                    <a:lstStyle/>
                    <a:p>
                      <a:pPr algn="l" fontAlgn="b"/>
                      <a:r>
                        <a:rPr lang="en-US" sz="1000" b="1" i="0" u="none" strike="noStrike">
                          <a:effectLst/>
                          <a:latin typeface="Geneva"/>
                        </a:rPr>
                        <a:t>Total Offsets</a:t>
                      </a:r>
                    </a:p>
                  </a:txBody>
                  <a:tcPr marL="0" marR="0" marT="0" marB="0" anchor="b">
                    <a:lnL>
                      <a:noFill/>
                    </a:lnL>
                    <a:lnR>
                      <a:noFill/>
                    </a:lnR>
                    <a:lnT>
                      <a:noFill/>
                    </a:lnT>
                    <a:lnB>
                      <a:noFill/>
                    </a:lnB>
                  </a:tcPr>
                </a:tc>
                <a:tc>
                  <a:txBody>
                    <a:bodyPr/>
                    <a:lstStyle/>
                    <a:p>
                      <a:pPr algn="r" fontAlgn="b"/>
                      <a:r>
                        <a:rPr lang="en-US" sz="1000" b="1" i="0" u="none" strike="noStrike">
                          <a:effectLst/>
                          <a:latin typeface="Geneva"/>
                        </a:rPr>
                        <a:t>-444,590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effectLst/>
                          <a:latin typeface="Geneva"/>
                        </a:rPr>
                        <a:t>-461,476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effectLst/>
                          <a:latin typeface="Geneva"/>
                        </a:rPr>
                        <a:t>-422,720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effectLst/>
                          <a:latin typeface="Geneva"/>
                        </a:rPr>
                        <a:t>-422,774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46248">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146248">
                <a:tc>
                  <a:txBody>
                    <a:bodyPr/>
                    <a:lstStyle/>
                    <a:p>
                      <a:pPr algn="l" fontAlgn="b"/>
                      <a:r>
                        <a:rPr lang="en-US" sz="1000" b="0" i="0" u="none" strike="noStrike">
                          <a:effectLst/>
                          <a:latin typeface="Geneva"/>
                        </a:rPr>
                        <a:t>Net Spending Regular Ed</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29,923,194</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31,119,660</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33,380,636</a:t>
                      </a:r>
                    </a:p>
                  </a:txBody>
                  <a:tcPr marL="0" marR="0" marT="0" marB="0" anchor="b">
                    <a:lnL>
                      <a:noFill/>
                    </a:lnL>
                    <a:lnR>
                      <a:noFill/>
                    </a:lnR>
                    <a:lnT>
                      <a:noFill/>
                    </a:lnT>
                    <a:lnB>
                      <a:noFill/>
                    </a:lnB>
                  </a:tcPr>
                </a:tc>
                <a:tc>
                  <a:txBody>
                    <a:bodyPr/>
                    <a:lstStyle/>
                    <a:p>
                      <a:pPr algn="r" fontAlgn="b"/>
                      <a:r>
                        <a:rPr lang="en-US" sz="1000" b="0" i="0" u="dbl" strike="noStrike">
                          <a:effectLst/>
                          <a:latin typeface="Geneva"/>
                        </a:rPr>
                        <a:t>35,234,300</a:t>
                      </a:r>
                    </a:p>
                  </a:txBody>
                  <a:tcPr marL="0" marR="0" marT="0" marB="0" anchor="b">
                    <a:lnL>
                      <a:noFill/>
                    </a:lnL>
                    <a:lnR>
                      <a:noFill/>
                    </a:lnR>
                    <a:lnT>
                      <a:noFill/>
                    </a:lnT>
                    <a:lnB>
                      <a:noFill/>
                    </a:lnB>
                  </a:tcPr>
                </a:tc>
              </a:tr>
              <a:tr h="146248">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1000" b="0" i="0" u="none" strike="noStrike">
                        <a:effectLst/>
                        <a:latin typeface="Geneva"/>
                      </a:endParaRPr>
                    </a:p>
                  </a:txBody>
                  <a:tcPr marL="0" marR="0" marT="0" marB="0" anchor="b">
                    <a:lnL>
                      <a:noFill/>
                    </a:lnL>
                    <a:lnR>
                      <a:noFill/>
                    </a:lnR>
                    <a:lnT>
                      <a:noFill/>
                    </a:lnT>
                    <a:lnB>
                      <a:noFill/>
                    </a:lnB>
                  </a:tcPr>
                </a:tc>
              </a:tr>
              <a:tr h="200646">
                <a:tc>
                  <a:txBody>
                    <a:bodyPr/>
                    <a:lstStyle/>
                    <a:p>
                      <a:pPr algn="ctr" fontAlgn="b"/>
                      <a:r>
                        <a:rPr lang="en-US" sz="1000" b="1" i="0" u="none" strike="noStrike" dirty="0">
                          <a:effectLst/>
                          <a:latin typeface="Geneva"/>
                        </a:rPr>
                        <a:t>Total Offsets via Grants/Fees and Receipts</a:t>
                      </a:r>
                    </a:p>
                  </a:txBody>
                  <a:tcPr marL="0" marR="0" marT="0" marB="0" anchor="b">
                    <a:lnL>
                      <a:noFill/>
                    </a:lnL>
                    <a:lnR>
                      <a:noFill/>
                    </a:lnR>
                    <a:lnT>
                      <a:noFill/>
                    </a:lnT>
                    <a:lnB>
                      <a:noFill/>
                    </a:lnB>
                  </a:tcPr>
                </a:tc>
                <a:tc>
                  <a:txBody>
                    <a:bodyPr/>
                    <a:lstStyle/>
                    <a:p>
                      <a:pPr algn="r" fontAlgn="b"/>
                      <a:r>
                        <a:rPr lang="en-US" sz="1000" b="1" i="0" u="dbl" strike="noStrike">
                          <a:effectLst/>
                          <a:latin typeface="Geneva"/>
                        </a:rPr>
                        <a:t>-2,227,723</a:t>
                      </a:r>
                    </a:p>
                  </a:txBody>
                  <a:tcPr marL="0" marR="0" marT="0" marB="0" anchor="b">
                    <a:lnL>
                      <a:noFill/>
                    </a:lnL>
                    <a:lnR>
                      <a:noFill/>
                    </a:lnR>
                    <a:lnT>
                      <a:noFill/>
                    </a:lnT>
                    <a:lnB>
                      <a:noFill/>
                    </a:lnB>
                  </a:tcPr>
                </a:tc>
                <a:tc>
                  <a:txBody>
                    <a:bodyPr/>
                    <a:lstStyle/>
                    <a:p>
                      <a:pPr algn="r" fontAlgn="b"/>
                      <a:r>
                        <a:rPr lang="en-US" sz="1000" b="1" i="0" u="dbl" strike="noStrike">
                          <a:effectLst/>
                          <a:latin typeface="Geneva"/>
                        </a:rPr>
                        <a:t>-2,340,349</a:t>
                      </a:r>
                    </a:p>
                  </a:txBody>
                  <a:tcPr marL="0" marR="0" marT="0" marB="0" anchor="b">
                    <a:lnL>
                      <a:noFill/>
                    </a:lnL>
                    <a:lnR>
                      <a:noFill/>
                    </a:lnR>
                    <a:lnT>
                      <a:noFill/>
                    </a:lnT>
                    <a:lnB>
                      <a:noFill/>
                    </a:lnB>
                  </a:tcPr>
                </a:tc>
                <a:tc>
                  <a:txBody>
                    <a:bodyPr/>
                    <a:lstStyle/>
                    <a:p>
                      <a:pPr algn="r" fontAlgn="b"/>
                      <a:r>
                        <a:rPr lang="en-US" sz="1000" b="1" i="0" u="dbl" strike="noStrike">
                          <a:effectLst/>
                          <a:latin typeface="Geneva"/>
                        </a:rPr>
                        <a:t>-2,674,157</a:t>
                      </a:r>
                    </a:p>
                  </a:txBody>
                  <a:tcPr marL="0" marR="0" marT="0" marB="0" anchor="b">
                    <a:lnL>
                      <a:noFill/>
                    </a:lnL>
                    <a:lnR>
                      <a:noFill/>
                    </a:lnR>
                    <a:lnT>
                      <a:noFill/>
                    </a:lnT>
                    <a:lnB>
                      <a:noFill/>
                    </a:lnB>
                  </a:tcPr>
                </a:tc>
                <a:tc>
                  <a:txBody>
                    <a:bodyPr/>
                    <a:lstStyle/>
                    <a:p>
                      <a:pPr algn="r" fontAlgn="b"/>
                      <a:r>
                        <a:rPr lang="en-US" sz="1000" b="1" i="0" u="dbl" strike="noStrike" dirty="0">
                          <a:effectLst/>
                          <a:latin typeface="Geneva"/>
                        </a:rPr>
                        <a:t>-2,603,776</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88426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95556845"/>
              </p:ext>
            </p:extLst>
          </p:nvPr>
        </p:nvGraphicFramePr>
        <p:xfrm>
          <a:off x="370780" y="286959"/>
          <a:ext cx="7884618" cy="6434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201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5595724"/>
              </p:ext>
            </p:extLst>
          </p:nvPr>
        </p:nvGraphicFramePr>
        <p:xfrm>
          <a:off x="458633" y="228600"/>
          <a:ext cx="8096641"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05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412"/>
            <a:ext cx="8229600" cy="732117"/>
          </a:xfrm>
          <a:ln w="57150" cmpd="sng">
            <a:solidFill>
              <a:srgbClr val="FF0000"/>
            </a:solidFill>
          </a:ln>
        </p:spPr>
        <p:txBody>
          <a:bodyPr>
            <a:normAutofit fontScale="90000"/>
          </a:bodyPr>
          <a:lstStyle/>
          <a:p>
            <a:pPr>
              <a:lnSpc>
                <a:spcPct val="60000"/>
              </a:lnSpc>
            </a:pPr>
            <a:r>
              <a:rPr lang="en-US" sz="3600" dirty="0" smtClean="0"/>
              <a:t/>
            </a:r>
            <a:br>
              <a:rPr lang="en-US" sz="3600" dirty="0" smtClean="0"/>
            </a:br>
            <a:r>
              <a:rPr lang="en-US" sz="3600" b="1" dirty="0" smtClean="0"/>
              <a:t>FY 16 PROPOSED ADDITIONAL FTEs </a:t>
            </a:r>
            <a:br>
              <a:rPr lang="en-US" sz="3600" b="1" dirty="0" smtClean="0"/>
            </a:br>
            <a:r>
              <a:rPr lang="en-US" sz="3600" b="1" dirty="0" smtClean="0"/>
              <a:t>(as of 2-5-15)</a:t>
            </a:r>
            <a:br>
              <a:rPr lang="en-US" sz="3600" b="1" dirty="0" smtClean="0"/>
            </a:br>
            <a:r>
              <a:rPr lang="en-US" sz="2000" dirty="0" smtClean="0"/>
              <a:t>				</a:t>
            </a:r>
            <a:endParaRPr lang="en-US" sz="3600" b="1" dirty="0"/>
          </a:p>
        </p:txBody>
      </p:sp>
      <p:sp>
        <p:nvSpPr>
          <p:cNvPr id="3" name="Content Placeholder 2"/>
          <p:cNvSpPr>
            <a:spLocks noGrp="1"/>
          </p:cNvSpPr>
          <p:nvPr>
            <p:ph sz="half" idx="1"/>
          </p:nvPr>
        </p:nvSpPr>
        <p:spPr>
          <a:xfrm>
            <a:off x="457200" y="1122082"/>
            <a:ext cx="4038600" cy="5439022"/>
          </a:xfrm>
          <a:ln w="38100" cmpd="sng">
            <a:solidFill>
              <a:srgbClr val="FF0000"/>
            </a:solidFill>
          </a:ln>
        </p:spPr>
        <p:txBody>
          <a:bodyPr vert="horz" lIns="91440" tIns="45720" rIns="91440" bIns="45720" rtlCol="0">
            <a:noAutofit/>
          </a:bodyPr>
          <a:lstStyle/>
          <a:p>
            <a:pPr marL="0" indent="0">
              <a:buNone/>
            </a:pPr>
            <a:r>
              <a:rPr lang="en-US" sz="2400" b="1" dirty="0" smtClean="0"/>
              <a:t>New FTEs:</a:t>
            </a:r>
            <a:r>
              <a:rPr lang="en-US" sz="2400" dirty="0" smtClean="0"/>
              <a:t>	</a:t>
            </a:r>
            <a:endParaRPr lang="en-US" sz="2400" b="1" dirty="0" smtClean="0"/>
          </a:p>
          <a:p>
            <a:pPr>
              <a:lnSpc>
                <a:spcPct val="90000"/>
              </a:lnSpc>
            </a:pPr>
            <a:r>
              <a:rPr lang="en-US" sz="2400" b="1" dirty="0" smtClean="0"/>
              <a:t>Elementary spec.        1.4   	   </a:t>
            </a:r>
            <a:r>
              <a:rPr lang="en-US" sz="1800" b="1" dirty="0" smtClean="0"/>
              <a:t>(.5 PE. .5 </a:t>
            </a:r>
            <a:r>
              <a:rPr lang="en-US" sz="1800" b="1" dirty="0"/>
              <a:t>m</a:t>
            </a:r>
            <a:r>
              <a:rPr lang="en-US" sz="1800" b="1" dirty="0" smtClean="0"/>
              <a:t>usic, .4 Span.) </a:t>
            </a:r>
          </a:p>
          <a:p>
            <a:pPr>
              <a:lnSpc>
                <a:spcPct val="90000"/>
              </a:lnSpc>
            </a:pPr>
            <a:r>
              <a:rPr lang="en-US" sz="2400" b="1" dirty="0" smtClean="0"/>
              <a:t> MS Core Teaching	     2.8</a:t>
            </a:r>
          </a:p>
          <a:p>
            <a:pPr marL="0" indent="0">
              <a:lnSpc>
                <a:spcPct val="90000"/>
              </a:lnSpc>
              <a:buNone/>
            </a:pPr>
            <a:r>
              <a:rPr lang="en-US" sz="2400" b="1" dirty="0" smtClean="0"/>
              <a:t>         </a:t>
            </a:r>
            <a:r>
              <a:rPr lang="en-US" sz="1800" b="1" dirty="0" smtClean="0"/>
              <a:t>(1.6 </a:t>
            </a:r>
            <a:r>
              <a:rPr lang="en-US" sz="1800" b="1" dirty="0"/>
              <a:t>m</a:t>
            </a:r>
            <a:r>
              <a:rPr lang="en-US" sz="1800" b="1" dirty="0" smtClean="0"/>
              <a:t>ath/</a:t>
            </a:r>
            <a:r>
              <a:rPr lang="en-US" sz="1800" b="1" dirty="0" err="1" smtClean="0"/>
              <a:t>sci</a:t>
            </a:r>
            <a:r>
              <a:rPr lang="en-US" sz="1800" b="1" dirty="0" smtClean="0"/>
              <a:t>, .4 FL, .4 SS, .4 ELA)</a:t>
            </a:r>
          </a:p>
          <a:p>
            <a:pPr>
              <a:lnSpc>
                <a:spcPct val="90000"/>
              </a:lnSpc>
            </a:pPr>
            <a:r>
              <a:rPr lang="en-US" sz="2400" b="1" dirty="0" smtClean="0"/>
              <a:t>HS Core Teaching 	     2.625</a:t>
            </a:r>
          </a:p>
          <a:p>
            <a:pPr marL="0" indent="0">
              <a:lnSpc>
                <a:spcPct val="90000"/>
              </a:lnSpc>
              <a:buNone/>
            </a:pPr>
            <a:r>
              <a:rPr lang="en-US" sz="1800" b="1" dirty="0" smtClean="0"/>
              <a:t>           (.625 ELA, 1.0 </a:t>
            </a:r>
            <a:r>
              <a:rPr lang="en-US" sz="1800" b="1" dirty="0" err="1" smtClean="0"/>
              <a:t>sci</a:t>
            </a:r>
            <a:r>
              <a:rPr lang="en-US" sz="1800" b="1" dirty="0" smtClean="0"/>
              <a:t>, 1.0 math)</a:t>
            </a:r>
          </a:p>
          <a:p>
            <a:pPr>
              <a:lnSpc>
                <a:spcPct val="90000"/>
              </a:lnSpc>
            </a:pPr>
            <a:r>
              <a:rPr lang="en-US" sz="2400" b="1" dirty="0" smtClean="0"/>
              <a:t> Facilities Personnel</a:t>
            </a:r>
            <a:r>
              <a:rPr lang="en-US" sz="2400" b="1" dirty="0"/>
              <a:t> </a:t>
            </a:r>
            <a:r>
              <a:rPr lang="en-US" sz="2400" b="1" dirty="0" smtClean="0"/>
              <a:t>   2.0</a:t>
            </a:r>
          </a:p>
          <a:p>
            <a:pPr marL="0" indent="0">
              <a:lnSpc>
                <a:spcPct val="90000"/>
              </a:lnSpc>
              <a:buNone/>
            </a:pPr>
            <a:r>
              <a:rPr lang="en-US" sz="2400" b="1" dirty="0"/>
              <a:t> </a:t>
            </a:r>
            <a:r>
              <a:rPr lang="en-US" sz="2400" b="1" dirty="0" smtClean="0"/>
              <a:t>       </a:t>
            </a:r>
            <a:r>
              <a:rPr lang="en-US" sz="1800" b="1" dirty="0" smtClean="0"/>
              <a:t>(1.0 </a:t>
            </a:r>
            <a:r>
              <a:rPr lang="en-US" sz="1800" b="1" dirty="0" err="1"/>
              <a:t>M</a:t>
            </a:r>
            <a:r>
              <a:rPr lang="en-US" sz="1800" b="1" dirty="0" err="1" smtClean="0"/>
              <a:t>ainten</a:t>
            </a:r>
            <a:r>
              <a:rPr lang="en-US" sz="1800" b="1" dirty="0" smtClean="0"/>
              <a:t>., 1.0 </a:t>
            </a:r>
            <a:r>
              <a:rPr lang="en-US" sz="1800" b="1" dirty="0" err="1" smtClean="0"/>
              <a:t>Facil</a:t>
            </a:r>
            <a:r>
              <a:rPr lang="en-US" sz="1800" b="1" dirty="0" smtClean="0"/>
              <a:t>. Manager)</a:t>
            </a:r>
            <a:endParaRPr lang="en-US" sz="2400" b="1" dirty="0" smtClean="0"/>
          </a:p>
          <a:p>
            <a:pPr marL="0" indent="0">
              <a:buNone/>
            </a:pPr>
            <a:r>
              <a:rPr lang="en-US" sz="2400" b="1" dirty="0"/>
              <a:t> </a:t>
            </a:r>
            <a:r>
              <a:rPr lang="en-US" sz="2400" b="1" dirty="0" smtClean="0"/>
              <a:t>TOTAL			                  8.825</a:t>
            </a:r>
          </a:p>
          <a:p>
            <a:pPr marL="0" indent="0">
              <a:buNone/>
            </a:pPr>
            <a:r>
              <a:rPr lang="en-US" sz="2400" b="1" dirty="0" smtClean="0"/>
              <a:t>Note:  </a:t>
            </a:r>
            <a:r>
              <a:rPr lang="en-US" sz="2000" b="1" dirty="0" smtClean="0"/>
              <a:t>The FDK addition is 10.7 FTEs, of which 3.7 are additions to existing staff.  With FD K the grand total of “new” FTEs is 14.6. </a:t>
            </a:r>
            <a:r>
              <a:rPr lang="en-US" sz="2400" b="1" dirty="0" smtClean="0"/>
              <a:t>	</a:t>
            </a:r>
            <a:endParaRPr lang="en-US" sz="2400" b="1" dirty="0"/>
          </a:p>
        </p:txBody>
      </p:sp>
      <p:sp>
        <p:nvSpPr>
          <p:cNvPr id="4" name="Content Placeholder 3"/>
          <p:cNvSpPr>
            <a:spLocks noGrp="1"/>
          </p:cNvSpPr>
          <p:nvPr>
            <p:ph sz="half" idx="2"/>
          </p:nvPr>
        </p:nvSpPr>
        <p:spPr>
          <a:xfrm>
            <a:off x="4648200" y="1122082"/>
            <a:ext cx="4038600" cy="5439022"/>
          </a:xfrm>
          <a:ln w="38100" cmpd="sng">
            <a:solidFill>
              <a:srgbClr val="FF0000"/>
            </a:solidFill>
          </a:ln>
        </p:spPr>
        <p:txBody>
          <a:bodyPr>
            <a:normAutofit/>
          </a:bodyPr>
          <a:lstStyle/>
          <a:p>
            <a:pPr marL="0" indent="0">
              <a:buNone/>
            </a:pPr>
            <a:r>
              <a:rPr lang="en-US" sz="2400" b="1" dirty="0" smtClean="0"/>
              <a:t>FTEs (from 8.825) added to    existing staff: </a:t>
            </a:r>
          </a:p>
          <a:p>
            <a:r>
              <a:rPr lang="en-US" sz="2400" b="1" dirty="0" smtClean="0"/>
              <a:t>HS Core Teaching	    .625</a:t>
            </a:r>
          </a:p>
          <a:p>
            <a:r>
              <a:rPr lang="en-US" sz="2400" b="1" dirty="0" smtClean="0"/>
              <a:t>MS Core Teaching    1.2</a:t>
            </a:r>
          </a:p>
          <a:p>
            <a:r>
              <a:rPr lang="en-US" sz="2400" b="1" dirty="0" smtClean="0"/>
              <a:t>Elem. Specialists         .4</a:t>
            </a:r>
          </a:p>
          <a:p>
            <a:pPr marL="0" indent="0">
              <a:buNone/>
            </a:pPr>
            <a:r>
              <a:rPr lang="en-US" sz="2400" b="1" dirty="0" smtClean="0"/>
              <a:t>TOTAL			                2.225	</a:t>
            </a:r>
          </a:p>
          <a:p>
            <a:pPr marL="0" indent="0">
              <a:buNone/>
            </a:pPr>
            <a:r>
              <a:rPr lang="en-US" sz="2400" b="1" dirty="0"/>
              <a:t>	</a:t>
            </a:r>
            <a:endParaRPr lang="en-US" sz="2400" b="1" dirty="0" smtClean="0"/>
          </a:p>
          <a:p>
            <a:pPr marL="0" indent="0">
              <a:buNone/>
            </a:pPr>
            <a:r>
              <a:rPr lang="en-US" sz="2400" b="1" dirty="0" smtClean="0"/>
              <a:t>Note:	</a:t>
            </a:r>
            <a:r>
              <a:rPr lang="en-US" sz="2000" b="1" dirty="0" smtClean="0"/>
              <a:t>Over the last several years the % of total HPS employees participating in health insurance has ranged from 49% to 56%. This year it is 45% overall, 52% for teachers. 	</a:t>
            </a:r>
            <a:r>
              <a:rPr lang="en-US" sz="2400" b="1" dirty="0" smtClean="0"/>
              <a:t>		 </a:t>
            </a:r>
            <a:endParaRPr lang="en-US" sz="2400" b="1" dirty="0"/>
          </a:p>
        </p:txBody>
      </p:sp>
    </p:spTree>
    <p:extLst>
      <p:ext uri="{BB962C8B-B14F-4D97-AF65-F5344CB8AC3E}">
        <p14:creationId xmlns:p14="http://schemas.microsoft.com/office/powerpoint/2010/main" val="909534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509077740"/>
              </p:ext>
            </p:extLst>
          </p:nvPr>
        </p:nvGraphicFramePr>
        <p:xfrm>
          <a:off x="457200" y="1475184"/>
          <a:ext cx="8084304" cy="49113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457200" y="274638"/>
            <a:ext cx="8229600" cy="636127"/>
          </a:xfrm>
          <a:prstGeom prst="rect">
            <a:avLst/>
          </a:prstGeom>
          <a:ln w="38100" cmpd="sng">
            <a:solidFill>
              <a:srgbClr val="FF0000"/>
            </a:solidFill>
          </a:ln>
        </p:spPr>
        <p:txBody>
          <a:bodyPr>
            <a:normAutofit/>
          </a:bodyPr>
          <a:lstStyle/>
          <a:p>
            <a:pPr algn="ctr">
              <a:defRPr sz="1800" b="1" i="0" u="none" strike="noStrike" kern="1200" baseline="0">
                <a:solidFill>
                  <a:prstClr val="black"/>
                </a:solidFill>
                <a:latin typeface="+mn-lt"/>
                <a:ea typeface="+mn-ea"/>
                <a:cs typeface="+mn-cs"/>
              </a:defRPr>
            </a:pPr>
            <a:r>
              <a:rPr lang="en-US" sz="3200" b="1" dirty="0" smtClean="0">
                <a:solidFill>
                  <a:prstClr val="black"/>
                </a:solidFill>
              </a:rPr>
              <a:t>Total K-12 In-District Enrollment</a:t>
            </a:r>
          </a:p>
        </p:txBody>
      </p:sp>
      <p:sp>
        <p:nvSpPr>
          <p:cNvPr id="4" name="TextBox 3"/>
          <p:cNvSpPr txBox="1"/>
          <p:nvPr/>
        </p:nvSpPr>
        <p:spPr>
          <a:xfrm>
            <a:off x="457200" y="5370896"/>
            <a:ext cx="8084304" cy="923330"/>
          </a:xfrm>
          <a:prstGeom prst="rect">
            <a:avLst/>
          </a:prstGeom>
          <a:noFill/>
        </p:spPr>
        <p:txBody>
          <a:bodyPr wrap="square" rtlCol="0">
            <a:spAutoFit/>
          </a:bodyPr>
          <a:lstStyle/>
          <a:p>
            <a:pPr lvl="1"/>
            <a:r>
              <a:rPr lang="en-US" b="1" dirty="0" smtClean="0"/>
              <a:t>2014-2015 not including Integrated PK (70+ students),vocational students (4), or out-of-district special education students for a current total of 4346 students.</a:t>
            </a:r>
          </a:p>
        </p:txBody>
      </p:sp>
      <p:sp>
        <p:nvSpPr>
          <p:cNvPr id="6" name="TextBox 5"/>
          <p:cNvSpPr txBox="1"/>
          <p:nvPr/>
        </p:nvSpPr>
        <p:spPr>
          <a:xfrm>
            <a:off x="4438898" y="6386559"/>
            <a:ext cx="4514063" cy="369332"/>
          </a:xfrm>
          <a:prstGeom prst="rect">
            <a:avLst/>
          </a:prstGeom>
          <a:noFill/>
        </p:spPr>
        <p:txBody>
          <a:bodyPr wrap="square" rtlCol="0">
            <a:spAutoFit/>
          </a:bodyPr>
          <a:lstStyle/>
          <a:p>
            <a:r>
              <a:rPr lang="en-US" i="1" dirty="0" smtClean="0">
                <a:solidFill>
                  <a:prstClr val="black"/>
                </a:solidFill>
              </a:rPr>
              <a:t>       All numbers as of October 1 of each year.</a:t>
            </a:r>
            <a:endParaRPr lang="en-US" i="1" dirty="0"/>
          </a:p>
        </p:txBody>
      </p:sp>
      <p:sp>
        <p:nvSpPr>
          <p:cNvPr id="2" name="TextBox 1"/>
          <p:cNvSpPr txBox="1"/>
          <p:nvPr/>
        </p:nvSpPr>
        <p:spPr>
          <a:xfrm>
            <a:off x="1552331" y="1475184"/>
            <a:ext cx="2553008" cy="1200329"/>
          </a:xfrm>
          <a:prstGeom prst="rect">
            <a:avLst/>
          </a:prstGeom>
          <a:noFill/>
        </p:spPr>
        <p:txBody>
          <a:bodyPr wrap="square" rtlCol="0">
            <a:spAutoFit/>
          </a:bodyPr>
          <a:lstStyle/>
          <a:p>
            <a:r>
              <a:rPr lang="en-US" b="1" dirty="0"/>
              <a:t>District has grown by 600 students in grades K-12 over past 10 years.</a:t>
            </a:r>
          </a:p>
          <a:p>
            <a:endParaRPr lang="en-US" b="1" dirty="0"/>
          </a:p>
        </p:txBody>
      </p:sp>
    </p:spTree>
    <p:extLst>
      <p:ext uri="{BB962C8B-B14F-4D97-AF65-F5344CB8AC3E}">
        <p14:creationId xmlns:p14="http://schemas.microsoft.com/office/powerpoint/2010/main" val="3226813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1" y="305989"/>
            <a:ext cx="8491813" cy="6180997"/>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545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13" y="260091"/>
            <a:ext cx="8415311" cy="627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051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13" y="290690"/>
            <a:ext cx="8354108" cy="628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774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647237600"/>
              </p:ext>
            </p:extLst>
          </p:nvPr>
        </p:nvGraphicFramePr>
        <p:xfrm>
          <a:off x="632809" y="1434163"/>
          <a:ext cx="8162223" cy="4379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09215" y="5906980"/>
            <a:ext cx="8438192" cy="707886"/>
          </a:xfrm>
          <a:prstGeom prst="rect">
            <a:avLst/>
          </a:prstGeom>
          <a:noFill/>
        </p:spPr>
        <p:txBody>
          <a:bodyPr wrap="square" rtlCol="0">
            <a:spAutoFit/>
          </a:bodyPr>
          <a:lstStyle/>
          <a:p>
            <a:pPr marL="231775" indent="-231775">
              <a:buFont typeface="Arial" pitchFamily="34" charset="0"/>
              <a:buChar char="•"/>
            </a:pPr>
            <a:r>
              <a:rPr lang="en-US" sz="2000" dirty="0" smtClean="0"/>
              <a:t>What about next year?</a:t>
            </a:r>
          </a:p>
          <a:p>
            <a:pPr marL="231775" indent="-231775">
              <a:buFont typeface="Arial" pitchFamily="34" charset="0"/>
              <a:buChar char="•"/>
            </a:pPr>
            <a:r>
              <a:rPr lang="en-US" sz="2000" dirty="0" smtClean="0"/>
              <a:t>What does prior history of the size of the K to 1 “bump” suggest?</a:t>
            </a:r>
            <a:endParaRPr lang="en-US" sz="2000" dirty="0"/>
          </a:p>
        </p:txBody>
      </p:sp>
      <p:sp>
        <p:nvSpPr>
          <p:cNvPr id="5" name="Title 3"/>
          <p:cNvSpPr txBox="1">
            <a:spLocks/>
          </p:cNvSpPr>
          <p:nvPr/>
        </p:nvSpPr>
        <p:spPr>
          <a:xfrm>
            <a:off x="481262" y="274638"/>
            <a:ext cx="8229600" cy="931164"/>
          </a:xfrm>
          <a:prstGeom prst="rect">
            <a:avLst/>
          </a:prstGeom>
          <a:noFill/>
          <a:ln w="38100" cmpd="sng">
            <a:solidFill>
              <a:srgbClr val="FF0000"/>
            </a:solidFill>
          </a:ln>
        </p:spPr>
        <p:txBody>
          <a:bodyPr>
            <a:noAutofit/>
          </a:bodyPr>
          <a:lstStyle/>
          <a:p>
            <a:pPr algn="ctr">
              <a:defRPr lang="en-US" sz="3200" b="1" i="0" u="none" strike="noStrike" kern="1200" baseline="0" dirty="0">
                <a:solidFill>
                  <a:prstClr val="black"/>
                </a:solidFill>
                <a:latin typeface="+mj-lt"/>
                <a:ea typeface="+mn-ea"/>
                <a:cs typeface="+mn-cs"/>
              </a:defRPr>
            </a:pPr>
            <a:r>
              <a:rPr lang="en-US" sz="3200" b="1" dirty="0" smtClean="0">
                <a:solidFill>
                  <a:prstClr val="black"/>
                </a:solidFill>
              </a:rPr>
              <a:t>Grade 1 Enrollments, 2007-08 to 2014-15</a:t>
            </a:r>
          </a:p>
          <a:p>
            <a:pPr algn="ctr">
              <a:defRPr lang="en-US" sz="3200" b="1" i="0" u="none" strike="noStrike" kern="1200" baseline="0" dirty="0">
                <a:solidFill>
                  <a:prstClr val="black"/>
                </a:solidFill>
                <a:latin typeface="+mj-lt"/>
                <a:ea typeface="+mn-ea"/>
                <a:cs typeface="+mn-cs"/>
              </a:defRPr>
            </a:pPr>
            <a:r>
              <a:rPr lang="en-US" sz="2000" i="1" dirty="0" smtClean="0">
                <a:solidFill>
                  <a:prstClr val="black"/>
                </a:solidFill>
              </a:rPr>
              <a:t>(prior year K (pink) as a portion of total grade 1 enrollment (pink + green)</a:t>
            </a:r>
            <a:endParaRPr lang="en-US" sz="2000" i="1" dirty="0">
              <a:solidFill>
                <a:prstClr val="black"/>
              </a:solidFill>
            </a:endParaRPr>
          </a:p>
        </p:txBody>
      </p:sp>
    </p:spTree>
    <p:extLst>
      <p:ext uri="{BB962C8B-B14F-4D97-AF65-F5344CB8AC3E}">
        <p14:creationId xmlns:p14="http://schemas.microsoft.com/office/powerpoint/2010/main" val="32844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705" y="137695"/>
            <a:ext cx="8874328" cy="6604038"/>
          </a:xfrm>
          <a:prstGeom prst="rect">
            <a:avLst/>
          </a:prstGeom>
          <a:ln w="38100" cmpd="sng">
            <a:solidFill>
              <a:srgbClr val="FF0000"/>
            </a:solidFill>
          </a:ln>
        </p:spPr>
      </p:pic>
    </p:spTree>
    <p:extLst>
      <p:ext uri="{BB962C8B-B14F-4D97-AF65-F5344CB8AC3E}">
        <p14:creationId xmlns:p14="http://schemas.microsoft.com/office/powerpoint/2010/main" val="315577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9829"/>
          </a:xfrm>
          <a:ln w="57150" cmpd="sng">
            <a:solidFill>
              <a:srgbClr val="FF0000"/>
            </a:solidFill>
          </a:ln>
        </p:spPr>
        <p:txBody>
          <a:bodyPr>
            <a:normAutofit/>
          </a:bodyPr>
          <a:lstStyle/>
          <a:p>
            <a:r>
              <a:rPr lang="en-US" sz="2800" b="1" dirty="0" smtClean="0"/>
              <a:t>FY 16 BUDGET CHALLENGES</a:t>
            </a:r>
            <a:endParaRPr lang="en-US" sz="2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38768507"/>
              </p:ext>
            </p:extLst>
          </p:nvPr>
        </p:nvGraphicFramePr>
        <p:xfrm>
          <a:off x="288894" y="1376956"/>
          <a:ext cx="8585434" cy="4972335"/>
        </p:xfrm>
        <a:graphic>
          <a:graphicData uri="http://schemas.openxmlformats.org/drawingml/2006/table">
            <a:tbl>
              <a:tblPr bandRow="1">
                <a:tableStyleId>{21E4AEA4-8DFA-4A89-87EB-49C32662AFE0}</a:tableStyleId>
              </a:tblPr>
              <a:tblGrid>
                <a:gridCol w="8585434"/>
              </a:tblGrid>
              <a:tr h="739544">
                <a:tc>
                  <a:txBody>
                    <a:bodyPr/>
                    <a:lstStyle/>
                    <a:p>
                      <a:r>
                        <a:rPr lang="en-US" sz="2000" b="1" dirty="0" smtClean="0"/>
                        <a:t>Special</a:t>
                      </a:r>
                      <a:r>
                        <a:rPr lang="en-US" sz="2000" b="1" baseline="0" dirty="0" smtClean="0"/>
                        <a:t> Education</a:t>
                      </a:r>
                    </a:p>
                    <a:p>
                      <a:r>
                        <a:rPr lang="en-US" sz="2000" b="1" dirty="0" smtClean="0"/>
                        <a:t>   size and number of tuitions</a:t>
                      </a:r>
                      <a:r>
                        <a:rPr lang="en-US" sz="2000" b="1" baseline="0" dirty="0" smtClean="0"/>
                        <a:t> and </a:t>
                      </a:r>
                      <a:r>
                        <a:rPr lang="en-US" sz="2000" b="1" dirty="0" smtClean="0"/>
                        <a:t>added </a:t>
                      </a:r>
                      <a:r>
                        <a:rPr lang="en-US" sz="2000" b="1" dirty="0" err="1" smtClean="0"/>
                        <a:t>para</a:t>
                      </a:r>
                      <a:r>
                        <a:rPr lang="en-US" sz="2000" b="1" dirty="0" smtClean="0"/>
                        <a:t> hours </a:t>
                      </a:r>
                      <a:r>
                        <a:rPr lang="en-US" sz="2000" b="1" dirty="0" err="1" smtClean="0"/>
                        <a:t>vs</a:t>
                      </a:r>
                      <a:r>
                        <a:rPr lang="en-US" sz="2000" b="1" dirty="0" smtClean="0"/>
                        <a:t> lower CB reimbursement</a:t>
                      </a:r>
                    </a:p>
                  </a:txBody>
                  <a:tcPr/>
                </a:tc>
              </a:tr>
              <a:tr h="796597">
                <a:tc>
                  <a:txBody>
                    <a:bodyPr/>
                    <a:lstStyle/>
                    <a:p>
                      <a:r>
                        <a:rPr lang="en-US" sz="2000" b="1" dirty="0" smtClean="0"/>
                        <a:t>Facilities Maintenance</a:t>
                      </a:r>
                    </a:p>
                    <a:p>
                      <a:r>
                        <a:rPr lang="en-US" sz="2000" b="1" baseline="0" dirty="0" smtClean="0"/>
                        <a:t>   added </a:t>
                      </a:r>
                      <a:r>
                        <a:rPr lang="en-US" sz="2000" b="1" baseline="0" dirty="0" err="1" smtClean="0"/>
                        <a:t>responsibil</a:t>
                      </a:r>
                      <a:r>
                        <a:rPr lang="en-US" sz="2000" b="1" baseline="0" dirty="0" smtClean="0"/>
                        <a:t>. for staff, need for planning and oversight, project backlog</a:t>
                      </a:r>
                      <a:endParaRPr lang="en-US" sz="2000" b="1" dirty="0"/>
                    </a:p>
                  </a:txBody>
                  <a:tcPr/>
                </a:tc>
              </a:tr>
              <a:tr h="766537">
                <a:tc>
                  <a:txBody>
                    <a:bodyPr/>
                    <a:lstStyle/>
                    <a:p>
                      <a:r>
                        <a:rPr lang="en-US" sz="2000" b="1" dirty="0" smtClean="0"/>
                        <a:t>Expiring Bus Lease</a:t>
                      </a:r>
                    </a:p>
                    <a:p>
                      <a:r>
                        <a:rPr lang="en-US" sz="2000" b="1" dirty="0" smtClean="0"/>
                        <a:t>   cost for bid spec.</a:t>
                      </a:r>
                      <a:r>
                        <a:rPr lang="en-US" sz="2000" b="1" baseline="0" dirty="0" smtClean="0"/>
                        <a:t> new buses, cost of additional bus and driver, new EPA req.</a:t>
                      </a:r>
                      <a:endParaRPr lang="en-US" sz="2000" b="1" dirty="0"/>
                    </a:p>
                  </a:txBody>
                  <a:tcPr/>
                </a:tc>
              </a:tr>
              <a:tr h="826659">
                <a:tc>
                  <a:txBody>
                    <a:bodyPr/>
                    <a:lstStyle/>
                    <a:p>
                      <a:r>
                        <a:rPr lang="en-US" sz="2000" b="1" dirty="0" smtClean="0"/>
                        <a:t>Regular Education</a:t>
                      </a:r>
                      <a:r>
                        <a:rPr lang="en-US" sz="2000" b="1" baseline="0" dirty="0" smtClean="0"/>
                        <a:t> Staffing</a:t>
                      </a:r>
                    </a:p>
                    <a:p>
                      <a:r>
                        <a:rPr lang="en-US" sz="2000" b="1" dirty="0" smtClean="0"/>
                        <a:t>   new FTEs,  FY 15</a:t>
                      </a:r>
                      <a:r>
                        <a:rPr lang="en-US" sz="2000" b="1" baseline="0" dirty="0" smtClean="0"/>
                        <a:t> LOAs (9), anticipated retirements (6), contractual increases</a:t>
                      </a:r>
                      <a:endParaRPr lang="en-US" sz="2000" b="1" dirty="0" smtClean="0"/>
                    </a:p>
                  </a:txBody>
                  <a:tcPr/>
                </a:tc>
              </a:tr>
              <a:tr h="781913">
                <a:tc>
                  <a:txBody>
                    <a:bodyPr/>
                    <a:lstStyle/>
                    <a:p>
                      <a:r>
                        <a:rPr lang="en-US" sz="2000" b="1" dirty="0" smtClean="0"/>
                        <a:t>Collective Bargaining Process</a:t>
                      </a:r>
                    </a:p>
                    <a:p>
                      <a:r>
                        <a:rPr lang="en-US" sz="2000" b="1" dirty="0" smtClean="0"/>
                        <a:t>    not all units yet settled for FY 15,</a:t>
                      </a:r>
                      <a:r>
                        <a:rPr lang="en-US" sz="2000" b="1" baseline="0" dirty="0" smtClean="0"/>
                        <a:t> need to continue to carry allowance</a:t>
                      </a:r>
                      <a:endParaRPr lang="en-US" sz="2000" b="1" dirty="0" smtClean="0"/>
                    </a:p>
                  </a:txBody>
                  <a:tcPr/>
                </a:tc>
              </a:tr>
              <a:tr h="1061085">
                <a:tc>
                  <a:txBody>
                    <a:bodyPr/>
                    <a:lstStyle/>
                    <a:p>
                      <a:r>
                        <a:rPr lang="en-US" sz="2000" b="1" dirty="0" smtClean="0"/>
                        <a:t>Full-Day</a:t>
                      </a:r>
                      <a:r>
                        <a:rPr lang="en-US" sz="2000" b="1" baseline="0" dirty="0" smtClean="0"/>
                        <a:t> K for All Initiative</a:t>
                      </a:r>
                    </a:p>
                    <a:p>
                      <a:r>
                        <a:rPr lang="en-US" sz="2000" b="1" baseline="0" dirty="0" smtClean="0"/>
                        <a:t>   unknowns that challenge planning and budget and funding plan development</a:t>
                      </a:r>
                    </a:p>
                    <a:p>
                      <a:r>
                        <a:rPr lang="en-US" sz="2000" b="1" baseline="0" dirty="0" smtClean="0"/>
                        <a:t>     (enrollment, parent income levels, grant and “foundation” information)</a:t>
                      </a:r>
                    </a:p>
                  </a:txBody>
                  <a:tcPr/>
                </a:tc>
              </a:tr>
            </a:tbl>
          </a:graphicData>
        </a:graphic>
      </p:graphicFrame>
    </p:spTree>
    <p:extLst>
      <p:ext uri="{BB962C8B-B14F-4D97-AF65-F5344CB8AC3E}">
        <p14:creationId xmlns:p14="http://schemas.microsoft.com/office/powerpoint/2010/main" val="2514315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9194"/>
          </a:xfrm>
          <a:noFill/>
          <a:ln w="57150" cmpd="sng">
            <a:solidFill>
              <a:srgbClr val="FF0000"/>
            </a:solidFill>
          </a:ln>
        </p:spPr>
        <p:txBody>
          <a:bodyPr>
            <a:normAutofit fontScale="90000"/>
          </a:bodyPr>
          <a:lstStyle/>
          <a:p>
            <a:r>
              <a:rPr lang="en-US" dirty="0" smtClean="0"/>
              <a:t>K – 12 </a:t>
            </a:r>
            <a:r>
              <a:rPr lang="en-US" dirty="0" smtClean="0">
                <a:solidFill>
                  <a:schemeClr val="accent2"/>
                </a:solidFill>
              </a:rPr>
              <a:t>Projections</a:t>
            </a:r>
            <a:r>
              <a:rPr lang="en-US" dirty="0" smtClean="0"/>
              <a:t> for September 2015</a:t>
            </a:r>
            <a:br>
              <a:rPr lang="en-US" dirty="0" smtClean="0"/>
            </a:br>
            <a:r>
              <a:rPr lang="en-US" sz="2700" dirty="0" smtClean="0"/>
              <a:t>(based on moving along </a:t>
            </a:r>
            <a:r>
              <a:rPr lang="en-US" sz="2700" dirty="0" smtClean="0">
                <a:solidFill>
                  <a:srgbClr val="3366FF"/>
                </a:solidFill>
              </a:rPr>
              <a:t>December 2014 actuals</a:t>
            </a:r>
            <a:r>
              <a:rPr lang="en-US" sz="2700" dirty="0" smtClean="0"/>
              <a:t>)</a:t>
            </a:r>
            <a:endParaRPr lang="en-US" sz="2700" dirty="0"/>
          </a:p>
        </p:txBody>
      </p:sp>
      <p:sp>
        <p:nvSpPr>
          <p:cNvPr id="3" name="TextBox 2"/>
          <p:cNvSpPr txBox="1"/>
          <p:nvPr/>
        </p:nvSpPr>
        <p:spPr>
          <a:xfrm>
            <a:off x="0" y="1131560"/>
            <a:ext cx="9144000" cy="5816977"/>
          </a:xfrm>
          <a:prstGeom prst="rect">
            <a:avLst/>
          </a:prstGeom>
          <a:noFill/>
          <a:ln w="38100" cmpd="sng">
            <a:solidFill>
              <a:srgbClr val="FF0000"/>
            </a:solidFill>
          </a:ln>
        </p:spPr>
        <p:txBody>
          <a:bodyPr wrap="square" rtlCol="0">
            <a:spAutoFit/>
          </a:bodyPr>
          <a:lstStyle/>
          <a:p>
            <a:endParaRPr lang="en-US" sz="2400" b="1" dirty="0" smtClean="0"/>
          </a:p>
          <a:p>
            <a:r>
              <a:rPr lang="en-US" sz="2400" b="1" dirty="0" smtClean="0"/>
              <a:t>Grades K – 5</a:t>
            </a:r>
          </a:p>
          <a:p>
            <a:r>
              <a:rPr lang="en-US" sz="2400" b="1" dirty="0" smtClean="0"/>
              <a:t>   </a:t>
            </a:r>
            <a:r>
              <a:rPr lang="en-US" sz="2400" b="1" dirty="0" smtClean="0">
                <a:solidFill>
                  <a:srgbClr val="3366FF"/>
                </a:solidFill>
              </a:rPr>
              <a:t>2002</a:t>
            </a:r>
            <a:r>
              <a:rPr lang="en-US" sz="2400" b="1" dirty="0" smtClean="0"/>
              <a:t> - 384 (to gr. 6) + 300 (new K) + 53 (grade K to 1 growth) = 1971</a:t>
            </a:r>
          </a:p>
          <a:p>
            <a:r>
              <a:rPr lang="en-US" sz="2400" b="1" dirty="0" smtClean="0"/>
              <a:t>		</a:t>
            </a:r>
            <a:r>
              <a:rPr lang="en-US" sz="2400" b="1" dirty="0" smtClean="0">
                <a:solidFill>
                  <a:srgbClr val="008000"/>
                </a:solidFill>
              </a:rPr>
              <a:t>Down 31, </a:t>
            </a:r>
            <a:r>
              <a:rPr lang="en-US" sz="2400" b="1" u="sng" dirty="0" smtClean="0">
                <a:solidFill>
                  <a:srgbClr val="008000"/>
                </a:solidFill>
              </a:rPr>
              <a:t>plus</a:t>
            </a:r>
            <a:r>
              <a:rPr lang="en-US" sz="2400" b="1" dirty="0" smtClean="0">
                <a:solidFill>
                  <a:srgbClr val="008000"/>
                </a:solidFill>
              </a:rPr>
              <a:t> net other in/out migration</a:t>
            </a:r>
          </a:p>
          <a:p>
            <a:endParaRPr lang="en-US" sz="2400" b="1" dirty="0"/>
          </a:p>
          <a:p>
            <a:r>
              <a:rPr lang="en-US" sz="2400" b="1" dirty="0" smtClean="0"/>
              <a:t>Grades 6-8</a:t>
            </a:r>
          </a:p>
          <a:p>
            <a:r>
              <a:rPr lang="en-US" sz="2400" b="1" dirty="0" smtClean="0"/>
              <a:t>   </a:t>
            </a:r>
            <a:r>
              <a:rPr lang="en-US" sz="2400" b="1" dirty="0" smtClean="0">
                <a:solidFill>
                  <a:srgbClr val="3366FF"/>
                </a:solidFill>
              </a:rPr>
              <a:t>1020</a:t>
            </a:r>
            <a:r>
              <a:rPr lang="en-US" sz="2400" b="1" dirty="0" smtClean="0"/>
              <a:t> - 301 (to HS) </a:t>
            </a:r>
            <a:r>
              <a:rPr lang="en-US" sz="2400" b="1" dirty="0"/>
              <a:t>+</a:t>
            </a:r>
            <a:r>
              <a:rPr lang="en-US" sz="2400" b="1" dirty="0" smtClean="0"/>
              <a:t> 384 (from grade 5) – 15 (to p.s.) = 1088 </a:t>
            </a:r>
          </a:p>
          <a:p>
            <a:r>
              <a:rPr lang="en-US" sz="2400" b="1" dirty="0"/>
              <a:t>	</a:t>
            </a:r>
            <a:r>
              <a:rPr lang="en-US" sz="2400" b="1" dirty="0" smtClean="0"/>
              <a:t>	</a:t>
            </a:r>
            <a:r>
              <a:rPr lang="en-US" sz="2400" b="1" dirty="0" smtClean="0">
                <a:solidFill>
                  <a:srgbClr val="008000"/>
                </a:solidFill>
              </a:rPr>
              <a:t>Up 68, </a:t>
            </a:r>
            <a:r>
              <a:rPr lang="en-US" sz="2400" b="1" u="sng" dirty="0" smtClean="0">
                <a:solidFill>
                  <a:srgbClr val="008000"/>
                </a:solidFill>
              </a:rPr>
              <a:t>plus</a:t>
            </a:r>
            <a:r>
              <a:rPr lang="en-US" sz="2400" b="1" dirty="0" smtClean="0">
                <a:solidFill>
                  <a:srgbClr val="008000"/>
                </a:solidFill>
              </a:rPr>
              <a:t> net other in/out migration</a:t>
            </a:r>
          </a:p>
          <a:p>
            <a:r>
              <a:rPr lang="en-US" sz="2400" b="1" dirty="0"/>
              <a:t>	</a:t>
            </a:r>
          </a:p>
          <a:p>
            <a:r>
              <a:rPr lang="en-US" sz="2400" b="1" dirty="0" smtClean="0"/>
              <a:t>Grades 9-12</a:t>
            </a:r>
          </a:p>
          <a:p>
            <a:r>
              <a:rPr lang="en-US" sz="2400" b="1" dirty="0" smtClean="0"/>
              <a:t>   </a:t>
            </a:r>
            <a:r>
              <a:rPr lang="en-US" sz="2400" b="1" dirty="0" smtClean="0">
                <a:solidFill>
                  <a:srgbClr val="3366FF"/>
                </a:solidFill>
              </a:rPr>
              <a:t>1199</a:t>
            </a:r>
            <a:r>
              <a:rPr lang="en-US" sz="2400" b="1" dirty="0" smtClean="0"/>
              <a:t> + 301 (from grade 8) – 282 (graduates) – 15 (to p.s.) = 1203</a:t>
            </a:r>
          </a:p>
          <a:p>
            <a:r>
              <a:rPr lang="en-US" sz="2400" b="1" dirty="0"/>
              <a:t>	</a:t>
            </a:r>
            <a:r>
              <a:rPr lang="en-US" sz="2400" b="1" dirty="0" smtClean="0"/>
              <a:t>	</a:t>
            </a:r>
            <a:r>
              <a:rPr lang="en-US" sz="2400" b="1" dirty="0" smtClean="0">
                <a:solidFill>
                  <a:srgbClr val="008000"/>
                </a:solidFill>
              </a:rPr>
              <a:t>Up </a:t>
            </a:r>
            <a:r>
              <a:rPr lang="en-US" sz="2400" b="1" dirty="0">
                <a:solidFill>
                  <a:srgbClr val="008000"/>
                </a:solidFill>
              </a:rPr>
              <a:t>4</a:t>
            </a:r>
            <a:r>
              <a:rPr lang="en-US" sz="2400" b="1" dirty="0" smtClean="0">
                <a:solidFill>
                  <a:srgbClr val="008000"/>
                </a:solidFill>
              </a:rPr>
              <a:t>, </a:t>
            </a:r>
            <a:r>
              <a:rPr lang="en-US" sz="2400" b="1" u="sng" dirty="0" smtClean="0">
                <a:solidFill>
                  <a:srgbClr val="008000"/>
                </a:solidFill>
              </a:rPr>
              <a:t>plus</a:t>
            </a:r>
            <a:r>
              <a:rPr lang="en-US" sz="2400" b="1" dirty="0" smtClean="0">
                <a:solidFill>
                  <a:srgbClr val="008000"/>
                </a:solidFill>
              </a:rPr>
              <a:t> other net in/out migration </a:t>
            </a:r>
          </a:p>
          <a:p>
            <a:endParaRPr lang="en-US" sz="2400" b="1" dirty="0">
              <a:solidFill>
                <a:srgbClr val="008000"/>
              </a:solidFill>
            </a:endParaRPr>
          </a:p>
          <a:p>
            <a:r>
              <a:rPr lang="en-US" sz="2000" b="1" dirty="0">
                <a:solidFill>
                  <a:schemeClr val="accent2"/>
                </a:solidFill>
              </a:rPr>
              <a:t>Projections</a:t>
            </a:r>
            <a:r>
              <a:rPr lang="en-US" sz="2000" b="1" dirty="0"/>
              <a:t> </a:t>
            </a:r>
            <a:r>
              <a:rPr lang="en-US" sz="2000" b="1" dirty="0" smtClean="0"/>
              <a:t>assume </a:t>
            </a:r>
            <a:r>
              <a:rPr lang="en-US" sz="2000" b="1" dirty="0" smtClean="0">
                <a:solidFill>
                  <a:srgbClr val="C0504D"/>
                </a:solidFill>
              </a:rPr>
              <a:t>only</a:t>
            </a:r>
            <a:r>
              <a:rPr lang="en-US" sz="2000" b="1" dirty="0" smtClean="0"/>
              <a:t> private school out-migration and </a:t>
            </a:r>
            <a:r>
              <a:rPr lang="en-US" sz="2000" b="1" dirty="0" smtClean="0">
                <a:solidFill>
                  <a:srgbClr val="C0504D"/>
                </a:solidFill>
              </a:rPr>
              <a:t>only </a:t>
            </a:r>
            <a:r>
              <a:rPr lang="en-US" sz="2000" b="1" dirty="0" smtClean="0"/>
              <a:t>K and K-1 new growth; so they </a:t>
            </a:r>
            <a:r>
              <a:rPr lang="en-US" sz="2000" b="1" dirty="0"/>
              <a:t>are </a:t>
            </a:r>
            <a:r>
              <a:rPr lang="en-US" sz="2000" b="1" dirty="0" smtClean="0"/>
              <a:t>conservative </a:t>
            </a:r>
            <a:r>
              <a:rPr lang="en-US" sz="2000" b="1" dirty="0"/>
              <a:t>based upon past </a:t>
            </a:r>
            <a:r>
              <a:rPr lang="en-US" sz="2000" b="1" dirty="0" smtClean="0"/>
              <a:t>experience </a:t>
            </a:r>
            <a:r>
              <a:rPr lang="en-US" sz="2000" b="1" dirty="0"/>
              <a:t>of at least </a:t>
            </a:r>
            <a:r>
              <a:rPr lang="en-US" sz="2000" b="1" u="sng" dirty="0" smtClean="0"/>
              <a:t>some</a:t>
            </a:r>
            <a:r>
              <a:rPr lang="en-US" sz="2000" b="1" dirty="0" smtClean="0"/>
              <a:t> other </a:t>
            </a:r>
            <a:r>
              <a:rPr lang="en-US" sz="2000" b="1" dirty="0"/>
              <a:t>net increases</a:t>
            </a:r>
            <a:r>
              <a:rPr lang="en-US" sz="2000" b="1" dirty="0" smtClean="0"/>
              <a:t>.   K number assumes full day for all.</a:t>
            </a:r>
          </a:p>
        </p:txBody>
      </p:sp>
      <p:sp>
        <p:nvSpPr>
          <p:cNvPr id="4" name="TextBox 3"/>
          <p:cNvSpPr txBox="1"/>
          <p:nvPr/>
        </p:nvSpPr>
        <p:spPr>
          <a:xfrm>
            <a:off x="7713413" y="2367667"/>
            <a:ext cx="112879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4262</a:t>
            </a:r>
          </a:p>
          <a:p>
            <a:pPr algn="ctr"/>
            <a:r>
              <a:rPr lang="en-US" dirty="0" smtClean="0"/>
              <a:t>Projected</a:t>
            </a:r>
          </a:p>
          <a:p>
            <a:pPr algn="ctr"/>
            <a:r>
              <a:rPr lang="en-US" dirty="0" smtClean="0"/>
              <a:t>K -12</a:t>
            </a:r>
            <a:endParaRPr lang="en-US" dirty="0"/>
          </a:p>
        </p:txBody>
      </p:sp>
    </p:spTree>
    <p:extLst>
      <p:ext uri="{BB962C8B-B14F-4D97-AF65-F5344CB8AC3E}">
        <p14:creationId xmlns:p14="http://schemas.microsoft.com/office/powerpoint/2010/main" val="567242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3978613"/>
              </p:ext>
            </p:extLst>
          </p:nvPr>
        </p:nvGraphicFramePr>
        <p:xfrm>
          <a:off x="457200" y="228600"/>
          <a:ext cx="8382000"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924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9583400" y="4579483"/>
            <a:ext cx="590142" cy="49952225"/>
          </a:xfrm>
          <a:prstGeom prst="rect">
            <a:avLst/>
          </a:prstGeom>
        </p:spPr>
        <p:txBody>
          <a:bodyPr wrap="square">
            <a:spAutoFit/>
          </a:bodyPr>
          <a:lstStyle/>
          <a:p>
            <a:r>
              <a:rPr lang="en-US" b="1" dirty="0"/>
              <a:t>SPECIAL </a:t>
            </a:r>
            <a:r>
              <a:rPr lang="en-US" b="1" dirty="0" smtClean="0"/>
              <a:t>DUCATIN </a:t>
            </a:r>
            <a:r>
              <a:rPr lang="en-US" b="1" dirty="0"/>
              <a:t>BUDGET AS % OF TOTAL SCHOOL OPERATING BUDGET</a:t>
            </a:r>
          </a:p>
          <a:p>
            <a:endParaRPr lang="en-US" b="1" dirty="0"/>
          </a:p>
          <a:p>
            <a:r>
              <a:rPr lang="fr-FR" b="1" dirty="0"/>
              <a:t>FY ’98 TO FY ’13</a:t>
            </a:r>
          </a:p>
          <a:p>
            <a:endParaRPr lang="fr-FR" b="1" dirty="0"/>
          </a:p>
          <a:p>
            <a:endParaRPr lang="fr-FR" b="1" dirty="0"/>
          </a:p>
          <a:p>
            <a:r>
              <a:rPr lang="fr-FR" b="1" u="sng" dirty="0"/>
              <a:t>Fiscal </a:t>
            </a:r>
            <a:r>
              <a:rPr lang="fr-FR" b="1" u="sng" dirty="0" err="1"/>
              <a:t>Year</a:t>
            </a:r>
            <a:r>
              <a:rPr lang="fr-FR" b="1" dirty="0"/>
              <a:t>	</a:t>
            </a:r>
            <a:r>
              <a:rPr lang="fr-FR" b="1" u="sng" dirty="0"/>
              <a:t>% of Total Operating</a:t>
            </a:r>
            <a:r>
              <a:rPr lang="fr-FR" b="1" dirty="0"/>
              <a:t>	</a:t>
            </a:r>
            <a:r>
              <a:rPr lang="fr-FR" b="1" u="sng" dirty="0"/>
              <a:t>Circuit </a:t>
            </a:r>
            <a:r>
              <a:rPr lang="fr-FR" b="1" u="sng" dirty="0" err="1"/>
              <a:t>Breaker</a:t>
            </a:r>
            <a:endParaRPr lang="fr-FR" b="1" dirty="0"/>
          </a:p>
          <a:p>
            <a:r>
              <a:rPr lang="fr-FR" b="1" dirty="0"/>
              <a:t>FY 98	15.7%</a:t>
            </a:r>
          </a:p>
          <a:p>
            <a:r>
              <a:rPr lang="fr-FR" b="1" dirty="0"/>
              <a:t>FY 99	16.8%</a:t>
            </a:r>
          </a:p>
          <a:p>
            <a:r>
              <a:rPr lang="fr-FR" b="1" dirty="0"/>
              <a:t>FY 00	17.8%</a:t>
            </a:r>
          </a:p>
          <a:p>
            <a:r>
              <a:rPr lang="fr-FR" b="1" dirty="0"/>
              <a:t>FY 01	17.1%</a:t>
            </a:r>
          </a:p>
          <a:p>
            <a:r>
              <a:rPr lang="fr-FR" b="1" dirty="0"/>
              <a:t>FY 02	17.7%</a:t>
            </a:r>
          </a:p>
          <a:p>
            <a:r>
              <a:rPr lang="fr-FR" b="1" dirty="0"/>
              <a:t>FY 03	19.0%</a:t>
            </a:r>
          </a:p>
          <a:p>
            <a:r>
              <a:rPr lang="fr-FR" b="1" dirty="0"/>
              <a:t>FY 04	20.1%	125,804</a:t>
            </a:r>
          </a:p>
          <a:p>
            <a:r>
              <a:rPr lang="fr-FR" b="1" dirty="0"/>
              <a:t>FY 05	20.9%	150,000	</a:t>
            </a:r>
          </a:p>
          <a:p>
            <a:r>
              <a:rPr lang="fr-FR" b="1" dirty="0"/>
              <a:t>FY 06	20.6%	589,384</a:t>
            </a:r>
          </a:p>
          <a:p>
            <a:r>
              <a:rPr lang="fr-FR" b="1" dirty="0"/>
              <a:t>FY 07	20.6%	556,912</a:t>
            </a:r>
          </a:p>
          <a:p>
            <a:r>
              <a:rPr lang="fr-FR" b="1" dirty="0"/>
              <a:t>FY 08	22.5%	641,777</a:t>
            </a:r>
          </a:p>
          <a:p>
            <a:r>
              <a:rPr lang="fr-FR" b="1" dirty="0"/>
              <a:t>FY 09	23.3%	607,366</a:t>
            </a:r>
          </a:p>
          <a:p>
            <a:r>
              <a:rPr lang="fr-FR" b="1" dirty="0"/>
              <a:t>FY 10	23.3%	845,081</a:t>
            </a:r>
          </a:p>
          <a:p>
            <a:r>
              <a:rPr lang="fr-FR" b="1" dirty="0"/>
              <a:t>FY 11	21.5%	513,039</a:t>
            </a:r>
          </a:p>
          <a:p>
            <a:r>
              <a:rPr lang="fr-FR" b="1" dirty="0"/>
              <a:t>FY 12 	24.6%	438,670</a:t>
            </a:r>
          </a:p>
          <a:p>
            <a:r>
              <a:rPr lang="en-US" b="1" dirty="0"/>
              <a:t>FY 13 (proposed)	25.1%	767,625</a:t>
            </a:r>
          </a:p>
          <a:p>
            <a:endParaRPr lang="en-US" b="1" dirty="0"/>
          </a:p>
          <a:p>
            <a:endParaRPr lang="en-US" b="1" dirty="0"/>
          </a:p>
          <a:p>
            <a:r>
              <a:rPr lang="en-US" b="1" dirty="0"/>
              <a:t>(Budget figures are net of grants and offsets, including Circuit Breaker)</a:t>
            </a:r>
          </a:p>
          <a:p>
            <a:endParaRPr lang="en-US" b="1" dirty="0"/>
          </a:p>
          <a:p>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1180818719"/>
              </p:ext>
            </p:extLst>
          </p:nvPr>
        </p:nvGraphicFramePr>
        <p:xfrm>
          <a:off x="136525" y="176213"/>
          <a:ext cx="8874125" cy="6605587"/>
        </p:xfrm>
        <a:graphic>
          <a:graphicData uri="http://schemas.openxmlformats.org/presentationml/2006/ole">
            <mc:AlternateContent xmlns:mc="http://schemas.openxmlformats.org/markup-compatibility/2006">
              <mc:Choice xmlns:v="urn:schemas-microsoft-com:vml" Requires="v">
                <p:oleObj spid="_x0000_s1094" name="Document" r:id="rId5" imgW="9144000" imgH="6781800" progId="Word.Document.12">
                  <p:embed/>
                </p:oleObj>
              </mc:Choice>
              <mc:Fallback>
                <p:oleObj name="Document" r:id="rId5" imgW="9144000" imgH="6781800" progId="Word.Document.12">
                  <p:embed/>
                  <p:pic>
                    <p:nvPicPr>
                      <p:cNvPr id="0" name=""/>
                      <p:cNvPicPr/>
                      <p:nvPr/>
                    </p:nvPicPr>
                    <p:blipFill>
                      <a:blip r:embed="rId6"/>
                      <a:stretch>
                        <a:fillRect/>
                      </a:stretch>
                    </p:blipFill>
                    <p:spPr>
                      <a:xfrm>
                        <a:off x="136525" y="176213"/>
                        <a:ext cx="8874125" cy="6605587"/>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1150924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31425399"/>
              </p:ext>
            </p:extLst>
          </p:nvPr>
        </p:nvGraphicFramePr>
        <p:xfrm>
          <a:off x="442516" y="417845"/>
          <a:ext cx="8313000" cy="5832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905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95251512"/>
              </p:ext>
            </p:extLst>
          </p:nvPr>
        </p:nvGraphicFramePr>
        <p:xfrm>
          <a:off x="434434" y="451212"/>
          <a:ext cx="8055165" cy="5782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905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rgbClr val="FF0000"/>
            </a:solidFill>
          </a:ln>
        </p:spPr>
        <p:txBody>
          <a:bodyPr>
            <a:normAutofit fontScale="90000"/>
          </a:bodyPr>
          <a:lstStyle/>
          <a:p>
            <a:r>
              <a:rPr lang="en-US" b="1" dirty="0" smtClean="0"/>
              <a:t>SPECIAL EDUCATION ENROLLMENT</a:t>
            </a:r>
            <a:br>
              <a:rPr lang="en-US" b="1" dirty="0" smtClean="0"/>
            </a:br>
            <a:r>
              <a:rPr lang="en-US" b="1" dirty="0" smtClean="0"/>
              <a:t>January 2015 “Snapshot”</a:t>
            </a:r>
            <a:endParaRPr lang="en-US" b="1" dirty="0"/>
          </a:p>
        </p:txBody>
      </p:sp>
      <p:sp>
        <p:nvSpPr>
          <p:cNvPr id="3" name="Text Placeholder 2"/>
          <p:cNvSpPr>
            <a:spLocks noGrp="1"/>
          </p:cNvSpPr>
          <p:nvPr>
            <p:ph type="body" idx="1"/>
          </p:nvPr>
        </p:nvSpPr>
        <p:spPr/>
        <p:txBody>
          <a:bodyPr>
            <a:noAutofit/>
          </a:bodyPr>
          <a:lstStyle/>
          <a:p>
            <a:r>
              <a:rPr lang="en-US" sz="2800" u="sng" dirty="0" smtClean="0"/>
              <a:t>By Level (</a:t>
            </a:r>
            <a:r>
              <a:rPr lang="en-US" sz="2000" u="sng" dirty="0" smtClean="0"/>
              <a:t>In + Out of District</a:t>
            </a:r>
            <a:r>
              <a:rPr lang="en-US" sz="2800" u="sng" dirty="0" smtClean="0"/>
              <a:t>)</a:t>
            </a:r>
            <a:endParaRPr lang="en-US" sz="2800" u="sng" dirty="0"/>
          </a:p>
        </p:txBody>
      </p:sp>
      <p:sp>
        <p:nvSpPr>
          <p:cNvPr id="4" name="Content Placeholder 3"/>
          <p:cNvSpPr>
            <a:spLocks noGrp="1"/>
          </p:cNvSpPr>
          <p:nvPr>
            <p:ph sz="half" idx="2"/>
          </p:nvPr>
        </p:nvSpPr>
        <p:spPr>
          <a:ln w="38100" cmpd="sng">
            <a:solidFill>
              <a:srgbClr val="FF0000"/>
            </a:solidFill>
          </a:ln>
        </p:spPr>
        <p:txBody>
          <a:bodyPr>
            <a:normAutofit fontScale="92500" lnSpcReduction="20000"/>
          </a:bodyPr>
          <a:lstStyle/>
          <a:p>
            <a:pPr marL="0" indent="0">
              <a:buNone/>
            </a:pPr>
            <a:r>
              <a:rPr lang="en-US" b="1" dirty="0" smtClean="0"/>
              <a:t>Pre-K			  40 + 1 </a:t>
            </a:r>
          </a:p>
          <a:p>
            <a:pPr marL="0" indent="0">
              <a:buNone/>
            </a:pPr>
            <a:r>
              <a:rPr lang="en-US" b="1" dirty="0" smtClean="0"/>
              <a:t>Elem. K-5		175 + </a:t>
            </a:r>
            <a:r>
              <a:rPr lang="en-US" b="1" dirty="0"/>
              <a:t>9</a:t>
            </a:r>
            <a:r>
              <a:rPr lang="en-US" b="1" dirty="0" smtClean="0"/>
              <a:t> </a:t>
            </a:r>
          </a:p>
          <a:p>
            <a:pPr marL="0" indent="0">
              <a:buNone/>
            </a:pPr>
            <a:r>
              <a:rPr lang="en-US" b="1" dirty="0" smtClean="0"/>
              <a:t>MS 6-8			171 + </a:t>
            </a:r>
            <a:r>
              <a:rPr lang="en-US" b="1" dirty="0"/>
              <a:t>7</a:t>
            </a:r>
            <a:r>
              <a:rPr lang="en-US" b="1" dirty="0" smtClean="0"/>
              <a:t> </a:t>
            </a:r>
          </a:p>
          <a:p>
            <a:pPr marL="0" indent="0">
              <a:buNone/>
            </a:pPr>
            <a:r>
              <a:rPr lang="en-US" b="1" dirty="0" smtClean="0"/>
              <a:t>HS 9-12+		152 + 29 </a:t>
            </a:r>
            <a:endParaRPr lang="en-US" b="1" dirty="0"/>
          </a:p>
          <a:p>
            <a:pPr marL="0" indent="0">
              <a:buNone/>
            </a:pPr>
            <a:endParaRPr lang="en-US" sz="2800" b="1" dirty="0" smtClean="0"/>
          </a:p>
          <a:p>
            <a:pPr marL="0" indent="0">
              <a:buNone/>
            </a:pPr>
            <a:r>
              <a:rPr lang="en-US" sz="2800" b="1" dirty="0" smtClean="0"/>
              <a:t>TOTALS		</a:t>
            </a:r>
            <a:r>
              <a:rPr lang="en-US" sz="2800" b="1" dirty="0" smtClean="0">
                <a:solidFill>
                  <a:srgbClr val="FF0000"/>
                </a:solidFill>
              </a:rPr>
              <a:t>538</a:t>
            </a:r>
            <a:r>
              <a:rPr lang="en-US" sz="2800" b="1" dirty="0" smtClean="0"/>
              <a:t> + 46 #</a:t>
            </a:r>
          </a:p>
          <a:p>
            <a:pPr marL="0" indent="0">
              <a:buNone/>
            </a:pPr>
            <a:r>
              <a:rPr lang="en-US" sz="2800" b="1" dirty="0" smtClean="0"/>
              <a:t> </a:t>
            </a:r>
          </a:p>
          <a:p>
            <a:pPr marL="0" indent="0" algn="ctr">
              <a:buNone/>
            </a:pPr>
            <a:r>
              <a:rPr lang="en-US" sz="3000" b="1" dirty="0" smtClean="0"/>
              <a:t>584</a:t>
            </a:r>
          </a:p>
          <a:p>
            <a:pPr marL="0" indent="0">
              <a:buNone/>
            </a:pPr>
            <a:endParaRPr lang="en-US" sz="1600" b="1" dirty="0" smtClean="0"/>
          </a:p>
          <a:p>
            <a:pPr marL="0" indent="0">
              <a:buNone/>
            </a:pPr>
            <a:r>
              <a:rPr lang="en-US" sz="1600" b="1" dirty="0" smtClean="0"/>
              <a:t>#     Does not include one SEIS student, whose tuition is deducted directly from Hingham’s Chapter 70 allocation.</a:t>
            </a:r>
            <a:endParaRPr lang="en-US" sz="1600" b="1" dirty="0"/>
          </a:p>
        </p:txBody>
      </p:sp>
      <p:sp>
        <p:nvSpPr>
          <p:cNvPr id="5" name="Text Placeholder 4"/>
          <p:cNvSpPr>
            <a:spLocks noGrp="1"/>
          </p:cNvSpPr>
          <p:nvPr>
            <p:ph type="body" sz="quarter" idx="3"/>
          </p:nvPr>
        </p:nvSpPr>
        <p:spPr/>
        <p:txBody>
          <a:bodyPr>
            <a:normAutofit/>
          </a:bodyPr>
          <a:lstStyle/>
          <a:p>
            <a:r>
              <a:rPr lang="en-US" sz="2800" u="sng" dirty="0" smtClean="0"/>
              <a:t>By Building</a:t>
            </a:r>
            <a:endParaRPr lang="en-US" sz="2800" u="sng" dirty="0"/>
          </a:p>
        </p:txBody>
      </p:sp>
      <p:sp>
        <p:nvSpPr>
          <p:cNvPr id="6" name="Content Placeholder 5"/>
          <p:cNvSpPr>
            <a:spLocks noGrp="1"/>
          </p:cNvSpPr>
          <p:nvPr>
            <p:ph sz="quarter" idx="4"/>
          </p:nvPr>
        </p:nvSpPr>
        <p:spPr>
          <a:ln w="38100" cmpd="sng">
            <a:solidFill>
              <a:srgbClr val="FF0000"/>
            </a:solidFill>
          </a:ln>
        </p:spPr>
        <p:txBody>
          <a:bodyPr>
            <a:normAutofit/>
          </a:bodyPr>
          <a:lstStyle/>
          <a:p>
            <a:pPr marL="0" indent="0">
              <a:buNone/>
            </a:pPr>
            <a:r>
              <a:rPr lang="en-US" b="1" dirty="0" smtClean="0"/>
              <a:t>EAST		 46  K-5 + 40 PK</a:t>
            </a:r>
          </a:p>
          <a:p>
            <a:pPr marL="0" indent="0">
              <a:buNone/>
            </a:pPr>
            <a:r>
              <a:rPr lang="en-US" b="1" dirty="0" smtClean="0"/>
              <a:t>FOSTER	 35   K-5</a:t>
            </a:r>
          </a:p>
          <a:p>
            <a:pPr marL="0" indent="0">
              <a:buNone/>
            </a:pPr>
            <a:r>
              <a:rPr lang="en-US" b="1" dirty="0" smtClean="0"/>
              <a:t>PRS		 57   K-5</a:t>
            </a:r>
          </a:p>
          <a:p>
            <a:pPr marL="0" indent="0">
              <a:buNone/>
            </a:pPr>
            <a:r>
              <a:rPr lang="en-US" b="1" dirty="0" smtClean="0"/>
              <a:t>SOUTH		 37   K-5</a:t>
            </a:r>
          </a:p>
          <a:p>
            <a:pPr marL="0" indent="0">
              <a:buNone/>
            </a:pPr>
            <a:r>
              <a:rPr lang="en-US" b="1" dirty="0" smtClean="0"/>
              <a:t>MS			171   6-8</a:t>
            </a:r>
          </a:p>
          <a:p>
            <a:pPr marL="0" indent="0">
              <a:buNone/>
            </a:pPr>
            <a:r>
              <a:rPr lang="en-US" b="1" dirty="0" smtClean="0"/>
              <a:t>HS			152*   9-12+</a:t>
            </a:r>
          </a:p>
          <a:p>
            <a:pPr marL="0" indent="0">
              <a:buNone/>
            </a:pPr>
            <a:r>
              <a:rPr lang="en-US" sz="2800" b="1" dirty="0" smtClean="0"/>
              <a:t>TOTAL		</a:t>
            </a:r>
            <a:r>
              <a:rPr lang="en-US" sz="2800" b="1" dirty="0" smtClean="0">
                <a:solidFill>
                  <a:srgbClr val="FF0000"/>
                </a:solidFill>
              </a:rPr>
              <a:t> 538</a:t>
            </a:r>
          </a:p>
          <a:p>
            <a:pPr marL="0" indent="0">
              <a:buNone/>
            </a:pPr>
            <a:endParaRPr lang="en-US" sz="1600" b="1" dirty="0" smtClean="0"/>
          </a:p>
          <a:p>
            <a:pPr marL="0" indent="0">
              <a:buNone/>
            </a:pPr>
            <a:r>
              <a:rPr lang="en-US" sz="1600" b="1" dirty="0" smtClean="0"/>
              <a:t>* Includes 5 students in grade 12 +</a:t>
            </a:r>
            <a:endParaRPr lang="en-US" sz="1600" b="1" dirty="0"/>
          </a:p>
        </p:txBody>
      </p:sp>
    </p:spTree>
    <p:extLst>
      <p:ext uri="{BB962C8B-B14F-4D97-AF65-F5344CB8AC3E}">
        <p14:creationId xmlns:p14="http://schemas.microsoft.com/office/powerpoint/2010/main" val="1377712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7" y="274638"/>
            <a:ext cx="8714031" cy="836755"/>
          </a:xfrm>
          <a:ln w="38100" cmpd="sng">
            <a:solidFill>
              <a:srgbClr val="FF0000"/>
            </a:solidFill>
          </a:ln>
        </p:spPr>
        <p:txBody>
          <a:bodyPr/>
          <a:lstStyle/>
          <a:p>
            <a:r>
              <a:rPr lang="en-US" dirty="0" smtClean="0"/>
              <a:t>FY 2016 - Special </a:t>
            </a:r>
            <a:r>
              <a:rPr lang="en-US" dirty="0"/>
              <a:t>E</a:t>
            </a:r>
            <a:r>
              <a:rPr lang="en-US" dirty="0" smtClean="0"/>
              <a:t>ducation </a:t>
            </a:r>
            <a:r>
              <a:rPr lang="en-US" dirty="0"/>
              <a:t>S</a:t>
            </a:r>
            <a:r>
              <a:rPr lang="en-US" dirty="0" smtClean="0"/>
              <a:t>taffing</a:t>
            </a:r>
            <a:endParaRPr lang="en-US" dirty="0"/>
          </a:p>
        </p:txBody>
      </p:sp>
      <p:sp>
        <p:nvSpPr>
          <p:cNvPr id="3" name="Text Placeholder 2"/>
          <p:cNvSpPr>
            <a:spLocks noGrp="1"/>
          </p:cNvSpPr>
          <p:nvPr>
            <p:ph type="body" idx="1"/>
          </p:nvPr>
        </p:nvSpPr>
        <p:spPr>
          <a:xfrm>
            <a:off x="457200" y="1234881"/>
            <a:ext cx="4040188" cy="423388"/>
          </a:xfrm>
        </p:spPr>
        <p:txBody>
          <a:bodyPr>
            <a:normAutofit fontScale="92500" lnSpcReduction="20000"/>
          </a:bodyPr>
          <a:lstStyle/>
          <a:p>
            <a:r>
              <a:rPr lang="en-US" sz="2800" u="sng" dirty="0" smtClean="0"/>
              <a:t>FTEs under 2300 B</a:t>
            </a:r>
            <a:endParaRPr lang="en-US" sz="2800" u="sng" dirty="0"/>
          </a:p>
        </p:txBody>
      </p:sp>
      <p:sp>
        <p:nvSpPr>
          <p:cNvPr id="4" name="Content Placeholder 3"/>
          <p:cNvSpPr>
            <a:spLocks noGrp="1"/>
          </p:cNvSpPr>
          <p:nvPr>
            <p:ph sz="half" idx="2"/>
          </p:nvPr>
        </p:nvSpPr>
        <p:spPr>
          <a:xfrm>
            <a:off x="194037" y="1781758"/>
            <a:ext cx="4145339" cy="4803076"/>
          </a:xfrm>
          <a:ln w="38100" cmpd="sng">
            <a:solidFill>
              <a:srgbClr val="FF0000"/>
            </a:solidFill>
          </a:ln>
        </p:spPr>
        <p:txBody>
          <a:bodyPr>
            <a:normAutofit/>
          </a:bodyPr>
          <a:lstStyle/>
          <a:p>
            <a:pPr marL="0" indent="0">
              <a:buNone/>
            </a:pPr>
            <a:r>
              <a:rPr lang="en-US" b="1" dirty="0" smtClean="0"/>
              <a:t>3.0 Pre-K (E)	3.0 </a:t>
            </a:r>
            <a:r>
              <a:rPr lang="en-US" b="1" dirty="0"/>
              <a:t>E</a:t>
            </a:r>
            <a:r>
              <a:rPr lang="en-US" b="1" dirty="0" smtClean="0"/>
              <a:t>xt K. (E,S)</a:t>
            </a:r>
          </a:p>
          <a:p>
            <a:pPr marL="0" indent="0">
              <a:buNone/>
            </a:pPr>
            <a:r>
              <a:rPr lang="en-US" b="1" dirty="0" smtClean="0"/>
              <a:t>4.O Foster (K-5)  4.0 PRS (K-5)</a:t>
            </a:r>
          </a:p>
          <a:p>
            <a:pPr marL="0" indent="0">
              <a:buNone/>
            </a:pPr>
            <a:r>
              <a:rPr lang="en-US" b="1" dirty="0" smtClean="0"/>
              <a:t>4.0 East (K-5)   4.0 South (K-5)</a:t>
            </a:r>
          </a:p>
          <a:p>
            <a:pPr marL="0" indent="0">
              <a:buNone/>
            </a:pPr>
            <a:r>
              <a:rPr lang="en-US" b="1" dirty="0" smtClean="0"/>
              <a:t>7.0 MS (6-8)	7.0 HS (9-12+)</a:t>
            </a:r>
          </a:p>
          <a:p>
            <a:pPr marL="0" indent="0">
              <a:buNone/>
            </a:pPr>
            <a:r>
              <a:rPr lang="en-US" b="1" dirty="0" smtClean="0"/>
              <a:t>5.0 Speech/Lang.**  (see CS)</a:t>
            </a:r>
          </a:p>
          <a:p>
            <a:pPr marL="0" indent="0">
              <a:buNone/>
            </a:pPr>
            <a:r>
              <a:rPr lang="en-US" b="1" dirty="0" smtClean="0"/>
              <a:t>2.0 </a:t>
            </a:r>
            <a:r>
              <a:rPr lang="en-US" b="1" dirty="0" err="1" smtClean="0"/>
              <a:t>Occup</a:t>
            </a:r>
            <a:r>
              <a:rPr lang="en-US" b="1" dirty="0" smtClean="0"/>
              <a:t>. Therapy</a:t>
            </a:r>
          </a:p>
          <a:p>
            <a:pPr marL="0" indent="0">
              <a:buNone/>
            </a:pPr>
            <a:r>
              <a:rPr lang="en-US" b="1" dirty="0" smtClean="0"/>
              <a:t>5.8 Reading</a:t>
            </a:r>
          </a:p>
          <a:p>
            <a:pPr marL="0" indent="0">
              <a:buNone/>
            </a:pPr>
            <a:r>
              <a:rPr lang="en-US" b="1" dirty="0" smtClean="0"/>
              <a:t>1.0 ABA (new in 2014 – 2015)</a:t>
            </a:r>
          </a:p>
          <a:p>
            <a:pPr marL="0" indent="0">
              <a:buNone/>
            </a:pPr>
            <a:r>
              <a:rPr lang="en-US" b="1" u="sng" dirty="0" smtClean="0"/>
              <a:t>Support hours</a:t>
            </a:r>
          </a:p>
          <a:p>
            <a:pPr marL="0" indent="0">
              <a:buNone/>
            </a:pPr>
            <a:r>
              <a:rPr lang="en-US" b="1" dirty="0" smtClean="0"/>
              <a:t>Para-educators, tutors, building clerical   (hourly)</a:t>
            </a:r>
          </a:p>
        </p:txBody>
      </p:sp>
      <p:sp>
        <p:nvSpPr>
          <p:cNvPr id="5" name="Text Placeholder 4"/>
          <p:cNvSpPr>
            <a:spLocks noGrp="1"/>
          </p:cNvSpPr>
          <p:nvPr>
            <p:ph type="body" sz="quarter" idx="3"/>
          </p:nvPr>
        </p:nvSpPr>
        <p:spPr>
          <a:xfrm>
            <a:off x="4645025" y="1234881"/>
            <a:ext cx="4041775" cy="423388"/>
          </a:xfrm>
        </p:spPr>
        <p:txBody>
          <a:bodyPr>
            <a:noAutofit/>
          </a:bodyPr>
          <a:lstStyle/>
          <a:p>
            <a:r>
              <a:rPr lang="en-US" sz="2800" u="sng" dirty="0" smtClean="0"/>
              <a:t>FTEs in other functions</a:t>
            </a:r>
            <a:endParaRPr lang="en-US" sz="2800" u="sng" dirty="0"/>
          </a:p>
        </p:txBody>
      </p:sp>
      <p:sp>
        <p:nvSpPr>
          <p:cNvPr id="6" name="Content Placeholder 5"/>
          <p:cNvSpPr>
            <a:spLocks noGrp="1"/>
          </p:cNvSpPr>
          <p:nvPr>
            <p:ph sz="quarter" idx="4"/>
          </p:nvPr>
        </p:nvSpPr>
        <p:spPr>
          <a:xfrm>
            <a:off x="4645025" y="1781758"/>
            <a:ext cx="4263043" cy="4803075"/>
          </a:xfrm>
          <a:ln w="38100" cmpd="sng">
            <a:solidFill>
              <a:srgbClr val="FF0000"/>
            </a:solidFill>
          </a:ln>
        </p:spPr>
        <p:txBody>
          <a:bodyPr>
            <a:noAutofit/>
          </a:bodyPr>
          <a:lstStyle/>
          <a:p>
            <a:pPr marL="0" indent="0">
              <a:buNone/>
            </a:pPr>
            <a:r>
              <a:rPr lang="en-US" b="1" dirty="0" smtClean="0"/>
              <a:t>2100B Director 1.0</a:t>
            </a:r>
          </a:p>
          <a:p>
            <a:pPr marL="0" indent="0">
              <a:buNone/>
            </a:pPr>
            <a:r>
              <a:rPr lang="en-US" b="1" dirty="0" smtClean="0"/>
              <a:t>2100B C.O. Clerical 2.0</a:t>
            </a:r>
          </a:p>
          <a:p>
            <a:pPr marL="0" indent="0">
              <a:buNone/>
            </a:pPr>
            <a:r>
              <a:rPr lang="en-US" b="1" dirty="0" smtClean="0"/>
              <a:t>2700B Elem. </a:t>
            </a:r>
            <a:r>
              <a:rPr lang="en-US" b="1" dirty="0"/>
              <a:t>P</a:t>
            </a:r>
            <a:r>
              <a:rPr lang="en-US" b="1" dirty="0" smtClean="0"/>
              <a:t>sych./Chairs (4.0)</a:t>
            </a:r>
          </a:p>
          <a:p>
            <a:pPr marL="0" indent="0">
              <a:buNone/>
            </a:pPr>
            <a:r>
              <a:rPr lang="en-US" b="1" dirty="0" smtClean="0"/>
              <a:t>2700B E. Childhood </a:t>
            </a:r>
            <a:r>
              <a:rPr lang="en-US" b="1" dirty="0" err="1" smtClean="0"/>
              <a:t>Coord</a:t>
            </a:r>
            <a:r>
              <a:rPr lang="en-US" b="1" dirty="0" smtClean="0"/>
              <a:t>. (.7)</a:t>
            </a:r>
          </a:p>
          <a:p>
            <a:pPr marL="0" indent="0">
              <a:buNone/>
            </a:pPr>
            <a:r>
              <a:rPr lang="en-US" b="1" dirty="0" smtClean="0"/>
              <a:t>2700B OOD Coordinator </a:t>
            </a:r>
          </a:p>
          <a:p>
            <a:pPr marL="0" indent="0">
              <a:buNone/>
            </a:pPr>
            <a:r>
              <a:rPr lang="en-US" b="1" dirty="0" smtClean="0"/>
              <a:t>2800B Sec. Psychologists (3.0)</a:t>
            </a:r>
          </a:p>
          <a:p>
            <a:pPr marL="0" indent="0" algn="ctr">
              <a:lnSpc>
                <a:spcPct val="80000"/>
              </a:lnSpc>
              <a:buNone/>
            </a:pPr>
            <a:r>
              <a:rPr lang="en-US" b="1" u="sng" dirty="0" smtClean="0"/>
              <a:t>  ____________</a:t>
            </a:r>
          </a:p>
          <a:p>
            <a:pPr marL="0" indent="0">
              <a:buNone/>
            </a:pPr>
            <a:r>
              <a:rPr lang="en-US" b="1" u="sng" dirty="0" smtClean="0"/>
              <a:t>Contracted Services (CS)</a:t>
            </a:r>
          </a:p>
          <a:p>
            <a:pPr marL="0" indent="0">
              <a:buNone/>
            </a:pPr>
            <a:r>
              <a:rPr lang="en-US" b="1" dirty="0" smtClean="0"/>
              <a:t>English Support Tutor(1 part-time), Phys. </a:t>
            </a:r>
            <a:r>
              <a:rPr lang="en-US" b="1" dirty="0" err="1" smtClean="0"/>
              <a:t>Ther</a:t>
            </a:r>
            <a:r>
              <a:rPr lang="en-US" b="1" dirty="0" smtClean="0"/>
              <a:t>.(1 part-time), **Sp./Lang. (2 part-time)</a:t>
            </a:r>
          </a:p>
          <a:p>
            <a:pPr marL="0" indent="0">
              <a:buNone/>
            </a:pPr>
            <a:endParaRPr lang="en-US" b="1" dirty="0" smtClean="0"/>
          </a:p>
          <a:p>
            <a:pPr marL="0" indent="0">
              <a:buNone/>
            </a:pPr>
            <a:endParaRPr lang="en-US" b="1" dirty="0" smtClean="0"/>
          </a:p>
          <a:p>
            <a:endParaRPr lang="en-US" b="1" dirty="0"/>
          </a:p>
        </p:txBody>
      </p:sp>
    </p:spTree>
    <p:extLst>
      <p:ext uri="{BB962C8B-B14F-4D97-AF65-F5344CB8AC3E}">
        <p14:creationId xmlns:p14="http://schemas.microsoft.com/office/powerpoint/2010/main" val="2015733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07149"/>
          </a:xfrm>
          <a:ln w="38100" cmpd="sng">
            <a:solidFill>
              <a:srgbClr val="FF0000"/>
            </a:solidFill>
          </a:ln>
        </p:spPr>
        <p:txBody>
          <a:bodyPr>
            <a:normAutofit fontScale="90000"/>
          </a:bodyPr>
          <a:lstStyle/>
          <a:p>
            <a:r>
              <a:rPr lang="en-US" dirty="0" smtClean="0"/>
              <a:t>Out of District *Tuitions</a:t>
            </a:r>
            <a:br>
              <a:rPr lang="en-US" dirty="0" smtClean="0"/>
            </a:br>
            <a:r>
              <a:rPr lang="en-US" dirty="0" smtClean="0"/>
              <a:t>(2015-2016, projected for 56 students)</a:t>
            </a:r>
            <a:endParaRPr lang="en-US" dirty="0"/>
          </a:p>
        </p:txBody>
      </p:sp>
      <p:sp>
        <p:nvSpPr>
          <p:cNvPr id="3" name="Text Placeholder 2"/>
          <p:cNvSpPr>
            <a:spLocks noGrp="1"/>
          </p:cNvSpPr>
          <p:nvPr>
            <p:ph type="body" idx="1"/>
          </p:nvPr>
        </p:nvSpPr>
        <p:spPr/>
        <p:txBody>
          <a:bodyPr/>
          <a:lstStyle/>
          <a:p>
            <a:r>
              <a:rPr lang="en-US" dirty="0" smtClean="0"/>
              <a:t>Type of School</a:t>
            </a:r>
            <a:endParaRPr lang="en-US" dirty="0"/>
          </a:p>
        </p:txBody>
      </p:sp>
      <p:sp>
        <p:nvSpPr>
          <p:cNvPr id="4" name="Content Placeholder 3"/>
          <p:cNvSpPr>
            <a:spLocks noGrp="1"/>
          </p:cNvSpPr>
          <p:nvPr>
            <p:ph sz="half" idx="2"/>
          </p:nvPr>
        </p:nvSpPr>
        <p:spPr>
          <a:xfrm>
            <a:off x="457200" y="2174874"/>
            <a:ext cx="4040188" cy="4515858"/>
          </a:xfrm>
          <a:ln w="38100" cmpd="sng">
            <a:solidFill>
              <a:srgbClr val="FF0000"/>
            </a:solidFill>
          </a:ln>
        </p:spPr>
        <p:txBody>
          <a:bodyPr>
            <a:noAutofit/>
          </a:bodyPr>
          <a:lstStyle/>
          <a:p>
            <a:pPr marL="0" indent="0">
              <a:lnSpc>
                <a:spcPct val="150000"/>
              </a:lnSpc>
              <a:buNone/>
            </a:pPr>
            <a:r>
              <a:rPr lang="en-US" sz="2000" b="1" dirty="0" smtClean="0"/>
              <a:t>Private Day Schools (16)</a:t>
            </a:r>
          </a:p>
          <a:p>
            <a:pPr marL="0" indent="0">
              <a:lnSpc>
                <a:spcPct val="150000"/>
              </a:lnSpc>
              <a:buNone/>
            </a:pPr>
            <a:r>
              <a:rPr lang="en-US" sz="2000" b="1" dirty="0" smtClean="0"/>
              <a:t>Private Residential Schools (11)</a:t>
            </a:r>
          </a:p>
          <a:p>
            <a:pPr marL="0" indent="0">
              <a:lnSpc>
                <a:spcPct val="150000"/>
              </a:lnSpc>
              <a:buNone/>
            </a:pPr>
            <a:r>
              <a:rPr lang="en-US" sz="2000" b="1" dirty="0" smtClean="0"/>
              <a:t>SEIS (Public) Residential (1) </a:t>
            </a:r>
          </a:p>
          <a:p>
            <a:pPr marL="0" indent="0">
              <a:lnSpc>
                <a:spcPct val="150000"/>
              </a:lnSpc>
              <a:buNone/>
            </a:pPr>
            <a:r>
              <a:rPr lang="en-US" sz="2000" b="1" dirty="0" smtClean="0"/>
              <a:t>Other Public Schools (2)</a:t>
            </a:r>
          </a:p>
          <a:p>
            <a:pPr marL="0" indent="0">
              <a:lnSpc>
                <a:spcPct val="150000"/>
              </a:lnSpc>
              <a:buNone/>
            </a:pPr>
            <a:r>
              <a:rPr lang="en-US" sz="2000" b="1" dirty="0" smtClean="0"/>
              <a:t>South Shore Educ. </a:t>
            </a:r>
            <a:r>
              <a:rPr lang="en-US" sz="2000" b="1" dirty="0" err="1" smtClean="0"/>
              <a:t>Collab</a:t>
            </a:r>
            <a:r>
              <a:rPr lang="en-US" sz="2000" b="1" dirty="0" smtClean="0"/>
              <a:t>. (20)</a:t>
            </a:r>
          </a:p>
          <a:p>
            <a:pPr marL="0" indent="0">
              <a:lnSpc>
                <a:spcPct val="150000"/>
              </a:lnSpc>
              <a:buNone/>
            </a:pPr>
            <a:r>
              <a:rPr lang="en-US" sz="2000" b="1" dirty="0" smtClean="0"/>
              <a:t>Other Local </a:t>
            </a:r>
            <a:r>
              <a:rPr lang="en-US" sz="2000" b="1" dirty="0" err="1" smtClean="0"/>
              <a:t>Collaboratives</a:t>
            </a:r>
            <a:r>
              <a:rPr lang="en-US" sz="2000" b="1" dirty="0" smtClean="0"/>
              <a:t> (</a:t>
            </a:r>
            <a:r>
              <a:rPr lang="en-US" sz="2000" b="1" dirty="0"/>
              <a:t>6</a:t>
            </a:r>
            <a:r>
              <a:rPr lang="en-US" sz="2000" b="1" dirty="0" smtClean="0"/>
              <a:t>)</a:t>
            </a:r>
          </a:p>
          <a:p>
            <a:pPr marL="0" indent="0">
              <a:buNone/>
            </a:pPr>
            <a:endParaRPr lang="en-US" sz="1600" b="1" dirty="0" smtClean="0"/>
          </a:p>
          <a:p>
            <a:pPr marL="0" indent="0">
              <a:buNone/>
            </a:pPr>
            <a:r>
              <a:rPr lang="en-US" sz="1600" b="1" dirty="0" smtClean="0"/>
              <a:t>*Tuitions include known increases and projections for OSD requested </a:t>
            </a:r>
            <a:r>
              <a:rPr lang="en-US" sz="1600" b="1" dirty="0"/>
              <a:t>increases. Some tuitions are for year-round </a:t>
            </a:r>
            <a:r>
              <a:rPr lang="en-US" sz="1600" b="1" dirty="0" smtClean="0"/>
              <a:t>services; some reflect a shared funding</a:t>
            </a:r>
            <a:r>
              <a:rPr lang="en-US" sz="1600" b="1" dirty="0"/>
              <a:t>	</a:t>
            </a:r>
          </a:p>
          <a:p>
            <a:pPr marL="0" indent="0">
              <a:buNone/>
            </a:pPr>
            <a:r>
              <a:rPr lang="en-US" sz="1600" b="1" dirty="0" smtClean="0"/>
              <a:t> </a:t>
            </a:r>
            <a:endParaRPr lang="en-US" sz="1600" b="1" dirty="0"/>
          </a:p>
        </p:txBody>
      </p:sp>
      <p:sp>
        <p:nvSpPr>
          <p:cNvPr id="5" name="Text Placeholder 4"/>
          <p:cNvSpPr>
            <a:spLocks noGrp="1"/>
          </p:cNvSpPr>
          <p:nvPr>
            <p:ph type="body" sz="quarter" idx="3"/>
          </p:nvPr>
        </p:nvSpPr>
        <p:spPr/>
        <p:txBody>
          <a:bodyPr/>
          <a:lstStyle/>
          <a:p>
            <a:pPr>
              <a:lnSpc>
                <a:spcPct val="110000"/>
              </a:lnSpc>
            </a:pPr>
            <a:r>
              <a:rPr lang="en-US" dirty="0" smtClean="0"/>
              <a:t>*Tuition Range</a:t>
            </a:r>
            <a:endParaRPr lang="en-US" dirty="0"/>
          </a:p>
        </p:txBody>
      </p:sp>
      <p:sp>
        <p:nvSpPr>
          <p:cNvPr id="6" name="Content Placeholder 5"/>
          <p:cNvSpPr>
            <a:spLocks noGrp="1"/>
          </p:cNvSpPr>
          <p:nvPr>
            <p:ph sz="quarter" idx="4"/>
          </p:nvPr>
        </p:nvSpPr>
        <p:spPr>
          <a:xfrm>
            <a:off x="4645025" y="2174874"/>
            <a:ext cx="4041775" cy="4515858"/>
          </a:xfrm>
          <a:ln w="38100" cmpd="sng">
            <a:solidFill>
              <a:srgbClr val="FF0000"/>
            </a:solidFill>
          </a:ln>
        </p:spPr>
        <p:txBody>
          <a:bodyPr>
            <a:normAutofit fontScale="25000" lnSpcReduction="20000"/>
          </a:bodyPr>
          <a:lstStyle/>
          <a:p>
            <a:pPr marL="0" lvl="1" indent="0">
              <a:lnSpc>
                <a:spcPct val="170000"/>
              </a:lnSpc>
              <a:spcBef>
                <a:spcPts val="480"/>
              </a:spcBef>
              <a:buNone/>
            </a:pPr>
            <a:r>
              <a:rPr lang="en-US" sz="8000" b="1" dirty="0" smtClean="0"/>
              <a:t>$ 26,090		to		$ 114,500</a:t>
            </a:r>
          </a:p>
          <a:p>
            <a:pPr marL="0" lvl="1" indent="0">
              <a:lnSpc>
                <a:spcPct val="170000"/>
              </a:lnSpc>
              <a:spcBef>
                <a:spcPts val="480"/>
              </a:spcBef>
              <a:buNone/>
            </a:pPr>
            <a:r>
              <a:rPr lang="en-US" sz="8000" b="1" dirty="0" smtClean="0"/>
              <a:t>$ 45,300		to		$ 268,735</a:t>
            </a:r>
            <a:endParaRPr lang="en-US" sz="8000" b="1" dirty="0"/>
          </a:p>
          <a:p>
            <a:pPr marL="0" lvl="1" indent="0">
              <a:lnSpc>
                <a:spcPct val="170000"/>
              </a:lnSpc>
              <a:spcBef>
                <a:spcPts val="480"/>
              </a:spcBef>
              <a:buNone/>
            </a:pPr>
            <a:r>
              <a:rPr lang="en-US" sz="8000" b="1" dirty="0" smtClean="0"/>
              <a:t>Deducted from Chapter 70 </a:t>
            </a:r>
          </a:p>
          <a:p>
            <a:pPr marL="0" lvl="1" indent="0">
              <a:lnSpc>
                <a:spcPct val="170000"/>
              </a:lnSpc>
              <a:spcBef>
                <a:spcPts val="480"/>
              </a:spcBef>
              <a:buNone/>
            </a:pPr>
            <a:r>
              <a:rPr lang="en-US" sz="8000" b="1" dirty="0" smtClean="0"/>
              <a:t>$ 36,266		to		$ 53605 </a:t>
            </a:r>
          </a:p>
          <a:p>
            <a:pPr marL="0" lvl="1" indent="0">
              <a:lnSpc>
                <a:spcPct val="170000"/>
              </a:lnSpc>
              <a:spcBef>
                <a:spcPts val="480"/>
              </a:spcBef>
              <a:buNone/>
            </a:pPr>
            <a:r>
              <a:rPr lang="en-US" sz="8000" b="1" dirty="0" smtClean="0"/>
              <a:t>$ 45,855		to		$ 65,882</a:t>
            </a:r>
            <a:endParaRPr lang="en-US" sz="8000" b="1" dirty="0"/>
          </a:p>
          <a:p>
            <a:pPr marL="0" lvl="1" indent="0">
              <a:lnSpc>
                <a:spcPct val="170000"/>
              </a:lnSpc>
              <a:spcBef>
                <a:spcPts val="480"/>
              </a:spcBef>
              <a:buNone/>
            </a:pPr>
            <a:r>
              <a:rPr lang="en-US" sz="8000" b="1" dirty="0" smtClean="0"/>
              <a:t>$ 34,530		to		$ 67,000</a:t>
            </a:r>
          </a:p>
          <a:p>
            <a:pPr marL="0" indent="0">
              <a:lnSpc>
                <a:spcPct val="170000"/>
              </a:lnSpc>
              <a:buNone/>
            </a:pPr>
            <a:endParaRPr lang="en-US" sz="4200" b="1" dirty="0" smtClean="0"/>
          </a:p>
          <a:p>
            <a:pPr marL="0" indent="0">
              <a:buNone/>
            </a:pPr>
            <a:r>
              <a:rPr lang="en-US" sz="6400" b="1" dirty="0" smtClean="0"/>
              <a:t>SEIS - Special Education in Institutional Settings (</a:t>
            </a:r>
            <a:r>
              <a:rPr lang="en-US" sz="6400" b="1" dirty="0" err="1" smtClean="0"/>
              <a:t>add’l</a:t>
            </a:r>
            <a:r>
              <a:rPr lang="en-US" sz="6400" b="1" dirty="0" smtClean="0"/>
              <a:t> services only)</a:t>
            </a:r>
          </a:p>
          <a:p>
            <a:pPr marL="0" indent="0">
              <a:buNone/>
            </a:pPr>
            <a:r>
              <a:rPr lang="en-US" sz="6400" b="1" dirty="0" smtClean="0"/>
              <a:t>  </a:t>
            </a:r>
          </a:p>
          <a:p>
            <a:pPr marL="0" indent="0">
              <a:lnSpc>
                <a:spcPct val="80000"/>
              </a:lnSpc>
              <a:buNone/>
            </a:pPr>
            <a:r>
              <a:rPr lang="en-US" sz="6400" b="1" dirty="0" smtClean="0"/>
              <a:t>OSD – Operational Services Division </a:t>
            </a:r>
          </a:p>
        </p:txBody>
      </p:sp>
    </p:spTree>
    <p:extLst>
      <p:ext uri="{BB962C8B-B14F-4D97-AF65-F5344CB8AC3E}">
        <p14:creationId xmlns:p14="http://schemas.microsoft.com/office/powerpoint/2010/main" val="6357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26099400"/>
              </p:ext>
            </p:extLst>
          </p:nvPr>
        </p:nvGraphicFramePr>
        <p:xfrm>
          <a:off x="381000" y="1600200"/>
          <a:ext cx="8305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p:cNvSpPr>
            <a:spLocks noGrp="1"/>
          </p:cNvSpPr>
          <p:nvPr>
            <p:ph type="title"/>
          </p:nvPr>
        </p:nvSpPr>
        <p:spPr/>
        <p:txBody>
          <a:bodyPr>
            <a:normAutofit fontScale="90000"/>
          </a:bodyPr>
          <a:lstStyle/>
          <a:p>
            <a:r>
              <a:rPr lang="en-US" dirty="0" smtClean="0"/>
              <a:t>Hingham Public Schools</a:t>
            </a:r>
            <a:br>
              <a:rPr lang="en-US" dirty="0" smtClean="0"/>
            </a:br>
            <a:r>
              <a:rPr lang="en-US" sz="3600" dirty="0" smtClean="0"/>
              <a:t>FY 2015 – 2016 Proposed Budget</a:t>
            </a:r>
            <a:endParaRPr lang="en-US" sz="3600" dirty="0"/>
          </a:p>
        </p:txBody>
      </p:sp>
    </p:spTree>
    <p:extLst>
      <p:ext uri="{BB962C8B-B14F-4D97-AF65-F5344CB8AC3E}">
        <p14:creationId xmlns:p14="http://schemas.microsoft.com/office/powerpoint/2010/main" val="3202806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Administration, Facilities, </a:t>
            </a:r>
            <a:r>
              <a:rPr lang="en-US" sz="2700" dirty="0"/>
              <a:t>Health </a:t>
            </a:r>
            <a:r>
              <a:rPr lang="en-US" sz="2700" dirty="0" smtClean="0"/>
              <a:t>and Transportation Trend</a:t>
            </a:r>
            <a:br>
              <a:rPr lang="en-US" sz="2700" dirty="0" smtClean="0"/>
            </a:br>
            <a:r>
              <a:rPr lang="en-US" sz="2700" dirty="0" smtClean="0"/>
              <a:t>FY 16 Preliminary  Budget</a:t>
            </a:r>
            <a:r>
              <a:rPr lang="en-US" dirty="0" smtClean="0"/>
              <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7856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3139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107096"/>
            <a:ext cx="8839199" cy="734376"/>
          </a:xfrm>
          <a:ln w="38100" cmpd="sng">
            <a:solidFill>
              <a:srgbClr val="FF0000"/>
            </a:solidFill>
          </a:ln>
        </p:spPr>
        <p:txBody>
          <a:bodyPr>
            <a:normAutofit fontScale="90000"/>
          </a:bodyPr>
          <a:lstStyle/>
          <a:p>
            <a:pPr>
              <a:lnSpc>
                <a:spcPct val="80000"/>
              </a:lnSpc>
            </a:pPr>
            <a:r>
              <a:rPr lang="en-US" sz="3600" b="1" dirty="0" smtClean="0"/>
              <a:t/>
            </a:r>
            <a:br>
              <a:rPr lang="en-US" sz="3600" b="1" dirty="0" smtClean="0"/>
            </a:br>
            <a:r>
              <a:rPr lang="en-US" b="1" dirty="0" smtClean="0"/>
              <a:t>WHAT IS A “NEEDS - BASED” BUDGET</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135467" y="994467"/>
            <a:ext cx="8839199" cy="5863533"/>
          </a:xfrm>
          <a:ln w="38100" cmpd="sng">
            <a:solidFill>
              <a:srgbClr val="FF0000"/>
            </a:solidFill>
          </a:ln>
        </p:spPr>
        <p:txBody>
          <a:bodyPr>
            <a:noAutofit/>
          </a:bodyPr>
          <a:lstStyle/>
          <a:p>
            <a:r>
              <a:rPr lang="en-US" sz="2800" b="1" dirty="0" smtClean="0"/>
              <a:t>A proposal from the Admin. to the SC that reflects areas of concern, mission </a:t>
            </a:r>
            <a:r>
              <a:rPr lang="en-US" sz="2800" b="1" dirty="0"/>
              <a:t>a</a:t>
            </a:r>
            <a:r>
              <a:rPr lang="en-US" sz="2800" b="1" dirty="0" smtClean="0"/>
              <a:t>lignment, and priorities for improvement, as identified by Principals, Directors, and Central Office</a:t>
            </a:r>
          </a:p>
          <a:p>
            <a:r>
              <a:rPr lang="en-US" sz="2800" b="1" dirty="0" smtClean="0"/>
              <a:t>One that includes actual costs where they are known or projections based upon current information about costs and available funding</a:t>
            </a:r>
          </a:p>
          <a:p>
            <a:r>
              <a:rPr lang="en-US" sz="2800" b="1" dirty="0" smtClean="0"/>
              <a:t>One where “</a:t>
            </a:r>
            <a:r>
              <a:rPr lang="en-US" sz="2800" b="1" dirty="0" smtClean="0">
                <a:solidFill>
                  <a:srgbClr val="008000"/>
                </a:solidFill>
              </a:rPr>
              <a:t>needs” are broadly defined</a:t>
            </a:r>
            <a:r>
              <a:rPr lang="en-US" sz="2800" b="1" dirty="0" smtClean="0"/>
              <a:t> to encompass responses to: </a:t>
            </a:r>
            <a:r>
              <a:rPr lang="en-US" sz="2800" b="1" dirty="0" smtClean="0">
                <a:solidFill>
                  <a:srgbClr val="3366FF"/>
                </a:solidFill>
              </a:rPr>
              <a:t>enrollment increases </a:t>
            </a:r>
            <a:r>
              <a:rPr lang="en-US" sz="2800" b="1" dirty="0" smtClean="0">
                <a:solidFill>
                  <a:srgbClr val="FF0000"/>
                </a:solidFill>
              </a:rPr>
              <a:t>or</a:t>
            </a:r>
            <a:r>
              <a:rPr lang="en-US" sz="2800" b="1" dirty="0" smtClean="0"/>
              <a:t> a </a:t>
            </a:r>
            <a:r>
              <a:rPr lang="en-US" sz="2800" b="1" dirty="0" smtClean="0">
                <a:solidFill>
                  <a:srgbClr val="3366FF"/>
                </a:solidFill>
              </a:rPr>
              <a:t>changing demographic profile</a:t>
            </a:r>
            <a:r>
              <a:rPr lang="en-US" sz="2800" b="1" dirty="0" smtClean="0"/>
              <a:t> </a:t>
            </a:r>
            <a:r>
              <a:rPr lang="en-US" sz="2800" b="1" dirty="0" smtClean="0">
                <a:solidFill>
                  <a:srgbClr val="FF0000"/>
                </a:solidFill>
              </a:rPr>
              <a:t>or</a:t>
            </a:r>
            <a:r>
              <a:rPr lang="en-US" sz="2800" b="1" dirty="0" smtClean="0"/>
              <a:t> a </a:t>
            </a:r>
            <a:r>
              <a:rPr lang="en-US" sz="2800" b="1" dirty="0" smtClean="0">
                <a:solidFill>
                  <a:srgbClr val="3366FF"/>
                </a:solidFill>
              </a:rPr>
              <a:t>backlog of program, service or facilities deficiencies</a:t>
            </a:r>
            <a:r>
              <a:rPr lang="en-US" sz="2800" b="1" dirty="0" smtClean="0"/>
              <a:t> (the result of prior cuts or underfunding or new needs) </a:t>
            </a:r>
            <a:r>
              <a:rPr lang="en-US" sz="2800" b="1" dirty="0" smtClean="0">
                <a:solidFill>
                  <a:srgbClr val="FF0000"/>
                </a:solidFill>
              </a:rPr>
              <a:t>or </a:t>
            </a:r>
            <a:r>
              <a:rPr lang="en-US" sz="2800" b="1" dirty="0" smtClean="0">
                <a:solidFill>
                  <a:srgbClr val="3366FF"/>
                </a:solidFill>
              </a:rPr>
              <a:t>federal and state mandates,  SC priorities, and community expectations</a:t>
            </a:r>
          </a:p>
          <a:p>
            <a:endParaRPr lang="en-US" sz="2800" b="1" dirty="0"/>
          </a:p>
        </p:txBody>
      </p:sp>
    </p:spTree>
    <p:extLst>
      <p:ext uri="{BB962C8B-B14F-4D97-AF65-F5344CB8AC3E}">
        <p14:creationId xmlns:p14="http://schemas.microsoft.com/office/powerpoint/2010/main" val="2339113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Hingham Public Schools</a:t>
            </a:r>
            <a:br>
              <a:rPr lang="en-US" dirty="0" smtClean="0"/>
            </a:br>
            <a:r>
              <a:rPr lang="en-US" dirty="0" smtClean="0"/>
              <a:t>FY 16 Preliminary Budget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92584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2834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Budget</a:t>
            </a:r>
            <a:br>
              <a:rPr lang="en-US" dirty="0" smtClean="0"/>
            </a:br>
            <a:r>
              <a:rPr lang="en-US" dirty="0" smtClean="0"/>
              <a:t>Natural Gas</a:t>
            </a:r>
            <a:endParaRPr lang="en-US" dirty="0"/>
          </a:p>
        </p:txBody>
      </p:sp>
      <p:sp>
        <p:nvSpPr>
          <p:cNvPr id="5" name="TextBox 4"/>
          <p:cNvSpPr txBox="1"/>
          <p:nvPr/>
        </p:nvSpPr>
        <p:spPr>
          <a:xfrm>
            <a:off x="2362200" y="6400800"/>
            <a:ext cx="4953000" cy="369332"/>
          </a:xfrm>
          <a:prstGeom prst="rect">
            <a:avLst/>
          </a:prstGeom>
          <a:noFill/>
        </p:spPr>
        <p:txBody>
          <a:bodyPr wrap="square" rtlCol="0">
            <a:spAutoFit/>
          </a:bodyPr>
          <a:lstStyle/>
          <a:p>
            <a:pPr algn="ctr"/>
            <a:r>
              <a:rPr lang="en-US" dirty="0" smtClean="0"/>
              <a:t>New MS converts to natural gas In FY 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76699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0524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Budget</a:t>
            </a:r>
            <a:br>
              <a:rPr lang="en-US" dirty="0" smtClean="0"/>
            </a:br>
            <a:r>
              <a:rPr lang="en-US" dirty="0" smtClean="0"/>
              <a:t>Oil</a:t>
            </a:r>
            <a:endParaRPr lang="en-US" dirty="0"/>
          </a:p>
        </p:txBody>
      </p:sp>
      <p:sp>
        <p:nvSpPr>
          <p:cNvPr id="5" name="TextBox 4"/>
          <p:cNvSpPr txBox="1"/>
          <p:nvPr/>
        </p:nvSpPr>
        <p:spPr>
          <a:xfrm>
            <a:off x="2971800" y="6172200"/>
            <a:ext cx="3810000" cy="369332"/>
          </a:xfrm>
          <a:prstGeom prst="rect">
            <a:avLst/>
          </a:prstGeom>
          <a:noFill/>
        </p:spPr>
        <p:txBody>
          <a:bodyPr wrap="square" rtlCol="0">
            <a:spAutoFit/>
          </a:bodyPr>
          <a:lstStyle/>
          <a:p>
            <a:pPr algn="ctr"/>
            <a:r>
              <a:rPr lang="en-US" dirty="0" smtClean="0"/>
              <a:t>New MS  -  Gas </a:t>
            </a:r>
            <a:r>
              <a:rPr lang="en-US" dirty="0"/>
              <a:t>H</a:t>
            </a:r>
            <a:r>
              <a:rPr lang="en-US" dirty="0" smtClean="0"/>
              <a:t>eat FY 15</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7933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Budget</a:t>
            </a:r>
            <a:endParaRPr lang="en-US" dirty="0"/>
          </a:p>
        </p:txBody>
      </p:sp>
      <p:sp>
        <p:nvSpPr>
          <p:cNvPr id="5" name="TextBox 4"/>
          <p:cNvSpPr txBox="1"/>
          <p:nvPr/>
        </p:nvSpPr>
        <p:spPr>
          <a:xfrm>
            <a:off x="2209800" y="6248400"/>
            <a:ext cx="4876800" cy="369332"/>
          </a:xfrm>
          <a:prstGeom prst="rect">
            <a:avLst/>
          </a:prstGeom>
          <a:noFill/>
        </p:spPr>
        <p:txBody>
          <a:bodyPr wrap="square" rtlCol="0">
            <a:spAutoFit/>
          </a:bodyPr>
          <a:lstStyle/>
          <a:p>
            <a:pPr algn="ctr"/>
            <a:r>
              <a:rPr lang="en-US" dirty="0" smtClean="0"/>
              <a:t>New MS built to current day code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0931380"/>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366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54528" y="750332"/>
            <a:ext cx="2286000" cy="898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New Position</a:t>
            </a:r>
          </a:p>
          <a:p>
            <a:pPr algn="ctr"/>
            <a:r>
              <a:rPr lang="en-US" dirty="0" smtClean="0"/>
              <a:t>Facilities &amp; Procurement Mgr.</a:t>
            </a:r>
            <a:endParaRPr lang="en-US" dirty="0"/>
          </a:p>
        </p:txBody>
      </p:sp>
      <p:sp>
        <p:nvSpPr>
          <p:cNvPr id="8" name="Rectangle 7"/>
          <p:cNvSpPr/>
          <p:nvPr/>
        </p:nvSpPr>
        <p:spPr>
          <a:xfrm>
            <a:off x="1525144" y="2258567"/>
            <a:ext cx="1540002" cy="11338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Building and Grounds Maintenance Supervisor </a:t>
            </a:r>
            <a:endParaRPr lang="en-US" dirty="0"/>
          </a:p>
        </p:txBody>
      </p:sp>
      <p:sp>
        <p:nvSpPr>
          <p:cNvPr id="9" name="Rectangle 8"/>
          <p:cNvSpPr/>
          <p:nvPr/>
        </p:nvSpPr>
        <p:spPr>
          <a:xfrm>
            <a:off x="3837814" y="2258568"/>
            <a:ext cx="162306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HS Building and Grounds Supervisor</a:t>
            </a:r>
            <a:endParaRPr lang="en-US" dirty="0"/>
          </a:p>
        </p:txBody>
      </p:sp>
      <p:sp>
        <p:nvSpPr>
          <p:cNvPr id="10" name="Rectangle 9"/>
          <p:cNvSpPr/>
          <p:nvPr/>
        </p:nvSpPr>
        <p:spPr>
          <a:xfrm>
            <a:off x="6191632" y="2261615"/>
            <a:ext cx="1491996" cy="1057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Custodian Supervisor – Elem and MS</a:t>
            </a:r>
            <a:endParaRPr lang="en-US" dirty="0"/>
          </a:p>
        </p:txBody>
      </p:sp>
      <p:cxnSp>
        <p:nvCxnSpPr>
          <p:cNvPr id="14" name="Straight Connector 13"/>
          <p:cNvCxnSpPr/>
          <p:nvPr/>
        </p:nvCxnSpPr>
        <p:spPr>
          <a:xfrm>
            <a:off x="2044828" y="3401514"/>
            <a:ext cx="19050" cy="2286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044828" y="3858714"/>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028445" y="4293167"/>
            <a:ext cx="533400" cy="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063878" y="4872025"/>
            <a:ext cx="512064" cy="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044828" y="5300307"/>
            <a:ext cx="533400" cy="15389"/>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578228" y="3689437"/>
            <a:ext cx="762000" cy="338554"/>
          </a:xfrm>
          <a:prstGeom prst="rect">
            <a:avLst/>
          </a:prstGeom>
          <a:noFill/>
        </p:spPr>
        <p:txBody>
          <a:bodyPr wrap="square" rtlCol="0">
            <a:spAutoFit/>
          </a:bodyPr>
          <a:lstStyle/>
          <a:p>
            <a:r>
              <a:rPr lang="en-US" sz="1600" dirty="0" smtClean="0"/>
              <a:t>Barry</a:t>
            </a:r>
          </a:p>
        </p:txBody>
      </p:sp>
      <p:sp>
        <p:nvSpPr>
          <p:cNvPr id="29" name="TextBox 28"/>
          <p:cNvSpPr txBox="1"/>
          <p:nvPr/>
        </p:nvSpPr>
        <p:spPr>
          <a:xfrm>
            <a:off x="2578228" y="4138755"/>
            <a:ext cx="685800" cy="338554"/>
          </a:xfrm>
          <a:prstGeom prst="rect">
            <a:avLst/>
          </a:prstGeom>
          <a:noFill/>
        </p:spPr>
        <p:txBody>
          <a:bodyPr wrap="square" rtlCol="0">
            <a:spAutoFit/>
          </a:bodyPr>
          <a:lstStyle/>
          <a:p>
            <a:r>
              <a:rPr lang="en-US" sz="1600" dirty="0" smtClean="0"/>
              <a:t>Mike</a:t>
            </a:r>
            <a:endParaRPr lang="en-US" dirty="0"/>
          </a:p>
        </p:txBody>
      </p:sp>
      <p:sp>
        <p:nvSpPr>
          <p:cNvPr id="30" name="TextBox 29"/>
          <p:cNvSpPr txBox="1"/>
          <p:nvPr/>
        </p:nvSpPr>
        <p:spPr>
          <a:xfrm>
            <a:off x="2584324" y="4694687"/>
            <a:ext cx="533400" cy="338554"/>
          </a:xfrm>
          <a:prstGeom prst="rect">
            <a:avLst/>
          </a:prstGeom>
          <a:noFill/>
        </p:spPr>
        <p:txBody>
          <a:bodyPr wrap="square" rtlCol="0">
            <a:spAutoFit/>
          </a:bodyPr>
          <a:lstStyle/>
          <a:p>
            <a:r>
              <a:rPr lang="en-US" sz="1600" dirty="0" smtClean="0"/>
              <a:t>Bill</a:t>
            </a:r>
            <a:endParaRPr lang="en-US" dirty="0"/>
          </a:p>
        </p:txBody>
      </p:sp>
      <p:sp>
        <p:nvSpPr>
          <p:cNvPr id="31" name="TextBox 30"/>
          <p:cNvSpPr txBox="1"/>
          <p:nvPr/>
        </p:nvSpPr>
        <p:spPr>
          <a:xfrm>
            <a:off x="2591944" y="5131030"/>
            <a:ext cx="685800" cy="338554"/>
          </a:xfrm>
          <a:prstGeom prst="rect">
            <a:avLst/>
          </a:prstGeom>
          <a:noFill/>
        </p:spPr>
        <p:txBody>
          <a:bodyPr wrap="square" rtlCol="0">
            <a:spAutoFit/>
          </a:bodyPr>
          <a:lstStyle/>
          <a:p>
            <a:r>
              <a:rPr lang="en-US" sz="1600" dirty="0" smtClean="0"/>
              <a:t>Peter</a:t>
            </a:r>
            <a:endParaRPr lang="en-US" dirty="0"/>
          </a:p>
        </p:txBody>
      </p:sp>
      <p:cxnSp>
        <p:nvCxnSpPr>
          <p:cNvPr id="37" name="Straight Connector 36"/>
          <p:cNvCxnSpPr/>
          <p:nvPr/>
        </p:nvCxnSpPr>
        <p:spPr>
          <a:xfrm>
            <a:off x="2934844" y="3576458"/>
            <a:ext cx="647700" cy="0"/>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2966848" y="3574357"/>
            <a:ext cx="0" cy="250531"/>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44" name="TextBox 43"/>
          <p:cNvSpPr txBox="1"/>
          <p:nvPr/>
        </p:nvSpPr>
        <p:spPr>
          <a:xfrm>
            <a:off x="1348360" y="5709070"/>
            <a:ext cx="2106168" cy="584775"/>
          </a:xfrm>
          <a:prstGeom prst="rect">
            <a:avLst/>
          </a:prstGeom>
          <a:noFill/>
          <a:ln w="3175">
            <a:solidFill>
              <a:schemeClr val="tx1"/>
            </a:solidFill>
          </a:ln>
        </p:spPr>
        <p:txBody>
          <a:bodyPr wrap="square" rtlCol="0">
            <a:spAutoFit/>
          </a:bodyPr>
          <a:lstStyle/>
          <a:p>
            <a:pPr algn="ctr"/>
            <a:r>
              <a:rPr lang="en-US" sz="1600" b="1" dirty="0" smtClean="0"/>
              <a:t>New</a:t>
            </a:r>
            <a:r>
              <a:rPr lang="en-US" sz="1600" dirty="0" smtClean="0"/>
              <a:t> Grounds for Elementary and MS</a:t>
            </a:r>
            <a:endParaRPr lang="en-US" sz="1600" dirty="0"/>
          </a:p>
        </p:txBody>
      </p:sp>
      <p:sp>
        <p:nvSpPr>
          <p:cNvPr id="52" name="TextBox 51"/>
          <p:cNvSpPr txBox="1"/>
          <p:nvPr/>
        </p:nvSpPr>
        <p:spPr>
          <a:xfrm>
            <a:off x="3966973" y="4475726"/>
            <a:ext cx="1364742" cy="523220"/>
          </a:xfrm>
          <a:prstGeom prst="rect">
            <a:avLst/>
          </a:prstGeom>
          <a:noFill/>
          <a:ln w="3175">
            <a:solidFill>
              <a:schemeClr val="tx1"/>
            </a:solidFill>
          </a:ln>
        </p:spPr>
        <p:txBody>
          <a:bodyPr wrap="square" rtlCol="0">
            <a:spAutoFit/>
          </a:bodyPr>
          <a:lstStyle/>
          <a:p>
            <a:pPr algn="ctr"/>
            <a:r>
              <a:rPr lang="en-US" sz="1400" dirty="0" smtClean="0"/>
              <a:t>Custodians </a:t>
            </a:r>
          </a:p>
          <a:p>
            <a:pPr algn="ctr"/>
            <a:r>
              <a:rPr lang="en-US" sz="1400" dirty="0" smtClean="0"/>
              <a:t>(8.25)</a:t>
            </a:r>
            <a:endParaRPr lang="en-US" sz="1400" dirty="0"/>
          </a:p>
        </p:txBody>
      </p:sp>
      <p:cxnSp>
        <p:nvCxnSpPr>
          <p:cNvPr id="54" name="Straight Connector 53"/>
          <p:cNvCxnSpPr/>
          <p:nvPr/>
        </p:nvCxnSpPr>
        <p:spPr>
          <a:xfrm>
            <a:off x="6999352" y="3331577"/>
            <a:ext cx="0" cy="1085088"/>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337936" y="4437965"/>
            <a:ext cx="1345692" cy="523220"/>
          </a:xfrm>
          <a:prstGeom prst="rect">
            <a:avLst/>
          </a:prstGeom>
          <a:noFill/>
          <a:ln w="3175">
            <a:solidFill>
              <a:schemeClr val="tx1"/>
            </a:solidFill>
          </a:ln>
        </p:spPr>
        <p:txBody>
          <a:bodyPr wrap="square" rtlCol="0">
            <a:spAutoFit/>
          </a:bodyPr>
          <a:lstStyle/>
          <a:p>
            <a:pPr algn="ctr"/>
            <a:r>
              <a:rPr lang="en-US" sz="1400" dirty="0" smtClean="0"/>
              <a:t>Custodians</a:t>
            </a:r>
          </a:p>
          <a:p>
            <a:pPr algn="ctr"/>
            <a:r>
              <a:rPr lang="en-US" sz="1400" dirty="0" smtClean="0"/>
              <a:t>(18)</a:t>
            </a:r>
            <a:endParaRPr lang="en-US" sz="1400" dirty="0"/>
          </a:p>
        </p:txBody>
      </p:sp>
      <p:cxnSp>
        <p:nvCxnSpPr>
          <p:cNvPr id="76" name="Straight Connector 75"/>
          <p:cNvCxnSpPr>
            <a:stCxn id="7" idx="1"/>
          </p:cNvCxnSpPr>
          <p:nvPr/>
        </p:nvCxnSpPr>
        <p:spPr>
          <a:xfrm flipH="1">
            <a:off x="2415160" y="1199650"/>
            <a:ext cx="1039368" cy="106418"/>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a:off x="2415160" y="1306068"/>
            <a:ext cx="0" cy="952500"/>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a:off x="4649344" y="1648968"/>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a:stCxn id="7" idx="3"/>
          </p:cNvCxnSpPr>
          <p:nvPr/>
        </p:nvCxnSpPr>
        <p:spPr>
          <a:xfrm>
            <a:off x="5740528" y="1199650"/>
            <a:ext cx="1194816" cy="106418"/>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a:off x="6935344" y="1306068"/>
            <a:ext cx="0" cy="9525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3582544" y="1648969"/>
            <a:ext cx="0" cy="1925387"/>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45" name="Rectangle 44"/>
          <p:cNvSpPr/>
          <p:nvPr/>
        </p:nvSpPr>
        <p:spPr>
          <a:xfrm>
            <a:off x="568644" y="1360170"/>
            <a:ext cx="1212532" cy="704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Director of Athletics</a:t>
            </a:r>
            <a:endParaRPr lang="en-US" sz="1400" dirty="0"/>
          </a:p>
        </p:txBody>
      </p:sp>
      <p:cxnSp>
        <p:nvCxnSpPr>
          <p:cNvPr id="50" name="Straight Connector 49"/>
          <p:cNvCxnSpPr/>
          <p:nvPr/>
        </p:nvCxnSpPr>
        <p:spPr>
          <a:xfrm>
            <a:off x="1067944" y="3858714"/>
            <a:ext cx="976884" cy="0"/>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V="1">
            <a:off x="1104663" y="2098848"/>
            <a:ext cx="0" cy="172604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699279" y="2527441"/>
            <a:ext cx="368665"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.7</a:t>
            </a:r>
          </a:p>
        </p:txBody>
      </p:sp>
      <p:cxnSp>
        <p:nvCxnSpPr>
          <p:cNvPr id="51" name="Straight Connector 50"/>
          <p:cNvCxnSpPr/>
          <p:nvPr/>
        </p:nvCxnSpPr>
        <p:spPr>
          <a:xfrm>
            <a:off x="4649344" y="3374100"/>
            <a:ext cx="0" cy="108508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556386" y="381000"/>
            <a:ext cx="5957316" cy="369332"/>
          </a:xfrm>
          <a:prstGeom prst="rect">
            <a:avLst/>
          </a:prstGeom>
          <a:noFill/>
        </p:spPr>
        <p:txBody>
          <a:bodyPr wrap="square" rtlCol="0">
            <a:spAutoFit/>
          </a:bodyPr>
          <a:lstStyle/>
          <a:p>
            <a:pPr algn="ctr"/>
            <a:r>
              <a:rPr lang="en-US" b="1" dirty="0" smtClean="0"/>
              <a:t>Proposed Organizational Structure</a:t>
            </a:r>
            <a:endParaRPr lang="en-US" b="1" dirty="0"/>
          </a:p>
        </p:txBody>
      </p:sp>
    </p:spTree>
    <p:extLst>
      <p:ext uri="{BB962C8B-B14F-4D97-AF65-F5344CB8AC3E}">
        <p14:creationId xmlns:p14="http://schemas.microsoft.com/office/powerpoint/2010/main" val="1717411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09" y="367188"/>
            <a:ext cx="8675419" cy="6242194"/>
          </a:xfrm>
          <a:ln w="28575" cmpd="sng">
            <a:solidFill>
              <a:srgbClr val="FF0000"/>
            </a:solidFill>
          </a:ln>
        </p:spPr>
        <p:txBody>
          <a:bodyPr vert="horz" lIns="91440" tIns="45720" rIns="91440" bIns="45720" rtlCol="0">
            <a:noAutofit/>
          </a:bodyPr>
          <a:lstStyle/>
          <a:p>
            <a:pPr marL="0" indent="0">
              <a:spcAft>
                <a:spcPts val="1200"/>
              </a:spcAft>
              <a:buNone/>
            </a:pPr>
            <a:r>
              <a:rPr lang="en-US" sz="2400" b="1" u="sng" dirty="0" smtClean="0"/>
              <a:t>Care </a:t>
            </a:r>
            <a:r>
              <a:rPr lang="en-US" sz="2400" b="1" u="sng" dirty="0"/>
              <a:t>of grounds and facilities, operational needs</a:t>
            </a:r>
            <a:r>
              <a:rPr lang="en-US" sz="2400" b="1" dirty="0"/>
              <a:t> – These recommended additions to the budget address both </a:t>
            </a:r>
            <a:r>
              <a:rPr lang="en-US" sz="2400" b="1" dirty="0" smtClean="0"/>
              <a:t>expanded </a:t>
            </a:r>
            <a:r>
              <a:rPr lang="en-US" sz="2400" b="1" dirty="0"/>
              <a:t>and unmet needs, increased </a:t>
            </a:r>
            <a:r>
              <a:rPr lang="en-US" sz="2400" b="1" dirty="0" smtClean="0"/>
              <a:t>grounds care </a:t>
            </a:r>
            <a:r>
              <a:rPr lang="en-US" sz="2400" b="1" dirty="0"/>
              <a:t>and complexity of the new middle school, </a:t>
            </a:r>
            <a:r>
              <a:rPr lang="en-US" sz="2400" b="1" dirty="0" smtClean="0"/>
              <a:t>restoration of a </a:t>
            </a:r>
            <a:r>
              <a:rPr lang="en-US" sz="2400" b="1" dirty="0"/>
              <a:t>district-wide maintenance worker, </a:t>
            </a:r>
            <a:r>
              <a:rPr lang="en-US" sz="2400" b="1" dirty="0" smtClean="0"/>
              <a:t> </a:t>
            </a:r>
            <a:r>
              <a:rPr lang="en-US" sz="2400" b="1" dirty="0"/>
              <a:t>and a growing backlog of maintenance and general upkeep issues.</a:t>
            </a:r>
          </a:p>
          <a:p>
            <a:pPr lvl="0">
              <a:spcAft>
                <a:spcPts val="1200"/>
              </a:spcAft>
            </a:pPr>
            <a:r>
              <a:rPr lang="en-US" sz="2400" b="1" dirty="0"/>
              <a:t>1.0 new role, Manager of Facilities and Procurement – </a:t>
            </a:r>
            <a:r>
              <a:rPr lang="en-US" sz="2400" b="1" i="1" dirty="0"/>
              <a:t>to provide engineering and supervisory expertise to manage needs assessment and planning, and oversight functions for major projects</a:t>
            </a:r>
            <a:endParaRPr lang="en-US" sz="2400" b="1" dirty="0"/>
          </a:p>
          <a:p>
            <a:pPr lvl="0"/>
            <a:r>
              <a:rPr lang="en-US" sz="2400" b="1" dirty="0"/>
              <a:t>1.0 maintenance worker – </a:t>
            </a:r>
            <a:r>
              <a:rPr lang="en-US" sz="2400" b="1" i="1" dirty="0"/>
              <a:t>second year </a:t>
            </a:r>
            <a:r>
              <a:rPr lang="en-US" sz="2400" b="1" i="1" dirty="0" smtClean="0"/>
              <a:t>request for restoring this role to increase </a:t>
            </a:r>
            <a:r>
              <a:rPr lang="en-US" sz="2400" b="1" i="1" dirty="0"/>
              <a:t>maintenance capability with special attention </a:t>
            </a:r>
            <a:r>
              <a:rPr lang="en-US" sz="2400" b="1" i="1" dirty="0" smtClean="0"/>
              <a:t>to care of </a:t>
            </a:r>
            <a:r>
              <a:rPr lang="en-US" sz="2400" b="1" i="1" dirty="0"/>
              <a:t>elementary and middle school fields </a:t>
            </a:r>
            <a:r>
              <a:rPr lang="en-US" sz="2400" b="1" i="1" dirty="0" smtClean="0"/>
              <a:t>and to resolve </a:t>
            </a:r>
            <a:r>
              <a:rPr lang="en-US" sz="2400" b="1" i="1" dirty="0"/>
              <a:t>playground </a:t>
            </a:r>
            <a:r>
              <a:rPr lang="en-US" sz="2400" b="1" i="1" dirty="0" smtClean="0"/>
              <a:t>issues and enhance safety </a:t>
            </a:r>
            <a:endParaRPr lang="en-US" sz="2400" b="1" dirty="0"/>
          </a:p>
          <a:p>
            <a:pPr marL="0" indent="0">
              <a:buNone/>
            </a:pPr>
            <a:endParaRPr lang="en-US" sz="2400" b="1" u="sng" dirty="0"/>
          </a:p>
        </p:txBody>
      </p:sp>
    </p:spTree>
    <p:extLst>
      <p:ext uri="{BB962C8B-B14F-4D97-AF65-F5344CB8AC3E}">
        <p14:creationId xmlns:p14="http://schemas.microsoft.com/office/powerpoint/2010/main" val="2489868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607" y="507355"/>
            <a:ext cx="8721321" cy="5878531"/>
          </a:xfrm>
          <a:prstGeom prst="rect">
            <a:avLst/>
          </a:prstGeom>
          <a:ln w="38100" cmpd="sng">
            <a:solidFill>
              <a:srgbClr val="FF0000"/>
            </a:solidFill>
          </a:ln>
        </p:spPr>
        <p:txBody>
          <a:bodyPr wrap="square">
            <a:spAutoFit/>
          </a:bodyPr>
          <a:lstStyle/>
          <a:p>
            <a:r>
              <a:rPr lang="en-US" sz="2400" b="1" u="sng" dirty="0"/>
              <a:t>S</a:t>
            </a:r>
            <a:r>
              <a:rPr lang="en-US" sz="2400" b="1" u="sng" dirty="0" smtClean="0"/>
              <a:t>ervices </a:t>
            </a:r>
            <a:r>
              <a:rPr lang="en-US" sz="2400" b="1" u="sng" dirty="0"/>
              <a:t>that are necessary to meet </a:t>
            </a:r>
            <a:r>
              <a:rPr lang="en-US" sz="2400" b="1" u="sng" dirty="0" smtClean="0"/>
              <a:t>unique </a:t>
            </a:r>
            <a:r>
              <a:rPr lang="en-US" sz="2400" b="1" u="sng" dirty="0"/>
              <a:t>student </a:t>
            </a:r>
            <a:r>
              <a:rPr lang="en-US" sz="2400" b="1" u="sng" dirty="0" smtClean="0"/>
              <a:t>needs</a:t>
            </a:r>
          </a:p>
          <a:p>
            <a:pPr>
              <a:spcAft>
                <a:spcPts val="1200"/>
              </a:spcAft>
            </a:pPr>
            <a:r>
              <a:rPr lang="en-US" sz="2400" b="1" u="sng" dirty="0" smtClean="0"/>
              <a:t> and challenges</a:t>
            </a:r>
            <a:endParaRPr lang="en-US" sz="2400" dirty="0"/>
          </a:p>
          <a:p>
            <a:pPr marL="285750" lvl="0" indent="-285750">
              <a:spcAft>
                <a:spcPts val="1200"/>
              </a:spcAft>
              <a:buFont typeface="Arial"/>
              <a:buChar char="•"/>
            </a:pPr>
            <a:r>
              <a:rPr lang="en-US" sz="2400" b="1" dirty="0"/>
              <a:t>Increased health aide hours (1.5/day MS, .5/day HS) – </a:t>
            </a:r>
            <a:r>
              <a:rPr lang="en-US" sz="2400" b="1" i="1" dirty="0"/>
              <a:t>to provide full day coverage (in addition to the school nurse) to support student health needs and address the growing complexity and increasing number of medical issues.  Each of the current health aides is an RN.</a:t>
            </a:r>
            <a:r>
              <a:rPr lang="en-US" sz="2400" b="1" dirty="0"/>
              <a:t>       </a:t>
            </a:r>
            <a:r>
              <a:rPr lang="en-US" sz="2400" b="1" dirty="0">
                <a:solidFill>
                  <a:schemeClr val="tx2">
                    <a:lumMod val="60000"/>
                    <a:lumOff val="40000"/>
                  </a:schemeClr>
                </a:solidFill>
              </a:rPr>
              <a:t>This is the second part of a two-year plan and is in the base budget.</a:t>
            </a:r>
            <a:r>
              <a:rPr lang="en-US" sz="2400" b="1" i="1" dirty="0">
                <a:solidFill>
                  <a:schemeClr val="tx2">
                    <a:lumMod val="60000"/>
                    <a:lumOff val="40000"/>
                  </a:schemeClr>
                </a:solidFill>
              </a:rPr>
              <a:t> </a:t>
            </a:r>
            <a:r>
              <a:rPr lang="en-US" sz="2400" b="1" dirty="0">
                <a:solidFill>
                  <a:schemeClr val="tx2">
                    <a:lumMod val="60000"/>
                    <a:lumOff val="40000"/>
                  </a:schemeClr>
                </a:solidFill>
              </a:rPr>
              <a:t> </a:t>
            </a:r>
          </a:p>
          <a:p>
            <a:pPr marL="285750" lvl="0" indent="-285750">
              <a:spcAft>
                <a:spcPts val="1200"/>
              </a:spcAft>
              <a:buFont typeface="Arial"/>
              <a:buChar char="•"/>
            </a:pPr>
            <a:r>
              <a:rPr lang="en-US" sz="2400" b="1" dirty="0"/>
              <a:t>Math tutor or </a:t>
            </a:r>
            <a:r>
              <a:rPr lang="en-US" sz="2400" b="1" dirty="0" err="1"/>
              <a:t>paraeducator</a:t>
            </a:r>
            <a:r>
              <a:rPr lang="en-US" sz="2400" b="1" dirty="0"/>
              <a:t> hours for each elementary school – </a:t>
            </a:r>
            <a:r>
              <a:rPr lang="en-US" sz="2400" b="1" i="1" dirty="0"/>
              <a:t>to increase the attention to mathematics interventions, especially for underperforming students at grades 3-5 in an RTI kind of model </a:t>
            </a:r>
            <a:endParaRPr lang="en-US" sz="2400" b="1" dirty="0"/>
          </a:p>
          <a:p>
            <a:pPr marL="285750" lvl="0" indent="-285750">
              <a:buFont typeface="Arial"/>
              <a:buChar char="•"/>
            </a:pPr>
            <a:r>
              <a:rPr lang="en-US" sz="2400" b="1" dirty="0"/>
              <a:t>Increased </a:t>
            </a:r>
            <a:r>
              <a:rPr lang="en-US" sz="2400" b="1" dirty="0" err="1"/>
              <a:t>paraeducator</a:t>
            </a:r>
            <a:r>
              <a:rPr lang="en-US" sz="2400" b="1" dirty="0"/>
              <a:t> hours for PRS literacy – </a:t>
            </a:r>
            <a:r>
              <a:rPr lang="en-US" sz="2400" b="1" i="1" dirty="0" smtClean="0"/>
              <a:t>PRS does not get Title I support </a:t>
            </a:r>
            <a:r>
              <a:rPr lang="en-US" sz="2400" b="1" i="1" dirty="0"/>
              <a:t>for RTI</a:t>
            </a:r>
            <a:r>
              <a:rPr lang="en-US" sz="2400" b="1" dirty="0"/>
              <a:t>  </a:t>
            </a:r>
            <a:r>
              <a:rPr lang="en-US" sz="2400" b="1" i="1" dirty="0"/>
              <a:t>   </a:t>
            </a:r>
            <a:r>
              <a:rPr lang="en-US" sz="2400" b="1" dirty="0">
                <a:solidFill>
                  <a:schemeClr val="tx2">
                    <a:lumMod val="60000"/>
                    <a:lumOff val="40000"/>
                  </a:schemeClr>
                </a:solidFill>
              </a:rPr>
              <a:t>This increase is in the base budget. </a:t>
            </a:r>
          </a:p>
        </p:txBody>
      </p:sp>
    </p:spTree>
    <p:extLst>
      <p:ext uri="{BB962C8B-B14F-4D97-AF65-F5344CB8AC3E}">
        <p14:creationId xmlns:p14="http://schemas.microsoft.com/office/powerpoint/2010/main" val="403159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295130"/>
            <a:ext cx="8229600" cy="877888"/>
          </a:xfrm>
          <a:ln w="38100">
            <a:solidFill>
              <a:srgbClr val="FF0000"/>
            </a:solidFill>
          </a:ln>
        </p:spPr>
        <p:txBody>
          <a:bodyPr>
            <a:noAutofit/>
          </a:bodyPr>
          <a:lstStyle/>
          <a:p>
            <a:r>
              <a:rPr lang="en-US" sz="3200" b="1" dirty="0" smtClean="0">
                <a:solidFill>
                  <a:prstClr val="black"/>
                </a:solidFill>
                <a:ea typeface="+mn-ea"/>
                <a:cs typeface="+mn-cs"/>
              </a:rPr>
              <a:t>Full-Day K for ALL Proposed Budget</a:t>
            </a:r>
            <a:endParaRPr lang="en-US" sz="3200" b="1" dirty="0">
              <a:solidFill>
                <a:prstClr val="black"/>
              </a:solidFill>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6428122"/>
              </p:ext>
            </p:extLst>
          </p:nvPr>
        </p:nvGraphicFramePr>
        <p:xfrm>
          <a:off x="459508" y="1182255"/>
          <a:ext cx="8213437" cy="3657600"/>
        </p:xfrm>
        <a:graphic>
          <a:graphicData uri="http://schemas.openxmlformats.org/drawingml/2006/table">
            <a:tbl>
              <a:tblPr firstRow="1" bandRow="1">
                <a:tableStyleId>{5C22544A-7EE6-4342-B048-85BDC9FD1C3A}</a:tableStyleId>
              </a:tblPr>
              <a:tblGrid>
                <a:gridCol w="2179782"/>
                <a:gridCol w="554182"/>
                <a:gridCol w="4378959"/>
                <a:gridCol w="1100514"/>
              </a:tblGrid>
              <a:tr h="365760">
                <a:tc>
                  <a:txBody>
                    <a:bodyPr/>
                    <a:lstStyle/>
                    <a:p>
                      <a:r>
                        <a:rPr lang="en-US" b="1" dirty="0" smtClean="0">
                          <a:solidFill>
                            <a:schemeClr val="tx1"/>
                          </a:solidFill>
                        </a:rPr>
                        <a:t>Classroom Teachers</a:t>
                      </a:r>
                      <a:endParaRPr lang="en-US" b="1" dirty="0">
                        <a:solidFill>
                          <a:schemeClr val="tx1"/>
                        </a:solidFill>
                      </a:endParaRPr>
                    </a:p>
                  </a:txBody>
                  <a:tcP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solidFill>
                            <a:schemeClr val="tx1"/>
                          </a:solidFill>
                        </a:rPr>
                        <a:t>5.0</a:t>
                      </a:r>
                      <a:endParaRPr lang="en-US" b="1" dirty="0">
                        <a:solidFill>
                          <a:schemeClr val="tx1"/>
                        </a:solidFill>
                      </a:endParaRPr>
                    </a:p>
                  </a:txBody>
                  <a:tcP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New FTEs</a:t>
                      </a:r>
                      <a:endParaRPr lang="en-US" b="1" dirty="0">
                        <a:solidFill>
                          <a:schemeClr val="tx1"/>
                        </a:solidFill>
                      </a:endParaRPr>
                    </a:p>
                  </a:txBody>
                  <a:tcP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$306,990</a:t>
                      </a:r>
                      <a:endParaRPr lang="en-US" b="1" dirty="0">
                        <a:solidFill>
                          <a:schemeClr val="tx1"/>
                        </a:solidFill>
                      </a:endParaRPr>
                    </a:p>
                  </a:txBody>
                  <a:tcPr>
                    <a:lnL w="12700" cmpd="sng">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1.5</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baseline="0" dirty="0" smtClean="0"/>
                        <a:t>(three existing .5 staff</a:t>
                      </a:r>
                      <a:r>
                        <a:rPr lang="en-US" b="1" dirty="0" smtClean="0"/>
                        <a:t> to 1.0  FTE status)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u="sng" dirty="0" smtClean="0"/>
                        <a:t>     97,834</a:t>
                      </a:r>
                      <a:endParaRPr lang="en-US" b="1" u="sng" dirty="0"/>
                    </a:p>
                  </a:txBody>
                  <a:tcPr>
                    <a:lnL w="12700" cmpd="sng">
                      <a:noFill/>
                    </a:lnL>
                    <a:lnR w="38100" cap="flat" cmpd="sng" algn="ctr">
                      <a:solidFill>
                        <a:srgbClr val="FF000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dirty="0" smtClean="0"/>
                        <a:t>$404,824</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r>
                        <a:rPr lang="en-US" b="1" dirty="0" smtClean="0"/>
                        <a:t>Specialist Teachers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2.2</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(.2 art,</a:t>
                      </a:r>
                      <a:r>
                        <a:rPr lang="en-US" b="1" baseline="0" dirty="0" smtClean="0"/>
                        <a:t> .5 music, .5 PE, 1.0 Spanish)</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dirty="0" smtClean="0"/>
                        <a:t>$128,794</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5760">
                <a:tc>
                  <a:txBody>
                    <a:bodyPr/>
                    <a:lstStyle/>
                    <a:p>
                      <a:r>
                        <a:rPr lang="en-US" b="1" dirty="0" smtClean="0"/>
                        <a:t>Special Ed. Teachers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2.0</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1" dirty="0" smtClean="0"/>
                        <a:t>(.5 per building)</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dirty="0" smtClean="0"/>
                        <a:t>$122,796</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r>
                        <a:rPr lang="en-US" b="1" dirty="0" smtClean="0"/>
                        <a:t>Para Hours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US" b="1" dirty="0" smtClean="0"/>
                        <a:t>To bring all K classes full-time paraeducators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b="1" u="sng" dirty="0" smtClean="0"/>
                        <a:t>$187,530</a:t>
                      </a:r>
                      <a:endParaRPr lang="en-US" b="1" u="sng"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gridSpan="3">
                  <a:txBody>
                    <a:bodyPr/>
                    <a:lstStyle/>
                    <a:p>
                      <a:r>
                        <a:rPr lang="en-US" b="1" dirty="0" smtClean="0"/>
                        <a:t>TOTAL NEW COSTS</a:t>
                      </a:r>
                      <a:endParaRPr lang="en-US" b="1" dirty="0"/>
                    </a:p>
                  </a:txBody>
                  <a:tcPr>
                    <a:lnL w="38100" cap="flat" cmpd="sng" algn="ctr">
                      <a:solidFill>
                        <a:srgbClr val="FF0000"/>
                      </a:solidFill>
                      <a:prstDash val="solid"/>
                      <a:round/>
                      <a:headEnd type="none" w="med" len="med"/>
                      <a:tailEnd type="none" w="med" len="med"/>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a:txBody>
                    <a:bodyPr/>
                    <a:lstStyle/>
                    <a:p>
                      <a:pPr algn="r"/>
                      <a:r>
                        <a:rPr lang="en-US" b="1" dirty="0" smtClean="0"/>
                        <a:t>$843,944</a:t>
                      </a:r>
                      <a:endParaRPr lang="en-US" b="1" dirty="0"/>
                    </a:p>
                  </a:txBody>
                  <a:tcPr>
                    <a:lnL w="12700" cmpd="sng">
                      <a:noFill/>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a:off x="457199" y="4839855"/>
            <a:ext cx="8317345" cy="2031325"/>
          </a:xfrm>
          <a:prstGeom prst="rect">
            <a:avLst/>
          </a:prstGeom>
          <a:noFill/>
        </p:spPr>
        <p:txBody>
          <a:bodyPr wrap="square" rtlCol="0">
            <a:spAutoFit/>
          </a:bodyPr>
          <a:lstStyle/>
          <a:p>
            <a:r>
              <a:rPr lang="en-US" b="1" dirty="0" smtClean="0"/>
              <a:t>Notes: </a:t>
            </a:r>
          </a:p>
          <a:p>
            <a:pPr marL="342900" indent="-342900">
              <a:buFont typeface="+mj-lt"/>
              <a:buAutoNum type="arabicPeriod"/>
            </a:pPr>
            <a:r>
              <a:rPr lang="en-US" b="1" dirty="0" smtClean="0"/>
              <a:t>Assumes 300 students, 15 sections for 2015-2016</a:t>
            </a:r>
          </a:p>
          <a:p>
            <a:pPr marL="341313" indent="-341313">
              <a:buFont typeface="+mj-lt"/>
              <a:buAutoNum type="arabicPeriod"/>
            </a:pPr>
            <a:r>
              <a:rPr lang="en-US" b="1" dirty="0" smtClean="0"/>
              <a:t>Excludes equipment, materials, furnishings, etc., offset by $86,779K state grant</a:t>
            </a:r>
          </a:p>
          <a:p>
            <a:pPr marL="341313" indent="-341313">
              <a:buFont typeface="+mj-lt"/>
              <a:buAutoNum type="arabicPeriod"/>
            </a:pPr>
            <a:r>
              <a:rPr lang="en-US" b="1" dirty="0" smtClean="0"/>
              <a:t>Proposed cost for 14 sections is ± $80K less</a:t>
            </a:r>
          </a:p>
          <a:p>
            <a:pPr marL="341313" indent="-341313">
              <a:buFont typeface="+mj-lt"/>
              <a:buAutoNum type="arabicPeriod"/>
            </a:pPr>
            <a:r>
              <a:rPr lang="en-US" b="1" dirty="0" smtClean="0"/>
              <a:t>± $71K possible savings for midday transportation</a:t>
            </a:r>
          </a:p>
          <a:p>
            <a:pPr marL="341313" indent="-341313">
              <a:buFont typeface="+mj-lt"/>
              <a:buAutoNum type="arabicPeriod"/>
            </a:pPr>
            <a:r>
              <a:rPr lang="en-US" b="1" dirty="0" smtClean="0"/>
              <a:t>± $67K loss of “typical student” tuition to revolving account</a:t>
            </a:r>
          </a:p>
          <a:p>
            <a:pPr marL="684213"/>
            <a:endParaRPr lang="en-US" dirty="0"/>
          </a:p>
        </p:txBody>
      </p:sp>
    </p:spTree>
    <p:extLst>
      <p:ext uri="{BB962C8B-B14F-4D97-AF65-F5344CB8AC3E}">
        <p14:creationId xmlns:p14="http://schemas.microsoft.com/office/powerpoint/2010/main" val="1524719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95"/>
            <a:ext cx="8229600" cy="902671"/>
          </a:xfrm>
          <a:ln w="38100">
            <a:solidFill>
              <a:srgbClr val="FF0000"/>
            </a:solidFill>
          </a:ln>
        </p:spPr>
        <p:txBody>
          <a:bodyPr>
            <a:normAutofit/>
          </a:bodyPr>
          <a:lstStyle/>
          <a:p>
            <a:r>
              <a:rPr lang="en-US" sz="2800" b="1" dirty="0" smtClean="0">
                <a:solidFill>
                  <a:prstClr val="black"/>
                </a:solidFill>
                <a:ea typeface="+mn-ea"/>
                <a:cs typeface="+mn-cs"/>
              </a:rPr>
              <a:t>“Sample” of a Full-Day K for All </a:t>
            </a:r>
            <a:r>
              <a:rPr lang="en-US" sz="2800" b="1" dirty="0">
                <a:solidFill>
                  <a:prstClr val="black"/>
                </a:solidFill>
                <a:ea typeface="+mn-ea"/>
                <a:cs typeface="+mn-cs"/>
              </a:rPr>
              <a:t>Funding </a:t>
            </a:r>
            <a:r>
              <a:rPr lang="en-US" sz="2800" b="1" dirty="0" smtClean="0">
                <a:solidFill>
                  <a:prstClr val="black"/>
                </a:solidFill>
                <a:ea typeface="+mn-ea"/>
                <a:cs typeface="+mn-cs"/>
              </a:rPr>
              <a:t>Plan</a:t>
            </a:r>
            <a:br>
              <a:rPr lang="en-US" sz="2800" b="1" dirty="0" smtClean="0">
                <a:solidFill>
                  <a:prstClr val="black"/>
                </a:solidFill>
                <a:ea typeface="+mn-ea"/>
                <a:cs typeface="+mn-cs"/>
              </a:rPr>
            </a:br>
            <a:r>
              <a:rPr lang="en-US" sz="2400" b="1" dirty="0" smtClean="0">
                <a:solidFill>
                  <a:prstClr val="black"/>
                </a:solidFill>
                <a:ea typeface="+mn-ea"/>
                <a:cs typeface="+mn-cs"/>
              </a:rPr>
              <a:t>( a “work in progress”)</a:t>
            </a:r>
            <a:endParaRPr lang="en-US" sz="2400" b="1" dirty="0">
              <a:solidFill>
                <a:prstClr val="black"/>
              </a:solidFill>
              <a:ea typeface="+mn-ea"/>
              <a:cs typeface="+mn-cs"/>
            </a:endParaRPr>
          </a:p>
        </p:txBody>
      </p:sp>
      <p:sp>
        <p:nvSpPr>
          <p:cNvPr id="3" name="Text Placeholder 2"/>
          <p:cNvSpPr>
            <a:spLocks noGrp="1"/>
          </p:cNvSpPr>
          <p:nvPr>
            <p:ph type="body" idx="1"/>
          </p:nvPr>
        </p:nvSpPr>
        <p:spPr>
          <a:xfrm>
            <a:off x="457200" y="1191492"/>
            <a:ext cx="3135745" cy="498764"/>
          </a:xfr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lgn="ctr"/>
            <a:r>
              <a:rPr lang="en-US" dirty="0">
                <a:solidFill>
                  <a:schemeClr val="lt1"/>
                </a:solidFill>
              </a:rPr>
              <a:t>Parent Paid Tuitions*</a:t>
            </a:r>
          </a:p>
        </p:txBody>
      </p:sp>
      <p:sp>
        <p:nvSpPr>
          <p:cNvPr id="4" name="Content Placeholder 3"/>
          <p:cNvSpPr>
            <a:spLocks noGrp="1"/>
          </p:cNvSpPr>
          <p:nvPr>
            <p:ph sz="half" idx="2"/>
          </p:nvPr>
        </p:nvSpPr>
        <p:spPr>
          <a:xfrm>
            <a:off x="466436" y="1703821"/>
            <a:ext cx="3616036" cy="2006497"/>
          </a:xfrm>
        </p:spPr>
        <p:txBody>
          <a:bodyPr>
            <a:normAutofit fontScale="92500" lnSpcReduction="10000"/>
          </a:bodyPr>
          <a:lstStyle/>
          <a:p>
            <a:pPr marL="0" indent="0">
              <a:buNone/>
            </a:pPr>
            <a:r>
              <a:rPr lang="en-US" sz="1900" b="1" dirty="0" smtClean="0"/>
              <a:t>Total Revenue                 ± $650 K</a:t>
            </a:r>
          </a:p>
          <a:p>
            <a:pPr marL="0" indent="0">
              <a:buNone/>
            </a:pPr>
            <a:r>
              <a:rPr lang="en-US" sz="1900" b="1" dirty="0"/>
              <a:t>Tuition scale would need to meet state criteria and be approved by DESE. </a:t>
            </a:r>
            <a:r>
              <a:rPr lang="en-US" sz="1900" b="1" dirty="0" smtClean="0"/>
              <a:t> Revenue figure </a:t>
            </a:r>
            <a:r>
              <a:rPr lang="en-US" sz="1900" b="1" dirty="0"/>
              <a:t>is an estimate based on assumptions about total enrollment and family incomes. </a:t>
            </a:r>
            <a:endParaRPr lang="en-US" sz="1900" b="1" dirty="0" smtClean="0"/>
          </a:p>
          <a:p>
            <a:pPr marL="0" indent="0">
              <a:buNone/>
            </a:pPr>
            <a:endParaRPr lang="en-US" sz="1600" b="1" dirty="0" smtClean="0"/>
          </a:p>
          <a:p>
            <a:pPr marL="0" indent="0">
              <a:buNone/>
            </a:pPr>
            <a:endParaRPr lang="en-US" sz="1600" b="1" dirty="0"/>
          </a:p>
          <a:p>
            <a:pPr marL="0" indent="0">
              <a:buNone/>
            </a:pPr>
            <a:endParaRPr lang="en-US" b="1" dirty="0"/>
          </a:p>
        </p:txBody>
      </p:sp>
      <p:sp>
        <p:nvSpPr>
          <p:cNvPr id="5" name="Text Placeholder 4"/>
          <p:cNvSpPr>
            <a:spLocks noGrp="1"/>
          </p:cNvSpPr>
          <p:nvPr>
            <p:ph type="body" sz="quarter" idx="3"/>
          </p:nvPr>
        </p:nvSpPr>
        <p:spPr>
          <a:xfrm>
            <a:off x="4396508" y="1174896"/>
            <a:ext cx="4290291" cy="515360"/>
          </a:xfr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lgn="ctr"/>
            <a:r>
              <a:rPr lang="en-US" dirty="0">
                <a:solidFill>
                  <a:schemeClr val="lt1"/>
                </a:solidFill>
              </a:rPr>
              <a:t>Other Funding Sources**</a:t>
            </a:r>
          </a:p>
        </p:txBody>
      </p:sp>
      <p:sp>
        <p:nvSpPr>
          <p:cNvPr id="6" name="Content Placeholder 5"/>
          <p:cNvSpPr>
            <a:spLocks noGrp="1"/>
          </p:cNvSpPr>
          <p:nvPr>
            <p:ph sz="quarter" idx="4"/>
          </p:nvPr>
        </p:nvSpPr>
        <p:spPr>
          <a:xfrm>
            <a:off x="4396509" y="1730953"/>
            <a:ext cx="4290291" cy="1825048"/>
          </a:xfrm>
        </p:spPr>
        <p:txBody>
          <a:bodyPr>
            <a:noAutofit/>
          </a:bodyPr>
          <a:lstStyle/>
          <a:p>
            <a:pPr marL="457200" indent="-457200">
              <a:spcBef>
                <a:spcPts val="0"/>
              </a:spcBef>
              <a:spcAft>
                <a:spcPts val="600"/>
              </a:spcAft>
              <a:buFont typeface="+mj-lt"/>
              <a:buAutoNum type="arabicPeriod"/>
            </a:pPr>
            <a:r>
              <a:rPr lang="en-US" sz="1800" b="1" dirty="0" smtClean="0"/>
              <a:t>DESE K “Quality Grant” </a:t>
            </a:r>
            <a:r>
              <a:rPr lang="en-US" sz="1800" b="1" dirty="0"/>
              <a:t>Fund #</a:t>
            </a:r>
            <a:r>
              <a:rPr lang="en-US" sz="1800" b="1" dirty="0" smtClean="0"/>
              <a:t>701               (competitive grant) </a:t>
            </a:r>
            <a:r>
              <a:rPr lang="en-US" sz="1800" b="1" dirty="0"/>
              <a:t> </a:t>
            </a:r>
            <a:r>
              <a:rPr lang="en-US" sz="1800" b="1" dirty="0" smtClean="0"/>
              <a:t>     $80K to $120 K </a:t>
            </a:r>
          </a:p>
          <a:p>
            <a:pPr marL="457200" indent="-457200">
              <a:spcBef>
                <a:spcPts val="0"/>
              </a:spcBef>
              <a:spcAft>
                <a:spcPts val="600"/>
              </a:spcAft>
              <a:buFont typeface="+mj-lt"/>
              <a:buAutoNum type="arabicPeriod"/>
            </a:pPr>
            <a:r>
              <a:rPr lang="en-US" sz="1800" b="1" dirty="0" smtClean="0">
                <a:solidFill>
                  <a:srgbClr val="3366FF"/>
                </a:solidFill>
              </a:rPr>
              <a:t>Town contribution to support program costs                                  $200 K</a:t>
            </a:r>
          </a:p>
          <a:p>
            <a:pPr marL="457200" indent="-457200">
              <a:spcBef>
                <a:spcPts val="0"/>
              </a:spcBef>
              <a:buFont typeface="+mj-lt"/>
              <a:buAutoNum type="arabicPeriod"/>
            </a:pPr>
            <a:r>
              <a:rPr lang="en-US" sz="1800" b="1" dirty="0" smtClean="0"/>
              <a:t>Additional Ch. 70 “Foundation Budget</a:t>
            </a:r>
          </a:p>
          <a:p>
            <a:pPr marL="0" indent="0">
              <a:spcBef>
                <a:spcPts val="0"/>
              </a:spcBef>
              <a:buNone/>
            </a:pPr>
            <a:r>
              <a:rPr lang="en-US" sz="1800" b="1" dirty="0"/>
              <a:t> </a:t>
            </a:r>
            <a:r>
              <a:rPr lang="en-US" sz="1800" b="1" dirty="0" smtClean="0"/>
              <a:t>       dollars, after first year	                   TBD </a:t>
            </a:r>
          </a:p>
          <a:p>
            <a:pPr marL="457200" indent="-457200">
              <a:buFont typeface="+mj-lt"/>
              <a:buAutoNum type="arabicPeriod"/>
            </a:pPr>
            <a:endParaRPr lang="en-US" sz="1800" b="1" dirty="0" smtClean="0"/>
          </a:p>
        </p:txBody>
      </p:sp>
      <p:sp>
        <p:nvSpPr>
          <p:cNvPr id="7" name="TextBox 6"/>
          <p:cNvSpPr txBox="1"/>
          <p:nvPr/>
        </p:nvSpPr>
        <p:spPr>
          <a:xfrm>
            <a:off x="466436" y="3710318"/>
            <a:ext cx="8220363" cy="267551"/>
          </a:xfrm>
          <a:prstGeom prst="rect">
            <a:avLst/>
          </a:prstGeom>
          <a:noFill/>
          <a:ln w="28575">
            <a:solidFill>
              <a:srgbClr val="FF0000"/>
            </a:solidFill>
          </a:ln>
        </p:spPr>
        <p:txBody>
          <a:bodyPr wrap="square" rtlCol="0">
            <a:spAutoFit/>
          </a:bodyPr>
          <a:lstStyle/>
          <a:p>
            <a:pPr algn="ctr"/>
            <a:endParaRPr lang="en-US" sz="2200" b="1" dirty="0"/>
          </a:p>
        </p:txBody>
      </p:sp>
      <p:sp>
        <p:nvSpPr>
          <p:cNvPr id="8" name="TextBox 7"/>
          <p:cNvSpPr txBox="1"/>
          <p:nvPr/>
        </p:nvSpPr>
        <p:spPr>
          <a:xfrm>
            <a:off x="341746" y="4091708"/>
            <a:ext cx="3740726" cy="1508105"/>
          </a:xfrm>
          <a:prstGeom prst="rect">
            <a:avLst/>
          </a:prstGeom>
          <a:noFill/>
        </p:spPr>
        <p:txBody>
          <a:bodyPr wrap="square" rtlCol="0">
            <a:spAutoFit/>
          </a:bodyPr>
          <a:lstStyle/>
          <a:p>
            <a:pPr marL="176213" indent="-176213"/>
            <a:r>
              <a:rPr lang="en-US" dirty="0" smtClean="0"/>
              <a:t>*</a:t>
            </a:r>
            <a:r>
              <a:rPr lang="en-US" b="1" dirty="0" smtClean="0"/>
              <a:t>Revenue from tuitions, </a:t>
            </a:r>
            <a:r>
              <a:rPr lang="en-US" b="1" dirty="0"/>
              <a:t>on a </a:t>
            </a:r>
            <a:r>
              <a:rPr lang="en-US" b="1" dirty="0" smtClean="0"/>
              <a:t>sliding income scale ($</a:t>
            </a:r>
            <a:r>
              <a:rPr lang="en-US" b="1" dirty="0"/>
              <a:t>0 to $3,500 annual cost to family per </a:t>
            </a:r>
            <a:r>
              <a:rPr lang="en-US" b="1" dirty="0" smtClean="0"/>
              <a:t>student).  </a:t>
            </a:r>
            <a:r>
              <a:rPr lang="en-US" dirty="0" smtClean="0"/>
              <a:t> </a:t>
            </a:r>
            <a:r>
              <a:rPr lang="en-US" b="1" dirty="0" smtClean="0"/>
              <a:t>In this model, ¼ of students would pay no fee</a:t>
            </a:r>
            <a:r>
              <a:rPr lang="en-US" sz="2000" b="1" dirty="0" smtClean="0"/>
              <a:t>.</a:t>
            </a:r>
            <a:endParaRPr lang="en-US" sz="2000" b="1" dirty="0"/>
          </a:p>
        </p:txBody>
      </p:sp>
      <p:sp>
        <p:nvSpPr>
          <p:cNvPr id="9" name="TextBox 8"/>
          <p:cNvSpPr txBox="1"/>
          <p:nvPr/>
        </p:nvSpPr>
        <p:spPr>
          <a:xfrm>
            <a:off x="4396508" y="4104090"/>
            <a:ext cx="4290292" cy="2739212"/>
          </a:xfrm>
          <a:prstGeom prst="rect">
            <a:avLst/>
          </a:prstGeom>
          <a:noFill/>
        </p:spPr>
        <p:txBody>
          <a:bodyPr wrap="square" rtlCol="0">
            <a:spAutoFit/>
          </a:bodyPr>
          <a:lstStyle/>
          <a:p>
            <a:pPr marL="396875" indent="-396875">
              <a:spcAft>
                <a:spcPts val="600"/>
              </a:spcAft>
              <a:buAutoNum type="arabicPeriod"/>
            </a:pPr>
            <a:r>
              <a:rPr lang="en-US" b="1" dirty="0" smtClean="0"/>
              <a:t>Grant status would not be known </a:t>
            </a:r>
            <a:br>
              <a:rPr lang="en-US" b="1" dirty="0" smtClean="0"/>
            </a:br>
            <a:r>
              <a:rPr lang="en-US" b="1" dirty="0" smtClean="0"/>
              <a:t>until Fall 2015 (dollars, if any, to come to HPS during 2015-2016).</a:t>
            </a:r>
          </a:p>
          <a:p>
            <a:pPr marL="854075" lvl="1" indent="-396875">
              <a:spcAft>
                <a:spcPts val="600"/>
              </a:spcAft>
              <a:buAutoNum type="arabicPeriod"/>
            </a:pPr>
            <a:r>
              <a:rPr lang="en-US" b="1" dirty="0">
                <a:solidFill>
                  <a:srgbClr val="3366FF"/>
                </a:solidFill>
              </a:rPr>
              <a:t>A</a:t>
            </a:r>
            <a:r>
              <a:rPr lang="en-US" b="1" dirty="0" smtClean="0">
                <a:solidFill>
                  <a:srgbClr val="3366FF"/>
                </a:solidFill>
              </a:rPr>
              <a:t>mount to be requested for FY 16</a:t>
            </a:r>
          </a:p>
          <a:p>
            <a:pPr marL="396875" indent="-396875">
              <a:spcAft>
                <a:spcPts val="600"/>
              </a:spcAft>
              <a:buAutoNum type="arabicPeriod"/>
            </a:pPr>
            <a:r>
              <a:rPr lang="en-US" b="1" dirty="0" smtClean="0"/>
              <a:t>Foundation budget increase is possible only for “tuition-free” students who move to full day K; (any such dollars would come to Town as part of FY 17 MA budget allocation and thereafter).</a:t>
            </a:r>
          </a:p>
        </p:txBody>
      </p:sp>
      <p:sp>
        <p:nvSpPr>
          <p:cNvPr id="10" name="TextBox 9"/>
          <p:cNvSpPr txBox="1"/>
          <p:nvPr/>
        </p:nvSpPr>
        <p:spPr>
          <a:xfrm>
            <a:off x="4082472" y="4104090"/>
            <a:ext cx="487219"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481442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361" y="226135"/>
            <a:ext cx="8733009" cy="1191503"/>
          </a:xfrm>
          <a:ln w="57150" cmpd="sng">
            <a:solidFill>
              <a:srgbClr val="FF0000"/>
            </a:solidFill>
          </a:ln>
        </p:spPr>
        <p:txBody>
          <a:bodyPr>
            <a:normAutofit/>
          </a:bodyPr>
          <a:lstStyle/>
          <a:p>
            <a:pPr>
              <a:lnSpc>
                <a:spcPct val="70000"/>
              </a:lnSpc>
            </a:pPr>
            <a:r>
              <a:rPr lang="en-US" dirty="0" smtClean="0"/>
              <a:t>Revised Administration</a:t>
            </a:r>
            <a:r>
              <a:rPr lang="en-US" dirty="0"/>
              <a:t> </a:t>
            </a:r>
            <a:r>
              <a:rPr lang="en-US" dirty="0" smtClean="0"/>
              <a:t>- Proposed </a:t>
            </a:r>
            <a:br>
              <a:rPr lang="en-US" dirty="0" smtClean="0"/>
            </a:br>
            <a:r>
              <a:rPr lang="en-US" dirty="0" smtClean="0"/>
              <a:t>Funding Proposal for FD K</a:t>
            </a:r>
            <a:endParaRPr lang="en-US" dirty="0"/>
          </a:p>
        </p:txBody>
      </p:sp>
      <p:sp>
        <p:nvSpPr>
          <p:cNvPr id="6" name="Content Placeholder 5"/>
          <p:cNvSpPr>
            <a:spLocks noGrp="1"/>
          </p:cNvSpPr>
          <p:nvPr>
            <p:ph idx="1"/>
          </p:nvPr>
        </p:nvSpPr>
        <p:spPr>
          <a:xfrm>
            <a:off x="191361" y="1417638"/>
            <a:ext cx="8733009" cy="5140297"/>
          </a:xfrm>
          <a:ln w="57150" cmpd="sng">
            <a:solidFill>
              <a:srgbClr val="FF0000"/>
            </a:solidFill>
          </a:ln>
        </p:spPr>
        <p:txBody>
          <a:bodyPr>
            <a:normAutofit lnSpcReduction="10000"/>
          </a:bodyPr>
          <a:lstStyle/>
          <a:p>
            <a:pPr>
              <a:lnSpc>
                <a:spcPct val="110000"/>
              </a:lnSpc>
            </a:pPr>
            <a:r>
              <a:rPr lang="en-US" sz="2800" b="1" dirty="0" smtClean="0"/>
              <a:t>Consider the 15 – 16 school year as a “pilot” year in terms of the funding plan</a:t>
            </a:r>
          </a:p>
          <a:p>
            <a:pPr>
              <a:lnSpc>
                <a:spcPct val="110000"/>
              </a:lnSpc>
            </a:pPr>
            <a:r>
              <a:rPr lang="en-US" sz="2800" b="1" dirty="0" smtClean="0">
                <a:solidFill>
                  <a:srgbClr val="FF0000"/>
                </a:solidFill>
              </a:rPr>
              <a:t>Fund the total FD K FY 16 budget (as may be adjusted for the actual enrollment) with tuition revenue</a:t>
            </a:r>
          </a:p>
          <a:p>
            <a:pPr>
              <a:lnSpc>
                <a:spcPct val="110000"/>
              </a:lnSpc>
            </a:pPr>
            <a:r>
              <a:rPr lang="en-US" sz="2800" b="1" dirty="0" smtClean="0"/>
              <a:t>Create a tuition scale using $3500 as the maximum tuition</a:t>
            </a:r>
          </a:p>
          <a:p>
            <a:pPr>
              <a:lnSpc>
                <a:spcPct val="110000"/>
              </a:lnSpc>
            </a:pPr>
            <a:r>
              <a:rPr lang="en-US" sz="2800" b="1" dirty="0" smtClean="0"/>
              <a:t>Develop a multi-year plan for absorbing the total program cost into the annual operating budget (ex. over a 3-5 year period), using the pilot year experience as a basis for the transition details and for making interim annual adjustments to the tuition scale</a:t>
            </a:r>
            <a:endParaRPr lang="en-US" sz="2800" b="1" dirty="0"/>
          </a:p>
        </p:txBody>
      </p:sp>
    </p:spTree>
    <p:extLst>
      <p:ext uri="{BB962C8B-B14F-4D97-AF65-F5344CB8AC3E}">
        <p14:creationId xmlns:p14="http://schemas.microsoft.com/office/powerpoint/2010/main" val="175172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462078456"/>
              </p:ext>
            </p:extLst>
          </p:nvPr>
        </p:nvGraphicFramePr>
        <p:xfrm>
          <a:off x="228600" y="228600"/>
          <a:ext cx="8610600" cy="6400800"/>
        </p:xfrm>
        <a:graphic>
          <a:graphicData uri="http://schemas.openxmlformats.org/presentationml/2006/ole">
            <mc:AlternateContent xmlns:mc="http://schemas.openxmlformats.org/markup-compatibility/2006">
              <mc:Choice xmlns:v="urn:schemas-microsoft-com:vml" Requires="v">
                <p:oleObj spid="_x0000_s3091" name="Worksheet" r:id="rId4" imgW="9229818" imgH="11315616" progId="Excel.Sheet.8">
                  <p:embed/>
                </p:oleObj>
              </mc:Choice>
              <mc:Fallback>
                <p:oleObj name="Worksheet" r:id="rId4" imgW="9229818" imgH="11315616" progId="Excel.Sheet.8">
                  <p:embed/>
                  <p:pic>
                    <p:nvPicPr>
                      <p:cNvPr id="0" name=""/>
                      <p:cNvPicPr/>
                      <p:nvPr/>
                    </p:nvPicPr>
                    <p:blipFill>
                      <a:blip r:embed="rId5"/>
                      <a:stretch>
                        <a:fillRect/>
                      </a:stretch>
                    </p:blipFill>
                    <p:spPr>
                      <a:xfrm>
                        <a:off x="228600" y="228600"/>
                        <a:ext cx="8610600" cy="6400800"/>
                      </a:xfrm>
                      <a:prstGeom prst="rect">
                        <a:avLst/>
                      </a:prstGeom>
                    </p:spPr>
                  </p:pic>
                </p:oleObj>
              </mc:Fallback>
            </mc:AlternateContent>
          </a:graphicData>
        </a:graphic>
      </p:graphicFrame>
    </p:spTree>
    <p:extLst>
      <p:ext uri="{BB962C8B-B14F-4D97-AF65-F5344CB8AC3E}">
        <p14:creationId xmlns:p14="http://schemas.microsoft.com/office/powerpoint/2010/main" val="702250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66022"/>
          </a:xfrm>
          <a:noFill/>
          <a:ln w="38100" cmpd="sng">
            <a:solidFill>
              <a:srgbClr val="FF0000"/>
            </a:solidFill>
          </a:ln>
        </p:spPr>
        <p:txBody>
          <a:bodyPr>
            <a:normAutofit fontScale="90000"/>
          </a:bodyPr>
          <a:lstStyle/>
          <a:p>
            <a:r>
              <a:rPr lang="en-US" dirty="0" smtClean="0"/>
              <a:t/>
            </a:r>
            <a:br>
              <a:rPr lang="en-US" dirty="0" smtClean="0"/>
            </a:br>
            <a:r>
              <a:rPr lang="en-US" dirty="0" smtClean="0"/>
              <a:t>Full Day Kindergarten Impact</a:t>
            </a:r>
            <a:br>
              <a:rPr lang="en-US" dirty="0" smtClean="0"/>
            </a:br>
            <a:endParaRPr lang="en-US" dirty="0"/>
          </a:p>
        </p:txBody>
      </p:sp>
      <p:sp>
        <p:nvSpPr>
          <p:cNvPr id="5" name="TextBox 4"/>
          <p:cNvSpPr txBox="1"/>
          <p:nvPr/>
        </p:nvSpPr>
        <p:spPr>
          <a:xfrm>
            <a:off x="199901" y="1070001"/>
            <a:ext cx="8795643" cy="5632310"/>
          </a:xfrm>
          <a:prstGeom prst="rect">
            <a:avLst/>
          </a:prstGeom>
          <a:noFill/>
          <a:ln w="38100" cmpd="sng">
            <a:solidFill>
              <a:srgbClr val="FF0000"/>
            </a:solidFill>
          </a:ln>
        </p:spPr>
        <p:txBody>
          <a:bodyPr wrap="square" rtlCol="0">
            <a:spAutoFit/>
          </a:bodyPr>
          <a:lstStyle/>
          <a:p>
            <a:pPr marL="342900" indent="-342900">
              <a:buFont typeface="Wingdings" charset="2"/>
              <a:buChar char="§"/>
            </a:pPr>
            <a:r>
              <a:rPr lang="en-US" sz="2400" b="1" dirty="0" smtClean="0"/>
              <a:t>Costs for 4.0 special education teachers to move to 2300B</a:t>
            </a:r>
          </a:p>
          <a:p>
            <a:pPr marL="342900" indent="-342900">
              <a:buFont typeface="Wingdings" charset="2"/>
              <a:buChar char="§"/>
            </a:pPr>
            <a:endParaRPr lang="en-US" sz="2400" b="1" dirty="0"/>
          </a:p>
          <a:p>
            <a:pPr marL="342900" indent="-342900">
              <a:buFont typeface="Wingdings" charset="2"/>
              <a:buChar char="§"/>
            </a:pPr>
            <a:r>
              <a:rPr lang="en-US" sz="2400" b="1" dirty="0" smtClean="0"/>
              <a:t>Costs for 3.0 new teachers and 1.5 FTEs for teachers moving from .5 to 1.0  to move to 2300</a:t>
            </a:r>
          </a:p>
          <a:p>
            <a:pPr marL="342900" indent="-342900">
              <a:buFont typeface="Wingdings" charset="2"/>
              <a:buChar char="§"/>
            </a:pPr>
            <a:endParaRPr lang="en-US" sz="2400" b="1" dirty="0"/>
          </a:p>
          <a:p>
            <a:pPr marL="342900" indent="-342900">
              <a:buFont typeface="Wingdings" charset="2"/>
              <a:buChar char="§"/>
            </a:pPr>
            <a:r>
              <a:rPr lang="en-US" sz="2400" b="1" dirty="0" smtClean="0"/>
              <a:t>Costs for 2.2 specialists (.5 music, .5 PE, 1.0 Spanish, .2 art) to move to 2300</a:t>
            </a:r>
          </a:p>
          <a:p>
            <a:pPr marL="342900" indent="-342900">
              <a:buFont typeface="Wingdings" charset="2"/>
              <a:buChar char="§"/>
            </a:pPr>
            <a:endParaRPr lang="en-US" sz="2400" b="1" dirty="0"/>
          </a:p>
          <a:p>
            <a:pPr marL="342900" indent="-342900">
              <a:buFont typeface="Wingdings" charset="2"/>
              <a:buChar char="§"/>
            </a:pPr>
            <a:r>
              <a:rPr lang="en-US" sz="2400" b="1" dirty="0" smtClean="0"/>
              <a:t>Costs for additional </a:t>
            </a:r>
            <a:r>
              <a:rPr lang="en-US" sz="2400" b="1" dirty="0" err="1" smtClean="0"/>
              <a:t>para</a:t>
            </a:r>
            <a:r>
              <a:rPr lang="en-US" sz="2400" b="1" dirty="0" smtClean="0"/>
              <a:t> hours (to achieve 1.0 per classroom) to move to 2300</a:t>
            </a:r>
          </a:p>
          <a:p>
            <a:pPr marL="342900" indent="-342900">
              <a:buFont typeface="Wingdings" charset="2"/>
              <a:buChar char="§"/>
            </a:pPr>
            <a:endParaRPr lang="en-US" sz="2400" b="1" dirty="0" smtClean="0"/>
          </a:p>
          <a:p>
            <a:pPr marL="342900" indent="-342900">
              <a:buFont typeface="Wingdings" charset="2"/>
              <a:buChar char="§"/>
            </a:pPr>
            <a:r>
              <a:rPr lang="en-US" sz="2400" b="1" dirty="0"/>
              <a:t>Total cost * ($850 K) to be offset by tuition </a:t>
            </a:r>
            <a:r>
              <a:rPr lang="en-US" sz="2400" b="1" dirty="0" smtClean="0"/>
              <a:t>revenue and reducing the bottom line</a:t>
            </a:r>
          </a:p>
          <a:p>
            <a:pPr marL="342900" indent="-342900">
              <a:buFont typeface="Wingdings" charset="2"/>
              <a:buChar char="§"/>
            </a:pPr>
            <a:endParaRPr lang="en-US" sz="2400" b="1" dirty="0"/>
          </a:p>
          <a:p>
            <a:r>
              <a:rPr lang="en-US" sz="2400" b="1" dirty="0" smtClean="0"/>
              <a:t>* Assumes 300 students and 15 sections, $80K less for 14 sections</a:t>
            </a:r>
            <a:endParaRPr lang="en-US" sz="2400" b="1" dirty="0"/>
          </a:p>
        </p:txBody>
      </p:sp>
    </p:spTree>
    <p:extLst>
      <p:ext uri="{BB962C8B-B14F-4D97-AF65-F5344CB8AC3E}">
        <p14:creationId xmlns:p14="http://schemas.microsoft.com/office/powerpoint/2010/main" val="4128968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3" y="274638"/>
            <a:ext cx="8686162" cy="1097529"/>
          </a:xfrm>
          <a:ln w="57150" cmpd="sng">
            <a:solidFill>
              <a:srgbClr val="FF0000"/>
            </a:solidFill>
          </a:ln>
        </p:spPr>
        <p:txBody>
          <a:bodyPr>
            <a:normAutofit fontScale="90000"/>
          </a:bodyPr>
          <a:lstStyle/>
          <a:p>
            <a:r>
              <a:rPr lang="en-US" sz="3200" dirty="0" smtClean="0"/>
              <a:t/>
            </a:r>
            <a:br>
              <a:rPr lang="en-US" sz="3200" dirty="0" smtClean="0"/>
            </a:br>
            <a:r>
              <a:rPr lang="en-US" sz="4000" b="1" dirty="0" smtClean="0"/>
              <a:t>Capital Projects</a:t>
            </a:r>
            <a:r>
              <a:rPr lang="en-US" sz="3600" b="1" dirty="0" smtClean="0"/>
              <a:t/>
            </a:r>
            <a:br>
              <a:rPr lang="en-US" sz="3600" b="1" dirty="0" smtClean="0"/>
            </a:br>
            <a:r>
              <a:rPr lang="en-US" sz="3600" b="1" dirty="0" smtClean="0"/>
              <a:t>(Total Request as of 1/22/15 is  </a:t>
            </a:r>
            <a:r>
              <a:rPr lang="en-US" sz="3600" b="1" dirty="0"/>
              <a:t>$</a:t>
            </a:r>
            <a:r>
              <a:rPr lang="en-US" sz="3600" b="1" dirty="0" smtClean="0"/>
              <a:t>1,297,715)</a:t>
            </a:r>
            <a:r>
              <a:rPr lang="en-US" sz="3600" b="1" dirty="0"/>
              <a:t/>
            </a:r>
            <a:br>
              <a:rPr lang="en-US" sz="3600" b="1" dirty="0"/>
            </a:br>
            <a:endParaRPr lang="en-US" sz="3600" b="1" dirty="0"/>
          </a:p>
        </p:txBody>
      </p:sp>
      <p:sp>
        <p:nvSpPr>
          <p:cNvPr id="5" name="Content Placeholder 4"/>
          <p:cNvSpPr>
            <a:spLocks noGrp="1"/>
          </p:cNvSpPr>
          <p:nvPr>
            <p:ph idx="1"/>
          </p:nvPr>
        </p:nvSpPr>
        <p:spPr>
          <a:xfrm>
            <a:off x="238133" y="1632992"/>
            <a:ext cx="8686162" cy="4819595"/>
          </a:xfrm>
          <a:noFill/>
          <a:ln w="57150" cmpd="sng">
            <a:solidFill>
              <a:srgbClr val="FF0000"/>
            </a:solidFill>
          </a:ln>
        </p:spPr>
        <p:txBody>
          <a:bodyPr>
            <a:normAutofit fontScale="92500" lnSpcReduction="20000"/>
          </a:bodyPr>
          <a:lstStyle/>
          <a:p>
            <a:pPr marL="0" indent="0">
              <a:buNone/>
            </a:pPr>
            <a:r>
              <a:rPr lang="en-US" sz="3500" b="1" dirty="0" smtClean="0"/>
              <a:t>Notable Items for FY 16</a:t>
            </a:r>
          </a:p>
          <a:p>
            <a:pPr lvl="1">
              <a:lnSpc>
                <a:spcPct val="110000"/>
              </a:lnSpc>
              <a:buFont typeface="Arial"/>
              <a:buChar char="•"/>
            </a:pPr>
            <a:r>
              <a:rPr lang="en-US" sz="3500" b="1" dirty="0" smtClean="0"/>
              <a:t>High School hot </a:t>
            </a:r>
            <a:r>
              <a:rPr lang="en-US" sz="3500" b="1" dirty="0"/>
              <a:t>w</a:t>
            </a:r>
            <a:r>
              <a:rPr lang="en-US" sz="3500" b="1" dirty="0" smtClean="0"/>
              <a:t>ater </a:t>
            </a:r>
            <a:r>
              <a:rPr lang="en-US" sz="3500" b="1" dirty="0"/>
              <a:t>b</a:t>
            </a:r>
            <a:r>
              <a:rPr lang="en-US" sz="3500" b="1" dirty="0" smtClean="0"/>
              <a:t>oiler</a:t>
            </a:r>
          </a:p>
          <a:p>
            <a:pPr lvl="1">
              <a:lnSpc>
                <a:spcPct val="110000"/>
              </a:lnSpc>
              <a:buFont typeface="Arial"/>
              <a:buChar char="•"/>
            </a:pPr>
            <a:r>
              <a:rPr lang="en-US" sz="3500" b="1" dirty="0" smtClean="0"/>
              <a:t>East School </a:t>
            </a:r>
            <a:r>
              <a:rPr lang="en-US" sz="3500" b="1" dirty="0"/>
              <a:t>e</a:t>
            </a:r>
            <a:r>
              <a:rPr lang="en-US" sz="3500" b="1" dirty="0" smtClean="0"/>
              <a:t>rosion </a:t>
            </a:r>
            <a:r>
              <a:rPr lang="en-US" sz="3500" b="1" dirty="0"/>
              <a:t>c</a:t>
            </a:r>
            <a:r>
              <a:rPr lang="en-US" sz="3500" b="1" dirty="0" smtClean="0"/>
              <a:t>ontrol and play </a:t>
            </a:r>
            <a:r>
              <a:rPr lang="en-US" sz="3500" b="1" dirty="0"/>
              <a:t>f</a:t>
            </a:r>
            <a:r>
              <a:rPr lang="en-US" sz="3500" b="1" dirty="0" smtClean="0"/>
              <a:t>ield </a:t>
            </a:r>
            <a:r>
              <a:rPr lang="en-US" sz="3500" b="1" dirty="0"/>
              <a:t>d</a:t>
            </a:r>
            <a:r>
              <a:rPr lang="en-US" sz="3500" b="1" dirty="0" smtClean="0"/>
              <a:t>evelopment</a:t>
            </a:r>
          </a:p>
          <a:p>
            <a:pPr lvl="1">
              <a:lnSpc>
                <a:spcPct val="110000"/>
              </a:lnSpc>
              <a:buFont typeface="Arial"/>
              <a:buChar char="•"/>
            </a:pPr>
            <a:r>
              <a:rPr lang="en-US" sz="3500" b="1" dirty="0" smtClean="0"/>
              <a:t>High School fitness </a:t>
            </a:r>
            <a:r>
              <a:rPr lang="en-US" sz="3500" b="1" dirty="0"/>
              <a:t>r</a:t>
            </a:r>
            <a:r>
              <a:rPr lang="en-US" sz="3500" b="1" dirty="0" smtClean="0"/>
              <a:t>oom </a:t>
            </a:r>
            <a:r>
              <a:rPr lang="en-US" sz="3500" b="1" dirty="0"/>
              <a:t>e</a:t>
            </a:r>
            <a:r>
              <a:rPr lang="en-US" sz="3500" b="1" dirty="0" smtClean="0"/>
              <a:t>xpansion –design only</a:t>
            </a:r>
          </a:p>
          <a:p>
            <a:pPr lvl="1">
              <a:lnSpc>
                <a:spcPct val="110000"/>
              </a:lnSpc>
              <a:buFont typeface="Arial"/>
              <a:buChar char="•"/>
            </a:pPr>
            <a:r>
              <a:rPr lang="en-US" sz="3500" b="1" dirty="0" smtClean="0"/>
              <a:t>Foster shed </a:t>
            </a:r>
            <a:r>
              <a:rPr lang="en-US" sz="3500" b="1" dirty="0"/>
              <a:t>p</a:t>
            </a:r>
            <a:r>
              <a:rPr lang="en-US" sz="3500" b="1" dirty="0" smtClean="0"/>
              <a:t>ainting and FRP Panels</a:t>
            </a:r>
          </a:p>
          <a:p>
            <a:pPr lvl="1">
              <a:lnSpc>
                <a:spcPct val="110000"/>
              </a:lnSpc>
              <a:buFont typeface="Arial"/>
              <a:buChar char="•"/>
            </a:pPr>
            <a:r>
              <a:rPr lang="en-US" sz="3500" b="1" dirty="0" smtClean="0"/>
              <a:t>High School cafeteria </a:t>
            </a:r>
            <a:r>
              <a:rPr lang="en-US" sz="3500" b="1" dirty="0"/>
              <a:t>m</a:t>
            </a:r>
            <a:r>
              <a:rPr lang="en-US" sz="3500" b="1" dirty="0" smtClean="0"/>
              <a:t>odifications</a:t>
            </a:r>
          </a:p>
          <a:p>
            <a:pPr lvl="1">
              <a:lnSpc>
                <a:spcPct val="110000"/>
              </a:lnSpc>
              <a:buFont typeface="Arial"/>
              <a:buChar char="•"/>
            </a:pPr>
            <a:r>
              <a:rPr lang="en-US" sz="3500" b="1" dirty="0" smtClean="0"/>
              <a:t>Business Office automation </a:t>
            </a:r>
            <a:r>
              <a:rPr lang="en-US" sz="3500" b="1" dirty="0"/>
              <a:t>p</a:t>
            </a:r>
            <a:r>
              <a:rPr lang="en-US" sz="3500" b="1" dirty="0" smtClean="0"/>
              <a:t>roject</a:t>
            </a:r>
          </a:p>
          <a:p>
            <a:pPr marL="457200" lvl="1" indent="0">
              <a:buNone/>
            </a:pPr>
            <a:endParaRPr lang="en-US" sz="3200" b="1" dirty="0" smtClean="0"/>
          </a:p>
        </p:txBody>
      </p:sp>
    </p:spTree>
    <p:extLst>
      <p:ext uri="{BB962C8B-B14F-4D97-AF65-F5344CB8AC3E}">
        <p14:creationId xmlns:p14="http://schemas.microsoft.com/office/powerpoint/2010/main" val="233961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12" y="274638"/>
            <a:ext cx="8618124" cy="1143000"/>
          </a:xfrm>
          <a:ln w="57150" cmpd="sng">
            <a:solidFill>
              <a:srgbClr val="FF0000"/>
            </a:solidFill>
          </a:ln>
        </p:spPr>
        <p:txBody>
          <a:bodyPr>
            <a:normAutofit fontScale="90000"/>
          </a:bodyPr>
          <a:lstStyle/>
          <a:p>
            <a:pPr>
              <a:lnSpc>
                <a:spcPct val="80000"/>
              </a:lnSpc>
            </a:pPr>
            <a:r>
              <a:rPr lang="en-US" dirty="0" smtClean="0"/>
              <a:t/>
            </a:r>
            <a:br>
              <a:rPr lang="en-US" dirty="0" smtClean="0"/>
            </a:br>
            <a:r>
              <a:rPr lang="en-US" sz="4000" b="1" dirty="0" smtClean="0"/>
              <a:t>FY 16 Capital Projects</a:t>
            </a:r>
            <a:br>
              <a:rPr lang="en-US" sz="4000" b="1" dirty="0" smtClean="0"/>
            </a:br>
            <a:r>
              <a:rPr lang="en-US" sz="4000" b="1" dirty="0" smtClean="0"/>
              <a:t>(</a:t>
            </a:r>
            <a:r>
              <a:rPr lang="en-US" sz="3600" b="1" dirty="0" smtClean="0"/>
              <a:t>continued)</a:t>
            </a:r>
            <a:r>
              <a:rPr lang="en-US" sz="4000" b="1" dirty="0" smtClean="0"/>
              <a:t/>
            </a:r>
            <a:br>
              <a:rPr lang="en-US" sz="4000" b="1" dirty="0" smtClean="0"/>
            </a:br>
            <a:endParaRPr lang="en-US" sz="4000" b="1" dirty="0"/>
          </a:p>
        </p:txBody>
      </p:sp>
      <p:sp>
        <p:nvSpPr>
          <p:cNvPr id="3" name="Content Placeholder 2"/>
          <p:cNvSpPr>
            <a:spLocks noGrp="1"/>
          </p:cNvSpPr>
          <p:nvPr>
            <p:ph idx="1"/>
          </p:nvPr>
        </p:nvSpPr>
        <p:spPr>
          <a:xfrm>
            <a:off x="260812" y="1701032"/>
            <a:ext cx="8618124" cy="5001040"/>
          </a:xfrm>
          <a:ln w="57150" cmpd="sng">
            <a:solidFill>
              <a:srgbClr val="FF0000"/>
            </a:solidFill>
          </a:ln>
        </p:spPr>
        <p:txBody>
          <a:bodyPr>
            <a:normAutofit fontScale="92500" lnSpcReduction="10000"/>
          </a:bodyPr>
          <a:lstStyle/>
          <a:p>
            <a:pPr marL="0" indent="0">
              <a:buNone/>
            </a:pPr>
            <a:r>
              <a:rPr lang="en-US" b="1" dirty="0" smtClean="0"/>
              <a:t>Deferred from FY 15 (partial list)</a:t>
            </a:r>
          </a:p>
          <a:p>
            <a:pPr lvl="1">
              <a:lnSpc>
                <a:spcPct val="120000"/>
              </a:lnSpc>
              <a:buFont typeface="Arial"/>
              <a:buChar char="•"/>
            </a:pPr>
            <a:r>
              <a:rPr lang="en-US" sz="3200" b="1" dirty="0" smtClean="0"/>
              <a:t>Converting fire </a:t>
            </a:r>
            <a:r>
              <a:rPr lang="en-US" sz="3200" b="1" dirty="0"/>
              <a:t>c</a:t>
            </a:r>
            <a:r>
              <a:rPr lang="en-US" sz="3200" b="1" dirty="0" smtClean="0"/>
              <a:t>all </a:t>
            </a:r>
            <a:r>
              <a:rPr lang="en-US" sz="3200" b="1" dirty="0"/>
              <a:t>b</a:t>
            </a:r>
            <a:r>
              <a:rPr lang="en-US" sz="3200" b="1" dirty="0" smtClean="0"/>
              <a:t>oxes at all locations </a:t>
            </a:r>
          </a:p>
          <a:p>
            <a:pPr lvl="1">
              <a:lnSpc>
                <a:spcPct val="120000"/>
              </a:lnSpc>
              <a:buFont typeface="Arial"/>
              <a:buChar char="•"/>
            </a:pPr>
            <a:r>
              <a:rPr lang="en-US" sz="3200" b="1" dirty="0" smtClean="0"/>
              <a:t>Food service equipment  to replace </a:t>
            </a:r>
            <a:r>
              <a:rPr lang="en-US" sz="3200" b="1" dirty="0"/>
              <a:t>a</a:t>
            </a:r>
            <a:r>
              <a:rPr lang="en-US" sz="3200" b="1" dirty="0" smtClean="0"/>
              <a:t>ging </a:t>
            </a:r>
            <a:r>
              <a:rPr lang="en-US" sz="3200" b="1" dirty="0"/>
              <a:t>e</a:t>
            </a:r>
            <a:r>
              <a:rPr lang="en-US" sz="3200" b="1" dirty="0" smtClean="0"/>
              <a:t>quipment</a:t>
            </a:r>
          </a:p>
          <a:p>
            <a:pPr lvl="1">
              <a:lnSpc>
                <a:spcPct val="120000"/>
              </a:lnSpc>
              <a:buFont typeface="Arial"/>
              <a:buChar char="•"/>
            </a:pPr>
            <a:r>
              <a:rPr lang="en-US" sz="3200" b="1" dirty="0" smtClean="0"/>
              <a:t>Special Education van </a:t>
            </a:r>
            <a:r>
              <a:rPr lang="en-US" sz="3200" b="1" dirty="0"/>
              <a:t>r</a:t>
            </a:r>
            <a:r>
              <a:rPr lang="en-US" sz="3200" b="1" dirty="0" smtClean="0"/>
              <a:t>eplacement </a:t>
            </a:r>
            <a:r>
              <a:rPr lang="en-US" sz="3200" b="1" dirty="0"/>
              <a:t>p</a:t>
            </a:r>
            <a:r>
              <a:rPr lang="en-US" sz="3200" b="1" dirty="0" smtClean="0"/>
              <a:t>rogram</a:t>
            </a:r>
          </a:p>
          <a:p>
            <a:pPr lvl="1">
              <a:lnSpc>
                <a:spcPct val="120000"/>
              </a:lnSpc>
              <a:buFont typeface="Arial"/>
              <a:buChar char="•"/>
            </a:pPr>
            <a:r>
              <a:rPr lang="en-US" sz="3200" b="1" dirty="0" smtClean="0"/>
              <a:t>Depot paving (town-wide use, especially for fuel depot access)</a:t>
            </a:r>
          </a:p>
          <a:p>
            <a:pPr lvl="1">
              <a:lnSpc>
                <a:spcPct val="120000"/>
              </a:lnSpc>
              <a:buFont typeface="Arial"/>
              <a:buChar char="•"/>
            </a:pPr>
            <a:r>
              <a:rPr lang="en-US" sz="3200" b="1" dirty="0" smtClean="0"/>
              <a:t>Annual technology, maintenance, and instructional equipment lists </a:t>
            </a:r>
          </a:p>
          <a:p>
            <a:pPr lvl="1">
              <a:lnSpc>
                <a:spcPct val="120000"/>
              </a:lnSpc>
              <a:buFont typeface="Arial"/>
              <a:buChar char="•"/>
            </a:pPr>
            <a:endParaRPr lang="en-US" sz="3200" b="1" dirty="0" smtClean="0"/>
          </a:p>
        </p:txBody>
      </p:sp>
    </p:spTree>
    <p:extLst>
      <p:ext uri="{BB962C8B-B14F-4D97-AF65-F5344CB8AC3E}">
        <p14:creationId xmlns:p14="http://schemas.microsoft.com/office/powerpoint/2010/main" val="1256174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1" y="381000"/>
            <a:ext cx="8720181" cy="1183950"/>
          </a:xfrm>
          <a:ln w="57150" cmpd="sng">
            <a:solidFill>
              <a:srgbClr val="FF0000"/>
            </a:solidFill>
          </a:ln>
        </p:spPr>
        <p:txBody>
          <a:bodyPr>
            <a:noAutofit/>
          </a:bodyPr>
          <a:lstStyle/>
          <a:p>
            <a:r>
              <a:rPr lang="en-US" sz="3600" b="1" dirty="0" smtClean="0"/>
              <a:t>Deferred Capital Projects</a:t>
            </a:r>
            <a:br>
              <a:rPr lang="en-US" sz="3600" b="1" dirty="0" smtClean="0"/>
            </a:br>
            <a:r>
              <a:rPr lang="en-US" sz="3200" b="1" dirty="0" smtClean="0"/>
              <a:t>(need attention and a multi-department solution)</a:t>
            </a:r>
            <a:endParaRPr lang="en-US" sz="3200" b="1" dirty="0"/>
          </a:p>
        </p:txBody>
      </p:sp>
      <p:sp>
        <p:nvSpPr>
          <p:cNvPr id="3" name="Content Placeholder 2"/>
          <p:cNvSpPr>
            <a:spLocks noGrp="1"/>
          </p:cNvSpPr>
          <p:nvPr>
            <p:ph idx="1"/>
          </p:nvPr>
        </p:nvSpPr>
        <p:spPr>
          <a:xfrm>
            <a:off x="238131" y="1975556"/>
            <a:ext cx="8720181" cy="4556413"/>
          </a:xfrm>
          <a:ln w="57150" cmpd="sng">
            <a:solidFill>
              <a:srgbClr val="FF0000"/>
            </a:solidFill>
          </a:ln>
        </p:spPr>
        <p:txBody>
          <a:bodyPr>
            <a:normAutofit/>
          </a:bodyPr>
          <a:lstStyle/>
          <a:p>
            <a:pPr marL="457200" lvl="1" indent="0">
              <a:buNone/>
            </a:pPr>
            <a:r>
              <a:rPr lang="en-US" sz="3800" b="1" dirty="0" smtClean="0"/>
              <a:t>Building 179 Renovations/Building 12</a:t>
            </a:r>
          </a:p>
          <a:p>
            <a:pPr lvl="2"/>
            <a:r>
              <a:rPr lang="en-US" sz="3200" b="1" dirty="0" smtClean="0"/>
              <a:t>Waiting on Town-wide </a:t>
            </a:r>
            <a:r>
              <a:rPr lang="en-US" sz="3200" b="1" dirty="0"/>
              <a:t>S</a:t>
            </a:r>
            <a:r>
              <a:rPr lang="en-US" sz="3200" b="1" dirty="0" smtClean="0"/>
              <a:t>olution</a:t>
            </a:r>
          </a:p>
          <a:p>
            <a:pPr lvl="2"/>
            <a:r>
              <a:rPr lang="en-US" sz="3200" b="1" dirty="0" smtClean="0"/>
              <a:t>Increasing Cost to Renovate</a:t>
            </a:r>
          </a:p>
          <a:p>
            <a:pPr marL="457200" lvl="1" indent="0">
              <a:lnSpc>
                <a:spcPct val="90000"/>
              </a:lnSpc>
              <a:buNone/>
            </a:pPr>
            <a:endParaRPr lang="en-US" sz="3800" b="1" dirty="0" smtClean="0"/>
          </a:p>
          <a:p>
            <a:pPr marL="457200" lvl="1" indent="0">
              <a:buNone/>
            </a:pPr>
            <a:r>
              <a:rPr lang="en-US" sz="3800" b="1" dirty="0" smtClean="0"/>
              <a:t>Garage Doors, Building Repairs,  etc.</a:t>
            </a:r>
          </a:p>
          <a:p>
            <a:pPr lvl="2"/>
            <a:r>
              <a:rPr lang="en-US" sz="3200" b="1" dirty="0" smtClean="0"/>
              <a:t>Town-wide use of “Bus Garage”</a:t>
            </a:r>
          </a:p>
          <a:p>
            <a:pPr lvl="2"/>
            <a:r>
              <a:rPr lang="en-US" sz="3200" b="1" dirty="0" smtClean="0"/>
              <a:t>Not included in School Department request</a:t>
            </a:r>
          </a:p>
          <a:p>
            <a:pPr marL="114300" indent="0">
              <a:buNone/>
            </a:pPr>
            <a:endParaRPr lang="en-US" b="1" dirty="0" smtClean="0"/>
          </a:p>
        </p:txBody>
      </p:sp>
    </p:spTree>
    <p:extLst>
      <p:ext uri="{BB962C8B-B14F-4D97-AF65-F5344CB8AC3E}">
        <p14:creationId xmlns:p14="http://schemas.microsoft.com/office/powerpoint/2010/main" val="3039616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37" y="448056"/>
            <a:ext cx="8619259" cy="6195356"/>
          </a:xfrm>
          <a:ln w="28575" cmpd="sng">
            <a:solidFill>
              <a:srgbClr val="FF0000"/>
            </a:solidFill>
          </a:ln>
        </p:spPr>
        <p:txBody>
          <a:bodyPr vert="horz" lIns="91440" tIns="45720" rIns="91440" bIns="45720" rtlCol="0">
            <a:noAutofit/>
          </a:bodyPr>
          <a:lstStyle/>
          <a:p>
            <a:pPr marL="0" indent="0" algn="ctr">
              <a:buNone/>
            </a:pPr>
            <a:r>
              <a:rPr lang="en-US" sz="2800" b="1" dirty="0" smtClean="0"/>
              <a:t>THINKING ABOUT OTHER CHANGES AND POTENTIAL REDUCTIONS OR POSSIBLE REVENUES</a:t>
            </a:r>
          </a:p>
          <a:p>
            <a:pPr marL="0" indent="0" algn="ctr">
              <a:buNone/>
            </a:pPr>
            <a:r>
              <a:rPr lang="en-US" sz="2400" b="1" dirty="0" smtClean="0"/>
              <a:t>(</a:t>
            </a:r>
            <a:r>
              <a:rPr lang="en-US" sz="2000" b="1" dirty="0" smtClean="0"/>
              <a:t>where are the biggest swings possible?</a:t>
            </a:r>
            <a:r>
              <a:rPr lang="en-US" sz="2400" b="1" dirty="0" smtClean="0"/>
              <a:t>)</a:t>
            </a:r>
          </a:p>
          <a:p>
            <a:r>
              <a:rPr lang="en-US" sz="2400" b="1" dirty="0" smtClean="0"/>
              <a:t>PERSONNEL CATEGORIES – New full year LOAs, resignations, or retirements</a:t>
            </a:r>
          </a:p>
          <a:p>
            <a:pPr marL="0" indent="0">
              <a:lnSpc>
                <a:spcPct val="60000"/>
              </a:lnSpc>
              <a:buNone/>
            </a:pPr>
            <a:endParaRPr lang="en-US" sz="2400" b="1" dirty="0" smtClean="0"/>
          </a:p>
          <a:p>
            <a:r>
              <a:rPr lang="en-US" sz="2400" b="1" dirty="0" smtClean="0"/>
              <a:t>SPECIAL EDUCATION – Tuition decisions by OSD, pending placements, unanticipated placements </a:t>
            </a:r>
          </a:p>
          <a:p>
            <a:pPr marL="0" indent="0">
              <a:lnSpc>
                <a:spcPct val="60000"/>
              </a:lnSpc>
              <a:buNone/>
            </a:pPr>
            <a:endParaRPr lang="en-US" sz="2400" b="1" dirty="0" smtClean="0"/>
          </a:p>
          <a:p>
            <a:r>
              <a:rPr lang="en-US" sz="2400" b="1" dirty="0" smtClean="0"/>
              <a:t>STATE FUNDING – CHAPTER 70</a:t>
            </a:r>
            <a:r>
              <a:rPr lang="en-US" sz="2400" b="1" dirty="0"/>
              <a:t> </a:t>
            </a:r>
            <a:r>
              <a:rPr lang="en-US" sz="2400" b="1" dirty="0" smtClean="0"/>
              <a:t>Review Commission recommendations, cuts to local aid or CB allocations </a:t>
            </a:r>
          </a:p>
          <a:p>
            <a:pPr marL="0" indent="0">
              <a:lnSpc>
                <a:spcPct val="60000"/>
              </a:lnSpc>
              <a:buNone/>
            </a:pPr>
            <a:endParaRPr lang="en-US" sz="2400" b="1" dirty="0" smtClean="0"/>
          </a:p>
          <a:p>
            <a:r>
              <a:rPr lang="en-US" sz="2400" b="1" dirty="0" smtClean="0"/>
              <a:t>OFFSETS and/or REVOLVING ACCOUNTS – New fee/tuition structure revenues, increased RA offsets to Operating Budget</a:t>
            </a:r>
          </a:p>
          <a:p>
            <a:pPr marL="0" indent="0">
              <a:lnSpc>
                <a:spcPct val="60000"/>
              </a:lnSpc>
              <a:buNone/>
            </a:pPr>
            <a:r>
              <a:rPr lang="en-US" sz="2400" b="1" dirty="0" smtClean="0"/>
              <a:t> </a:t>
            </a:r>
          </a:p>
          <a:p>
            <a:r>
              <a:rPr lang="en-US" sz="2400" b="1" dirty="0" smtClean="0"/>
              <a:t>VOCATIONAL EDUCATION – Potential new student(s)</a:t>
            </a:r>
          </a:p>
          <a:p>
            <a:pPr marL="0" indent="0">
              <a:buNone/>
            </a:pPr>
            <a:endParaRPr lang="en-US" sz="2400" b="1" dirty="0" smtClean="0"/>
          </a:p>
          <a:p>
            <a:endParaRPr lang="en-US" sz="2800" b="1" dirty="0" smtClean="0"/>
          </a:p>
        </p:txBody>
      </p:sp>
    </p:spTree>
    <p:extLst>
      <p:ext uri="{BB962C8B-B14F-4D97-AF65-F5344CB8AC3E}">
        <p14:creationId xmlns:p14="http://schemas.microsoft.com/office/powerpoint/2010/main" val="1771779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solidFill>
                  <a:srgbClr val="FF0000"/>
                </a:solidFill>
              </a:rPr>
              <a:t>TERMS TO DEFINE</a:t>
            </a:r>
            <a:r>
              <a:rPr lang="en-US" dirty="0" smtClean="0"/>
              <a:t/>
            </a:r>
            <a:br>
              <a:rPr lang="en-US" dirty="0" smtClean="0"/>
            </a:br>
            <a:r>
              <a:rPr lang="en-US" sz="3600" dirty="0" smtClean="0"/>
              <a:t>DOES IT DEPEND UPON CONTEXT?</a:t>
            </a:r>
            <a:br>
              <a:rPr lang="en-US" sz="3600" dirty="0" smtClean="0"/>
            </a:br>
            <a:r>
              <a:rPr lang="en-US" sz="3600" dirty="0" smtClean="0"/>
              <a:t>IS MEANING IN THE EYES OF THE BEHOLDER?</a:t>
            </a:r>
            <a:endParaRPr lang="en-US" sz="3600" dirty="0"/>
          </a:p>
        </p:txBody>
      </p:sp>
      <p:sp>
        <p:nvSpPr>
          <p:cNvPr id="3" name="Content Placeholder 2"/>
          <p:cNvSpPr>
            <a:spLocks noGrp="1"/>
          </p:cNvSpPr>
          <p:nvPr>
            <p:ph idx="1"/>
          </p:nvPr>
        </p:nvSpPr>
        <p:spPr>
          <a:xfrm>
            <a:off x="457200" y="2413000"/>
            <a:ext cx="8229600" cy="4027714"/>
          </a:xfrm>
          <a:ln w="57150" cmpd="sng">
            <a:solidFill>
              <a:srgbClr val="FF0000"/>
            </a:solidFill>
          </a:ln>
        </p:spPr>
        <p:txBody>
          <a:bodyPr>
            <a:normAutofit/>
          </a:bodyPr>
          <a:lstStyle/>
          <a:p>
            <a:r>
              <a:rPr lang="en-US" sz="4000" dirty="0" smtClean="0"/>
              <a:t>Sustainability</a:t>
            </a:r>
          </a:p>
          <a:p>
            <a:pPr marL="0" indent="0">
              <a:buNone/>
            </a:pPr>
            <a:endParaRPr lang="en-US" sz="4000" dirty="0"/>
          </a:p>
          <a:p>
            <a:r>
              <a:rPr lang="en-US" sz="4000" dirty="0" smtClean="0"/>
              <a:t>Level Services</a:t>
            </a:r>
          </a:p>
          <a:p>
            <a:endParaRPr lang="en-US" sz="4000" dirty="0"/>
          </a:p>
          <a:p>
            <a:r>
              <a:rPr lang="en-US" sz="4000" dirty="0" smtClean="0"/>
              <a:t>Equity</a:t>
            </a:r>
            <a:endParaRPr lang="en-US" sz="4000" dirty="0"/>
          </a:p>
        </p:txBody>
      </p:sp>
    </p:spTree>
    <p:extLst>
      <p:ext uri="{BB962C8B-B14F-4D97-AF65-F5344CB8AC3E}">
        <p14:creationId xmlns:p14="http://schemas.microsoft.com/office/powerpoint/2010/main" val="267723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6850479"/>
              </p:ext>
            </p:extLst>
          </p:nvPr>
        </p:nvGraphicFramePr>
        <p:xfrm>
          <a:off x="304799" y="211680"/>
          <a:ext cx="8458201" cy="6439041"/>
        </p:xfrm>
        <a:graphic>
          <a:graphicData uri="http://schemas.openxmlformats.org/drawingml/2006/table">
            <a:tbl>
              <a:tblPr/>
              <a:tblGrid>
                <a:gridCol w="5213332"/>
                <a:gridCol w="1572618"/>
                <a:gridCol w="735144"/>
                <a:gridCol w="937107"/>
              </a:tblGrid>
              <a:tr h="207711">
                <a:tc>
                  <a:txBody>
                    <a:bodyPr/>
                    <a:lstStyle/>
                    <a:p>
                      <a:pPr algn="l" fontAlgn="b"/>
                      <a:r>
                        <a:rPr lang="en-US" sz="1200" b="1" i="0" u="none" strike="noStrike" dirty="0">
                          <a:solidFill>
                            <a:srgbClr val="000000"/>
                          </a:solidFill>
                          <a:effectLst/>
                          <a:latin typeface="Calibri"/>
                        </a:rPr>
                        <a:t>Row Labels</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a:solidFill>
                            <a:srgbClr val="000000"/>
                          </a:solidFill>
                          <a:effectLst/>
                          <a:latin typeface="Calibri"/>
                        </a:rPr>
                        <a:t>Base</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a:solidFill>
                            <a:srgbClr val="000000"/>
                          </a:solidFill>
                          <a:effectLst/>
                          <a:latin typeface="Calibri"/>
                        </a:rPr>
                        <a:t>High</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a:solidFill>
                            <a:srgbClr val="000000"/>
                          </a:solidFill>
                          <a:effectLst/>
                          <a:latin typeface="Calibri"/>
                        </a:rPr>
                        <a:t>Grand Total</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207711">
                <a:tc>
                  <a:txBody>
                    <a:bodyPr/>
                    <a:lstStyle/>
                    <a:p>
                      <a:pPr algn="l" fontAlgn="b"/>
                      <a:r>
                        <a:rPr lang="en-US" sz="1200" b="1" i="0" u="none" strike="noStrike">
                          <a:solidFill>
                            <a:srgbClr val="000000"/>
                          </a:solidFill>
                          <a:effectLst/>
                          <a:latin typeface="Calibri"/>
                        </a:rPr>
                        <a:t>1200</a:t>
                      </a:r>
                    </a:p>
                  </a:txBody>
                  <a:tcPr marL="7300" marR="7300" marT="730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$21,295</a:t>
                      </a:r>
                    </a:p>
                  </a:txBody>
                  <a:tcPr marL="7300" marR="7300" marT="730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$4,200</a:t>
                      </a:r>
                    </a:p>
                  </a:txBody>
                  <a:tcPr marL="7300" marR="7300" marT="730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$25,495</a:t>
                      </a:r>
                    </a:p>
                  </a:txBody>
                  <a:tcPr marL="7300" marR="7300" marT="730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07711">
                <a:tc>
                  <a:txBody>
                    <a:bodyPr/>
                    <a:lstStyle/>
                    <a:p>
                      <a:pPr algn="l" fontAlgn="b"/>
                      <a:r>
                        <a:rPr lang="en-US" sz="1200" b="0" i="0" u="none" strike="noStrike" dirty="0">
                          <a:solidFill>
                            <a:srgbClr val="000000"/>
                          </a:solidFill>
                          <a:effectLst/>
                          <a:latin typeface="Calibri"/>
                        </a:rPr>
                        <a:t>Increase 10 hours in business office </a:t>
                      </a:r>
                      <a:r>
                        <a:rPr lang="en-US" sz="1200" b="0" i="0" u="none" strike="noStrike" dirty="0" smtClean="0">
                          <a:solidFill>
                            <a:srgbClr val="000000"/>
                          </a:solidFill>
                          <a:effectLst/>
                          <a:latin typeface="Calibri"/>
                        </a:rPr>
                        <a:t>support (payroll and accounting)</a:t>
                      </a:r>
                      <a:endParaRPr lang="en-US" sz="1200" b="0" i="0" u="none" strike="noStrike" dirty="0">
                        <a:solidFill>
                          <a:srgbClr val="000000"/>
                        </a:solidFill>
                        <a:effectLst/>
                        <a:latin typeface="Calibri"/>
                      </a:endParaRPr>
                    </a:p>
                  </a:txBody>
                  <a:tcPr marL="65699"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$14,095</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$14,095</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r>
              <a:tr h="207711">
                <a:tc>
                  <a:txBody>
                    <a:bodyPr/>
                    <a:lstStyle/>
                    <a:p>
                      <a:pPr algn="l" fontAlgn="b"/>
                      <a:r>
                        <a:rPr lang="en-US" sz="1200" b="0" i="0" u="none" strike="noStrike">
                          <a:solidFill>
                            <a:srgbClr val="000000"/>
                          </a:solidFill>
                          <a:effectLst/>
                          <a:latin typeface="Calibri"/>
                        </a:rPr>
                        <a:t>Upgrades for Secretaries and Assistants</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$7,200</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$7,200</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Student Office Assistants Winter and Summer 350 hours 12.00</a:t>
                      </a: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$4,200</a:t>
                      </a: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$4,200</a:t>
                      </a:r>
                    </a:p>
                  </a:txBody>
                  <a:tcPr marL="7300" marR="7300" marT="7300" marB="0" anchor="b">
                    <a:lnL>
                      <a:noFill/>
                    </a:lnL>
                    <a:lnR>
                      <a:noFill/>
                    </a:lnR>
                    <a:lnT>
                      <a:noFill/>
                    </a:lnT>
                    <a:lnB>
                      <a:noFill/>
                    </a:lnB>
                  </a:tcPr>
                </a:tc>
              </a:tr>
              <a:tr h="207711">
                <a:tc>
                  <a:txBody>
                    <a:bodyPr/>
                    <a:lstStyle/>
                    <a:p>
                      <a:pPr algn="l" fontAlgn="b"/>
                      <a:r>
                        <a:rPr lang="en-US" sz="1200" b="1" i="0" u="none" strike="noStrike">
                          <a:solidFill>
                            <a:srgbClr val="000000"/>
                          </a:solidFill>
                          <a:effectLst/>
                          <a:latin typeface="Calibri"/>
                        </a:rPr>
                        <a:t>2300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$79,306</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$545,442</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$624,748</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r>
              <a:tr h="207711">
                <a:tc>
                  <a:txBody>
                    <a:bodyPr/>
                    <a:lstStyle/>
                    <a:p>
                      <a:pPr algn="l" fontAlgn="b"/>
                      <a:r>
                        <a:rPr lang="en-US" sz="1200" b="0" i="0" u="none" strike="noStrike" dirty="0">
                          <a:solidFill>
                            <a:srgbClr val="000000"/>
                          </a:solidFill>
                          <a:effectLst/>
                          <a:latin typeface="Calibri"/>
                        </a:rPr>
                        <a:t>Add Tutors, Para for </a:t>
                      </a:r>
                      <a:r>
                        <a:rPr lang="en-US" sz="1200" b="0" i="0" u="none" strike="noStrike" dirty="0" smtClean="0">
                          <a:solidFill>
                            <a:srgbClr val="000000"/>
                          </a:solidFill>
                          <a:effectLst/>
                          <a:latin typeface="Calibri"/>
                        </a:rPr>
                        <a:t>Math at Elementary Schools</a:t>
                      </a:r>
                      <a:endParaRPr lang="en-US" sz="1200" b="0" i="0" u="none" strike="noStrike" dirty="0">
                        <a:solidFill>
                          <a:srgbClr val="000000"/>
                        </a:solidFill>
                        <a:effectLst/>
                        <a:latin typeface="Calibri"/>
                      </a:endParaRPr>
                    </a:p>
                  </a:txBody>
                  <a:tcPr marL="65699"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$79,025</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$79,025</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r>
              <a:tr h="207711">
                <a:tc>
                  <a:txBody>
                    <a:bodyPr/>
                    <a:lstStyle/>
                    <a:p>
                      <a:pPr algn="l" fontAlgn="b"/>
                      <a:r>
                        <a:rPr lang="en-US" sz="1200" b="1" i="0" u="none" strike="noStrike" dirty="0">
                          <a:solidFill>
                            <a:srgbClr val="000000"/>
                          </a:solidFill>
                          <a:effectLst/>
                          <a:latin typeface="Calibri"/>
                        </a:rPr>
                        <a:t>High School FTE  3.625 at Various </a:t>
                      </a:r>
                      <a:r>
                        <a:rPr lang="en-US" sz="1200" b="1" i="0" u="none" strike="noStrike" dirty="0" smtClean="0">
                          <a:solidFill>
                            <a:srgbClr val="000000"/>
                          </a:solidFill>
                          <a:effectLst/>
                          <a:latin typeface="Calibri"/>
                        </a:rPr>
                        <a:t>Rates (reduced to 2.625)</a:t>
                      </a:r>
                      <a:endParaRPr lang="en-US" sz="1200" b="1" i="0" u="none" strike="noStrike" dirty="0">
                        <a:solidFill>
                          <a:srgbClr val="000000"/>
                        </a:solidFill>
                        <a:effectLst/>
                        <a:latin typeface="Calibri"/>
                      </a:endParaRP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$207,921</a:t>
                      </a:r>
                    </a:p>
                  </a:txBody>
                  <a:tcPr marL="7300" marR="7300" marT="7300"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$207,921</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MS FTEs 2.8 at various rates</a:t>
                      </a: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$180,691</a:t>
                      </a: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$180,691</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PRS tutor Hours</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$5,862</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$5,862</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Virtual High School</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$12,000</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$12,000</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Supplies FCS - Exploratory  Offering</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$3,000</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$3,000</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Supplies Industrial Arts - Exploratory Offering</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$2,000</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$2,000</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Science Consumables in Lieu of Texts</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$4,000</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$4,000</a:t>
                      </a:r>
                    </a:p>
                  </a:txBody>
                  <a:tcPr marL="7300" marR="7300" marT="7300" marB="0" anchor="b">
                    <a:lnL>
                      <a:noFill/>
                    </a:lnL>
                    <a:lnR>
                      <a:noFill/>
                    </a:lnR>
                    <a:lnT>
                      <a:noFill/>
                    </a:lnT>
                    <a:lnB>
                      <a:noFill/>
                    </a:lnB>
                  </a:tcPr>
                </a:tc>
              </a:tr>
              <a:tr h="207711">
                <a:tc>
                  <a:txBody>
                    <a:bodyPr/>
                    <a:lstStyle/>
                    <a:p>
                      <a:pPr algn="l" fontAlgn="b"/>
                      <a:r>
                        <a:rPr lang="en-US" sz="1200" b="0" i="0" u="none" strike="noStrike" dirty="0">
                          <a:solidFill>
                            <a:srgbClr val="000000"/>
                          </a:solidFill>
                          <a:effectLst/>
                          <a:latin typeface="Calibri"/>
                        </a:rPr>
                        <a:t>Increase  .167 in </a:t>
                      </a:r>
                      <a:r>
                        <a:rPr lang="en-US" sz="1200" b="0" i="0" u="none" strike="noStrike" dirty="0" smtClean="0">
                          <a:solidFill>
                            <a:srgbClr val="000000"/>
                          </a:solidFill>
                          <a:effectLst/>
                          <a:latin typeface="Calibri"/>
                        </a:rPr>
                        <a:t>Literacy </a:t>
                      </a:r>
                      <a:r>
                        <a:rPr lang="en-US" sz="1200" b="0" i="0" u="none" strike="noStrike" dirty="0" err="1" smtClean="0">
                          <a:solidFill>
                            <a:srgbClr val="000000"/>
                          </a:solidFill>
                          <a:effectLst/>
                          <a:latin typeface="Calibri"/>
                        </a:rPr>
                        <a:t>Coord</a:t>
                      </a:r>
                      <a:r>
                        <a:rPr lang="en-US" sz="1200" b="0" i="0" u="none" strike="noStrike" dirty="0" smtClean="0">
                          <a:solidFill>
                            <a:srgbClr val="000000"/>
                          </a:solidFill>
                          <a:effectLst/>
                          <a:latin typeface="Calibri"/>
                        </a:rPr>
                        <a:t>..role (restoration) </a:t>
                      </a:r>
                      <a:endParaRPr lang="en-US" sz="1200" b="0" i="0" u="none" strike="noStrike" dirty="0">
                        <a:solidFill>
                          <a:srgbClr val="000000"/>
                        </a:solidFill>
                        <a:effectLst/>
                        <a:latin typeface="Calibri"/>
                      </a:endParaRP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$15,947</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$15,947</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Spanish goes to 1.0 from .6 -Enrollment Restoration</a:t>
                      </a: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$23,578</a:t>
                      </a: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$23,578</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PE Elementary .5 at B4 - Enrollment/Restoration</a:t>
                      </a: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$25,983</a:t>
                      </a: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$25,983</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Elementary Music .5 -Enrollment/Restoration B/5</a:t>
                      </a: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$28,245</a:t>
                      </a: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$28,245</a:t>
                      </a:r>
                    </a:p>
                  </a:txBody>
                  <a:tcPr marL="7300" marR="7300" marT="7300" marB="0" anchor="b">
                    <a:lnL>
                      <a:noFill/>
                    </a:lnL>
                    <a:lnR>
                      <a:noFill/>
                    </a:lnR>
                    <a:lnT>
                      <a:noFill/>
                    </a:lnT>
                    <a:lnB>
                      <a:noFill/>
                    </a:lnB>
                  </a:tcPr>
                </a:tc>
              </a:tr>
              <a:tr h="207711">
                <a:tc>
                  <a:txBody>
                    <a:bodyPr/>
                    <a:lstStyle/>
                    <a:p>
                      <a:pPr algn="l" fontAlgn="b"/>
                      <a:r>
                        <a:rPr lang="en-US" sz="1200" b="0" i="0" u="none" strike="noStrike" dirty="0" smtClean="0">
                          <a:solidFill>
                            <a:srgbClr val="000000"/>
                          </a:solidFill>
                          <a:effectLst/>
                          <a:latin typeface="Calibri"/>
                        </a:rPr>
                        <a:t>Increase in </a:t>
                      </a:r>
                      <a:r>
                        <a:rPr lang="en-US" sz="1200" b="0" i="0" u="none" strike="noStrike" dirty="0">
                          <a:solidFill>
                            <a:srgbClr val="000000"/>
                          </a:solidFill>
                          <a:effectLst/>
                          <a:latin typeface="Calibri"/>
                        </a:rPr>
                        <a:t>Degree changes to $110,000 due to contract change</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$25,000</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$25,000</a:t>
                      </a:r>
                    </a:p>
                  </a:txBody>
                  <a:tcPr marL="7300" marR="7300" marT="7300" marB="0" anchor="b">
                    <a:lnL>
                      <a:noFill/>
                    </a:lnL>
                    <a:lnR>
                      <a:noFill/>
                    </a:lnR>
                    <a:lnT>
                      <a:noFill/>
                    </a:lnT>
                    <a:lnB>
                      <a:noFill/>
                    </a:lnB>
                  </a:tcPr>
                </a:tc>
              </a:tr>
              <a:tr h="207711">
                <a:tc>
                  <a:txBody>
                    <a:bodyPr/>
                    <a:lstStyle/>
                    <a:p>
                      <a:pPr algn="l" fontAlgn="b"/>
                      <a:r>
                        <a:rPr lang="en-US" sz="1200" b="1" i="0" u="none" strike="noStrike">
                          <a:solidFill>
                            <a:srgbClr val="000000"/>
                          </a:solidFill>
                          <a:effectLst/>
                          <a:latin typeface="Calibri"/>
                        </a:rPr>
                        <a:t>Baseline Edge - Evaluation Tracking Software</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$11,498</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1" i="0" u="none" strike="sngStrike">
                          <a:solidFill>
                            <a:srgbClr val="000000"/>
                          </a:solidFill>
                          <a:effectLst/>
                          <a:latin typeface="Calibri"/>
                        </a:rPr>
                        <a:t>$11,498</a:t>
                      </a:r>
                      <a:endParaRPr lang="en-US" sz="1200" b="1" i="0" u="none" strike="noStrike">
                        <a:solidFill>
                          <a:srgbClr val="000000"/>
                        </a:solidFill>
                        <a:effectLst/>
                        <a:latin typeface="Calibri"/>
                      </a:endParaRPr>
                    </a:p>
                  </a:txBody>
                  <a:tcPr marL="7300" marR="7300" marT="7300" marB="0" anchor="b">
                    <a:lnL>
                      <a:noFill/>
                    </a:lnL>
                    <a:lnR>
                      <a:noFill/>
                    </a:lnR>
                    <a:lnT>
                      <a:noFill/>
                    </a:lnT>
                    <a:lnB>
                      <a:noFill/>
                    </a:lnB>
                  </a:tcPr>
                </a:tc>
              </a:tr>
              <a:tr h="207711">
                <a:tc>
                  <a:txBody>
                    <a:bodyPr/>
                    <a:lstStyle/>
                    <a:p>
                      <a:pPr algn="l" fontAlgn="b"/>
                      <a:r>
                        <a:rPr lang="en-US" sz="1200" b="1" i="0" u="none" strike="noStrike">
                          <a:solidFill>
                            <a:srgbClr val="000000"/>
                          </a:solidFill>
                          <a:effectLst/>
                          <a:latin typeface="Calibri"/>
                        </a:rPr>
                        <a:t>2400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$3,000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$3,000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r>
              <a:tr h="207711">
                <a:tc>
                  <a:txBody>
                    <a:bodyPr/>
                    <a:lstStyle/>
                    <a:p>
                      <a:pPr algn="l" fontAlgn="b"/>
                      <a:r>
                        <a:rPr lang="en-US" sz="1200" b="0" i="0" u="none" strike="noStrike" dirty="0" smtClean="0">
                          <a:solidFill>
                            <a:srgbClr val="000000"/>
                          </a:solidFill>
                          <a:effectLst/>
                          <a:latin typeface="Calibri"/>
                        </a:rPr>
                        <a:t>Increase in web- </a:t>
                      </a:r>
                      <a:r>
                        <a:rPr lang="en-US" sz="1200" b="0" i="0" u="none" strike="noStrike" dirty="0">
                          <a:solidFill>
                            <a:srgbClr val="000000"/>
                          </a:solidFill>
                          <a:effectLst/>
                          <a:latin typeface="Calibri"/>
                        </a:rPr>
                        <a:t>based texts $3000 for Linear </a:t>
                      </a:r>
                      <a:r>
                        <a:rPr lang="en-US" sz="1200" b="0" i="0" u="none" strike="noStrike" dirty="0" smtClean="0">
                          <a:solidFill>
                            <a:srgbClr val="000000"/>
                          </a:solidFill>
                          <a:effectLst/>
                          <a:latin typeface="Calibri"/>
                        </a:rPr>
                        <a:t>Algebra</a:t>
                      </a:r>
                      <a:endParaRPr lang="en-US" sz="1200" b="0" i="0" u="none" strike="noStrike" dirty="0">
                        <a:solidFill>
                          <a:srgbClr val="000000"/>
                        </a:solidFill>
                        <a:effectLst/>
                        <a:latin typeface="Calibri"/>
                      </a:endParaRPr>
                    </a:p>
                  </a:txBody>
                  <a:tcPr marL="65699"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$3,000</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$3,000</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r>
              <a:tr h="207711">
                <a:tc>
                  <a:txBody>
                    <a:bodyPr/>
                    <a:lstStyle/>
                    <a:p>
                      <a:pPr algn="l" fontAlgn="b"/>
                      <a:r>
                        <a:rPr lang="en-US" sz="1200" b="1" i="0" u="none" strike="noStrike">
                          <a:solidFill>
                            <a:srgbClr val="000000"/>
                          </a:solidFill>
                          <a:effectLst/>
                          <a:latin typeface="Calibri"/>
                        </a:rPr>
                        <a:t>2410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$10,800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$10,800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r>
              <a:tr h="207711">
                <a:tc>
                  <a:txBody>
                    <a:bodyPr/>
                    <a:lstStyle/>
                    <a:p>
                      <a:pPr algn="l" fontAlgn="b"/>
                      <a:r>
                        <a:rPr lang="en-US" sz="1200" b="0" i="0" u="none" strike="noStrike">
                          <a:solidFill>
                            <a:srgbClr val="000000"/>
                          </a:solidFill>
                          <a:effectLst/>
                          <a:latin typeface="Calibri"/>
                        </a:rPr>
                        <a:t>Copiers East - Lease (3) New Machines, Move older ones to other schools</a:t>
                      </a:r>
                    </a:p>
                  </a:txBody>
                  <a:tcPr marL="65699"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$10,800</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$10,800</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r>
              <a:tr h="207711">
                <a:tc>
                  <a:txBody>
                    <a:bodyPr/>
                    <a:lstStyle/>
                    <a:p>
                      <a:pPr algn="l" fontAlgn="b"/>
                      <a:r>
                        <a:rPr lang="en-US" sz="1200" b="1" i="0" u="none" strike="noStrike">
                          <a:solidFill>
                            <a:srgbClr val="000000"/>
                          </a:solidFill>
                          <a:effectLst/>
                          <a:latin typeface="Calibri"/>
                        </a:rPr>
                        <a:t>2450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$13,055</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$13,055</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r>
              <a:tr h="207711">
                <a:tc>
                  <a:txBody>
                    <a:bodyPr/>
                    <a:lstStyle/>
                    <a:p>
                      <a:pPr algn="l" fontAlgn="b"/>
                      <a:r>
                        <a:rPr lang="en-US" sz="1200" b="0" i="0" u="none" strike="noStrike" dirty="0">
                          <a:solidFill>
                            <a:srgbClr val="000000"/>
                          </a:solidFill>
                          <a:effectLst/>
                          <a:latin typeface="Calibri"/>
                        </a:rPr>
                        <a:t>Increase Language </a:t>
                      </a:r>
                      <a:r>
                        <a:rPr lang="en-US" sz="1200" b="0" i="0" u="none" strike="noStrike" dirty="0" smtClean="0">
                          <a:solidFill>
                            <a:srgbClr val="000000"/>
                          </a:solidFill>
                          <a:effectLst/>
                          <a:latin typeface="Calibri"/>
                        </a:rPr>
                        <a:t>Lab tech  </a:t>
                      </a:r>
                      <a:r>
                        <a:rPr lang="en-US" sz="1200" b="0" i="0" u="none" strike="noStrike" dirty="0">
                          <a:solidFill>
                            <a:srgbClr val="000000"/>
                          </a:solidFill>
                          <a:effectLst/>
                          <a:latin typeface="Calibri"/>
                        </a:rPr>
                        <a:t>by.</a:t>
                      </a:r>
                      <a:r>
                        <a:rPr lang="en-US" sz="1200" b="0" i="0" u="none" strike="noStrike" dirty="0" smtClean="0">
                          <a:solidFill>
                            <a:srgbClr val="000000"/>
                          </a:solidFill>
                          <a:effectLst/>
                          <a:latin typeface="Calibri"/>
                        </a:rPr>
                        <a:t>5hrs.  Daily( 2.5/ week) </a:t>
                      </a:r>
                      <a:r>
                        <a:rPr lang="en-US" sz="1200" b="0" i="0" u="none" strike="noStrike" dirty="0">
                          <a:solidFill>
                            <a:srgbClr val="000000"/>
                          </a:solidFill>
                          <a:effectLst/>
                          <a:latin typeface="Calibri"/>
                        </a:rPr>
                        <a:t>to cover half day at MS</a:t>
                      </a:r>
                    </a:p>
                  </a:txBody>
                  <a:tcPr marL="65699"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$2,055</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$2,055</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r>
              <a:tr h="207711">
                <a:tc>
                  <a:txBody>
                    <a:bodyPr/>
                    <a:lstStyle/>
                    <a:p>
                      <a:pPr algn="l" fontAlgn="b"/>
                      <a:r>
                        <a:rPr lang="en-US" sz="1200" b="0" i="0" u="none" strike="noStrike">
                          <a:solidFill>
                            <a:srgbClr val="000000"/>
                          </a:solidFill>
                          <a:effectLst/>
                          <a:latin typeface="Calibri"/>
                        </a:rPr>
                        <a:t>Summer and School Year Student Help - Technology 370 Hours at 13.50+-</a:t>
                      </a: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$5,000</a:t>
                      </a: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$5,000</a:t>
                      </a:r>
                    </a:p>
                  </a:txBody>
                  <a:tcPr marL="7300" marR="7300" marT="7300" marB="0" anchor="b">
                    <a:lnL>
                      <a:noFill/>
                    </a:lnL>
                    <a:lnR>
                      <a:noFill/>
                    </a:lnR>
                    <a:lnT>
                      <a:noFill/>
                    </a:lnT>
                    <a:lnB>
                      <a:noFill/>
                    </a:lnB>
                  </a:tcPr>
                </a:tc>
              </a:tr>
              <a:tr h="207711">
                <a:tc>
                  <a:txBody>
                    <a:bodyPr/>
                    <a:lstStyle/>
                    <a:p>
                      <a:pPr algn="l" fontAlgn="b"/>
                      <a:r>
                        <a:rPr lang="en-US" sz="1200" b="0" i="0" u="none" strike="noStrike">
                          <a:solidFill>
                            <a:srgbClr val="000000"/>
                          </a:solidFill>
                          <a:effectLst/>
                          <a:latin typeface="Calibri"/>
                        </a:rPr>
                        <a:t>Design Programming Consulting Services - X2 Report Card Design</a:t>
                      </a:r>
                    </a:p>
                  </a:txBody>
                  <a:tcPr marL="65699"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$6,000</a:t>
                      </a:r>
                    </a:p>
                  </a:txBody>
                  <a:tcPr marL="7300"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$6,000</a:t>
                      </a:r>
                    </a:p>
                  </a:txBody>
                  <a:tcPr marL="7300" marR="7300" marT="7300" marB="0" anchor="b">
                    <a:lnL>
                      <a:noFill/>
                    </a:lnL>
                    <a:lnR>
                      <a:noFill/>
                    </a:lnR>
                    <a:lnT>
                      <a:noFill/>
                    </a:lnT>
                    <a:lnB>
                      <a:noFill/>
                    </a:lnB>
                  </a:tcPr>
                </a:tc>
              </a:tr>
              <a:tr h="207711">
                <a:tc>
                  <a:txBody>
                    <a:bodyPr/>
                    <a:lstStyle/>
                    <a:p>
                      <a:pPr algn="l" fontAlgn="b"/>
                      <a:r>
                        <a:rPr lang="en-US" sz="1200" b="1" i="0" u="none" strike="noStrike">
                          <a:solidFill>
                            <a:srgbClr val="000000"/>
                          </a:solidFill>
                          <a:effectLst/>
                          <a:latin typeface="Calibri"/>
                        </a:rPr>
                        <a:t>3200</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$8,127</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$8,127</a:t>
                      </a:r>
                    </a:p>
                  </a:txBody>
                  <a:tcPr marL="7300" marR="7300" marT="7300" marB="0" anchor="b">
                    <a:lnL>
                      <a:noFill/>
                    </a:lnL>
                    <a:lnR>
                      <a:noFill/>
                    </a:lnR>
                    <a:lnT>
                      <a:noFill/>
                    </a:lnT>
                    <a:lnB w="6350" cap="flat" cmpd="sng" algn="ctr">
                      <a:solidFill>
                        <a:srgbClr val="95B3D7"/>
                      </a:solidFill>
                      <a:prstDash val="solid"/>
                      <a:round/>
                      <a:headEnd type="none" w="med" len="med"/>
                      <a:tailEnd type="none" w="med" len="med"/>
                    </a:lnB>
                  </a:tcPr>
                </a:tc>
              </a:tr>
              <a:tr h="207711">
                <a:tc>
                  <a:txBody>
                    <a:bodyPr/>
                    <a:lstStyle/>
                    <a:p>
                      <a:pPr algn="l" fontAlgn="b"/>
                      <a:r>
                        <a:rPr lang="en-US" sz="1200" b="0" i="0" u="none" strike="noStrike" dirty="0">
                          <a:solidFill>
                            <a:srgbClr val="000000"/>
                          </a:solidFill>
                          <a:effectLst/>
                          <a:latin typeface="Calibri"/>
                        </a:rPr>
                        <a:t>3 Extra Days for HS Nurse - Sports</a:t>
                      </a:r>
                    </a:p>
                  </a:txBody>
                  <a:tcPr marL="65699"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$1,219</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$1,219</a:t>
                      </a:r>
                    </a:p>
                  </a:txBody>
                  <a:tcPr marL="7300" marR="7300" marT="7300" marB="0" anchor="b">
                    <a:lnL>
                      <a:noFill/>
                    </a:lnL>
                    <a:lnR>
                      <a:noFill/>
                    </a:lnR>
                    <a:lnT w="6350" cap="flat" cmpd="sng" algn="ctr">
                      <a:solidFill>
                        <a:srgbClr val="95B3D7"/>
                      </a:solidFill>
                      <a:prstDash val="solid"/>
                      <a:round/>
                      <a:headEnd type="none" w="med" len="med"/>
                      <a:tailEnd type="none" w="med" len="med"/>
                    </a:lnT>
                    <a:lnB>
                      <a:noFill/>
                    </a:lnB>
                  </a:tcPr>
                </a:tc>
              </a:tr>
              <a:tr h="207711">
                <a:tc>
                  <a:txBody>
                    <a:bodyPr/>
                    <a:lstStyle/>
                    <a:p>
                      <a:pPr algn="l" fontAlgn="b"/>
                      <a:r>
                        <a:rPr lang="en-US" sz="1200" b="0" i="0" u="none" strike="noStrike">
                          <a:solidFill>
                            <a:srgbClr val="000000"/>
                          </a:solidFill>
                          <a:effectLst/>
                          <a:latin typeface="Calibri"/>
                        </a:rPr>
                        <a:t>Increase health Aide Hours per day by 1.5 MS and .5 HS at highest pay rate</a:t>
                      </a:r>
                    </a:p>
                  </a:txBody>
                  <a:tcPr marL="65699" marR="7300" marT="73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$6,908</a:t>
                      </a:r>
                    </a:p>
                  </a:txBody>
                  <a:tcPr marL="7300" marR="7300" marT="730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300" marR="7300" marT="730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$6,908</a:t>
                      </a:r>
                    </a:p>
                  </a:txBody>
                  <a:tcPr marL="7300" marR="7300" marT="7300" marB="0" anchor="b">
                    <a:lnL>
                      <a:noFill/>
                    </a:lnL>
                    <a:lnR>
                      <a:noFill/>
                    </a:lnR>
                    <a:lnT>
                      <a:noFill/>
                    </a:lnT>
                    <a:lnB>
                      <a:noFill/>
                    </a:lnB>
                  </a:tcPr>
                </a:tc>
              </a:tr>
            </a:tbl>
          </a:graphicData>
        </a:graphic>
      </p:graphicFrame>
    </p:spTree>
    <p:extLst>
      <p:ext uri="{BB962C8B-B14F-4D97-AF65-F5344CB8AC3E}">
        <p14:creationId xmlns:p14="http://schemas.microsoft.com/office/powerpoint/2010/main" val="404843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2504731"/>
              </p:ext>
            </p:extLst>
          </p:nvPr>
        </p:nvGraphicFramePr>
        <p:xfrm>
          <a:off x="158758" y="264622"/>
          <a:ext cx="8819869" cy="6089327"/>
        </p:xfrm>
        <a:graphic>
          <a:graphicData uri="http://schemas.openxmlformats.org/drawingml/2006/table">
            <a:tbl>
              <a:tblPr/>
              <a:tblGrid>
                <a:gridCol w="5734975"/>
                <a:gridCol w="1495084"/>
                <a:gridCol w="698903"/>
                <a:gridCol w="890907"/>
              </a:tblGrid>
              <a:tr h="210584">
                <a:tc>
                  <a:txBody>
                    <a:bodyPr/>
                    <a:lstStyle/>
                    <a:p>
                      <a:pPr algn="l" fontAlgn="b"/>
                      <a:r>
                        <a:rPr lang="en-US" sz="1200" b="1" i="0" u="none" strike="noStrike">
                          <a:solidFill>
                            <a:srgbClr val="000000"/>
                          </a:solidFill>
                          <a:effectLst/>
                          <a:latin typeface="Calibri"/>
                        </a:rPr>
                        <a:t>Row Labels</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a:solidFill>
                            <a:srgbClr val="000000"/>
                          </a:solidFill>
                          <a:effectLst/>
                          <a:latin typeface="Calibri"/>
                        </a:rPr>
                        <a:t>Base</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a:solidFill>
                            <a:srgbClr val="000000"/>
                          </a:solidFill>
                          <a:effectLst/>
                          <a:latin typeface="Calibri"/>
                        </a:rPr>
                        <a:t>High</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a:solidFill>
                            <a:srgbClr val="000000"/>
                          </a:solidFill>
                          <a:effectLst/>
                          <a:latin typeface="Calibri"/>
                        </a:rPr>
                        <a:t>Grand Total</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210584">
                <a:tc>
                  <a:txBody>
                    <a:bodyPr/>
                    <a:lstStyle/>
                    <a:p>
                      <a:pPr algn="l" fontAlgn="b"/>
                      <a:r>
                        <a:rPr lang="en-US" sz="1200" b="1" i="0" u="none" strike="noStrike">
                          <a:solidFill>
                            <a:srgbClr val="000000"/>
                          </a:solidFill>
                          <a:effectLst/>
                          <a:latin typeface="Calibri"/>
                        </a:rPr>
                        <a:t>3300</a:t>
                      </a:r>
                    </a:p>
                  </a:txBody>
                  <a:tcPr marL="7803"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$87,794</a:t>
                      </a:r>
                    </a:p>
                  </a:txBody>
                  <a:tcPr marL="7803"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$52,798</a:t>
                      </a:r>
                    </a:p>
                  </a:txBody>
                  <a:tcPr marL="7803"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sngStrike">
                          <a:solidFill>
                            <a:srgbClr val="000000"/>
                          </a:solidFill>
                          <a:effectLst/>
                          <a:latin typeface="Calibri"/>
                        </a:rPr>
                        <a:t>$140,592</a:t>
                      </a:r>
                    </a:p>
                  </a:txBody>
                  <a:tcPr marL="7803"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10584">
                <a:tc>
                  <a:txBody>
                    <a:bodyPr/>
                    <a:lstStyle/>
                    <a:p>
                      <a:pPr algn="l" fontAlgn="b"/>
                      <a:r>
                        <a:rPr lang="en-US" sz="1200" b="1" i="0" u="none" strike="noStrike">
                          <a:solidFill>
                            <a:srgbClr val="000000"/>
                          </a:solidFill>
                          <a:effectLst/>
                          <a:latin typeface="Calibri"/>
                        </a:rPr>
                        <a:t>New Bus Driver</a:t>
                      </a: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$26,867</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sngStrike">
                          <a:solidFill>
                            <a:srgbClr val="000000"/>
                          </a:solidFill>
                          <a:effectLst/>
                          <a:latin typeface="Calibri"/>
                        </a:rPr>
                        <a:t>$26,867</a:t>
                      </a:r>
                      <a:endParaRPr lang="en-US" sz="1200" b="1"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1" i="0" u="none" strike="noStrike">
                          <a:solidFill>
                            <a:srgbClr val="000000"/>
                          </a:solidFill>
                          <a:effectLst/>
                          <a:latin typeface="Calibri"/>
                        </a:rPr>
                        <a:t>New Bus EPA requirement - DEF - Diesel Exhaust Fluid  @ 5% of Gallons</a:t>
                      </a:r>
                    </a:p>
                  </a:txBody>
                  <a:tcPr marL="70230"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$8,684</a:t>
                      </a:r>
                    </a:p>
                  </a:txBody>
                  <a:tcPr marL="7803" marR="7803" marT="7803"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a:noFill/>
                    </a:lnT>
                    <a:lnB>
                      <a:noFill/>
                    </a:lnB>
                  </a:tcPr>
                </a:tc>
                <a:tc>
                  <a:txBody>
                    <a:bodyPr/>
                    <a:lstStyle/>
                    <a:p>
                      <a:pPr algn="ctr" fontAlgn="b"/>
                      <a:r>
                        <a:rPr lang="en-US" sz="1200" b="1" i="0" u="none" strike="sngStrike">
                          <a:solidFill>
                            <a:srgbClr val="000000"/>
                          </a:solidFill>
                          <a:effectLst/>
                          <a:latin typeface="Calibri"/>
                        </a:rPr>
                        <a:t>$8,684</a:t>
                      </a:r>
                      <a:endParaRPr lang="en-US" sz="1200" b="1" i="0" u="none" strike="noStrike">
                        <a:solidFill>
                          <a:srgbClr val="000000"/>
                        </a:solidFill>
                        <a:effectLst/>
                        <a:latin typeface="Calibri"/>
                      </a:endParaRPr>
                    </a:p>
                  </a:txBody>
                  <a:tcPr marL="7803" marR="7803" marT="7803" marB="0" anchor="b">
                    <a:lnL>
                      <a:noFill/>
                    </a:lnL>
                    <a:lnR>
                      <a:noFill/>
                    </a:lnR>
                    <a:lnT>
                      <a:noFill/>
                    </a:lnT>
                    <a:lnB>
                      <a:noFill/>
                    </a:lnB>
                  </a:tcPr>
                </a:tc>
              </a:tr>
              <a:tr h="210584">
                <a:tc>
                  <a:txBody>
                    <a:bodyPr/>
                    <a:lstStyle/>
                    <a:p>
                      <a:pPr algn="l" fontAlgn="b"/>
                      <a:r>
                        <a:rPr lang="en-US" sz="1200" b="1" i="0" u="none" strike="noStrike" dirty="0">
                          <a:solidFill>
                            <a:srgbClr val="000000"/>
                          </a:solidFill>
                          <a:effectLst/>
                          <a:latin typeface="Calibri"/>
                        </a:rPr>
                        <a:t>New Bus Lease ( Assume </a:t>
                      </a:r>
                      <a:r>
                        <a:rPr lang="en-US" sz="1200" b="1" i="0" u="none" strike="noStrike" dirty="0" smtClean="0">
                          <a:solidFill>
                            <a:srgbClr val="000000"/>
                          </a:solidFill>
                          <a:effectLst/>
                          <a:latin typeface="Calibri"/>
                        </a:rPr>
                        <a:t>“high teen” -  </a:t>
                      </a:r>
                      <a:r>
                        <a:rPr lang="en-US" sz="1200" b="1" i="0" u="none" strike="noStrike" dirty="0">
                          <a:solidFill>
                            <a:srgbClr val="000000"/>
                          </a:solidFill>
                          <a:effectLst/>
                          <a:latin typeface="Calibri"/>
                        </a:rPr>
                        <a:t>18% increase)</a:t>
                      </a:r>
                    </a:p>
                  </a:txBody>
                  <a:tcPr marL="70230"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$79,110</a:t>
                      </a:r>
                    </a:p>
                  </a:txBody>
                  <a:tcPr marL="7803" marR="7803" marT="7803"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a:noFill/>
                    </a:lnT>
                    <a:lnB>
                      <a:noFill/>
                    </a:lnB>
                  </a:tcPr>
                </a:tc>
                <a:tc>
                  <a:txBody>
                    <a:bodyPr/>
                    <a:lstStyle/>
                    <a:p>
                      <a:pPr algn="ctr" fontAlgn="b"/>
                      <a:r>
                        <a:rPr lang="en-US" sz="1200" b="1" i="0" u="none" strike="sngStrike">
                          <a:solidFill>
                            <a:srgbClr val="000000"/>
                          </a:solidFill>
                          <a:effectLst/>
                          <a:latin typeface="Calibri"/>
                        </a:rPr>
                        <a:t>$79,110</a:t>
                      </a:r>
                      <a:endParaRPr lang="en-US" sz="1200" b="1" i="0" u="none" strike="noStrike">
                        <a:solidFill>
                          <a:srgbClr val="000000"/>
                        </a:solidFill>
                        <a:effectLst/>
                        <a:latin typeface="Calibri"/>
                      </a:endParaRPr>
                    </a:p>
                  </a:txBody>
                  <a:tcPr marL="7803" marR="7803" marT="7803" marB="0" anchor="b">
                    <a:lnL>
                      <a:noFill/>
                    </a:lnL>
                    <a:lnR>
                      <a:noFill/>
                    </a:lnR>
                    <a:lnT>
                      <a:noFill/>
                    </a:lnT>
                    <a:lnB>
                      <a:noFill/>
                    </a:lnB>
                  </a:tcPr>
                </a:tc>
              </a:tr>
              <a:tr h="210584">
                <a:tc>
                  <a:txBody>
                    <a:bodyPr/>
                    <a:lstStyle/>
                    <a:p>
                      <a:pPr algn="l" fontAlgn="b"/>
                      <a:r>
                        <a:rPr lang="en-US" sz="1200" b="1" i="0" u="none" strike="noStrike">
                          <a:solidFill>
                            <a:srgbClr val="000000"/>
                          </a:solidFill>
                          <a:effectLst/>
                          <a:latin typeface="Calibri"/>
                        </a:rPr>
                        <a:t>New Bus MS growth in enrollment 92% ride</a:t>
                      </a:r>
                    </a:p>
                  </a:txBody>
                  <a:tcPr marL="70230" marR="7803" marT="7803"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$25,931</a:t>
                      </a:r>
                    </a:p>
                  </a:txBody>
                  <a:tcPr marL="7803" marR="7803" marT="7803" marB="0" anchor="b">
                    <a:lnL>
                      <a:noFill/>
                    </a:lnL>
                    <a:lnR>
                      <a:noFill/>
                    </a:lnR>
                    <a:lnT>
                      <a:noFill/>
                    </a:lnT>
                    <a:lnB>
                      <a:noFill/>
                    </a:lnB>
                  </a:tcPr>
                </a:tc>
                <a:tc>
                  <a:txBody>
                    <a:bodyPr/>
                    <a:lstStyle/>
                    <a:p>
                      <a:pPr algn="ctr" fontAlgn="b"/>
                      <a:r>
                        <a:rPr lang="en-US" sz="1200" b="1" i="0" u="none" strike="sngStrike">
                          <a:solidFill>
                            <a:srgbClr val="000000"/>
                          </a:solidFill>
                          <a:effectLst/>
                          <a:latin typeface="Calibri"/>
                        </a:rPr>
                        <a:t>$25,931</a:t>
                      </a:r>
                      <a:endParaRPr lang="en-US" sz="1200" b="1" i="0" u="none" strike="noStrike">
                        <a:solidFill>
                          <a:srgbClr val="000000"/>
                        </a:solidFill>
                        <a:effectLst/>
                        <a:latin typeface="Calibri"/>
                      </a:endParaRPr>
                    </a:p>
                  </a:txBody>
                  <a:tcPr marL="7803" marR="7803" marT="7803" marB="0" anchor="b">
                    <a:lnL>
                      <a:noFill/>
                    </a:lnL>
                    <a:lnR>
                      <a:noFill/>
                    </a:lnR>
                    <a:lnT>
                      <a:noFill/>
                    </a:lnT>
                    <a:lnB>
                      <a:noFill/>
                    </a:lnB>
                  </a:tcPr>
                </a:tc>
              </a:tr>
              <a:tr h="210584">
                <a:tc>
                  <a:txBody>
                    <a:bodyPr/>
                    <a:lstStyle/>
                    <a:p>
                      <a:pPr algn="l" fontAlgn="b"/>
                      <a:r>
                        <a:rPr lang="en-US" sz="1200" b="1" i="0" u="none" strike="noStrike">
                          <a:solidFill>
                            <a:srgbClr val="000000"/>
                          </a:solidFill>
                          <a:effectLst/>
                          <a:latin typeface="Calibri"/>
                        </a:rPr>
                        <a:t>3510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$1,681</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sngStrike">
                          <a:solidFill>
                            <a:srgbClr val="000000"/>
                          </a:solidFill>
                          <a:effectLst/>
                          <a:latin typeface="Calibri"/>
                        </a:rPr>
                        <a:t>$1,681</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1" i="0" u="none" strike="noStrike" dirty="0">
                          <a:solidFill>
                            <a:srgbClr val="000000"/>
                          </a:solidFill>
                          <a:effectLst/>
                          <a:latin typeface="Calibri"/>
                        </a:rPr>
                        <a:t>Increase </a:t>
                      </a:r>
                      <a:r>
                        <a:rPr lang="en-US" sz="1200" b="1" i="0" u="none" strike="noStrike" baseline="0" dirty="0" smtClean="0">
                          <a:solidFill>
                            <a:srgbClr val="000000"/>
                          </a:solidFill>
                          <a:effectLst/>
                          <a:latin typeface="Calibri"/>
                        </a:rPr>
                        <a:t> d</a:t>
                      </a:r>
                      <a:r>
                        <a:rPr lang="en-US" sz="1200" b="1" i="0" u="none" strike="noStrike" dirty="0" smtClean="0">
                          <a:solidFill>
                            <a:srgbClr val="000000"/>
                          </a:solidFill>
                          <a:effectLst/>
                          <a:latin typeface="Calibri"/>
                        </a:rPr>
                        <a:t>ays </a:t>
                      </a:r>
                      <a:r>
                        <a:rPr lang="en-US" sz="1200" b="1" i="0" u="none" strike="noStrike" dirty="0">
                          <a:solidFill>
                            <a:srgbClr val="000000"/>
                          </a:solidFill>
                          <a:effectLst/>
                          <a:latin typeface="Calibri"/>
                        </a:rPr>
                        <a:t>for </a:t>
                      </a:r>
                      <a:r>
                        <a:rPr lang="en-US" sz="1200" b="1" i="0" u="none" strike="noStrike" dirty="0" smtClean="0">
                          <a:solidFill>
                            <a:srgbClr val="000000"/>
                          </a:solidFill>
                          <a:effectLst/>
                          <a:latin typeface="Calibri"/>
                        </a:rPr>
                        <a:t>clerical</a:t>
                      </a:r>
                      <a:r>
                        <a:rPr lang="en-US" sz="1200" b="1" i="0" u="none" strike="noStrike" baseline="0" dirty="0" smtClean="0">
                          <a:solidFill>
                            <a:srgbClr val="000000"/>
                          </a:solidFill>
                          <a:effectLst/>
                          <a:latin typeface="Calibri"/>
                        </a:rPr>
                        <a:t> support for athletics</a:t>
                      </a:r>
                      <a:endParaRPr lang="en-US" sz="1200" b="1" i="0" u="none" strike="noStrike" dirty="0">
                        <a:solidFill>
                          <a:srgbClr val="000000"/>
                        </a:solidFill>
                        <a:effectLst/>
                        <a:latin typeface="Calibri"/>
                      </a:endParaRP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$1,681</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sngStrike">
                          <a:solidFill>
                            <a:srgbClr val="000000"/>
                          </a:solidFill>
                          <a:effectLst/>
                          <a:latin typeface="Calibri"/>
                        </a:rPr>
                        <a:t>$1,681</a:t>
                      </a:r>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1" i="0" u="none" strike="noStrike">
                          <a:solidFill>
                            <a:srgbClr val="000000"/>
                          </a:solidFill>
                          <a:effectLst/>
                          <a:latin typeface="Calibri"/>
                        </a:rPr>
                        <a:t>3520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$1,269</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$1,269</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0" i="0" u="none" strike="noStrike" dirty="0" smtClean="0">
                          <a:solidFill>
                            <a:srgbClr val="000000"/>
                          </a:solidFill>
                          <a:effectLst/>
                          <a:latin typeface="Calibri"/>
                        </a:rPr>
                        <a:t>New-Advisor stipend </a:t>
                      </a:r>
                      <a:r>
                        <a:rPr lang="en-US" sz="1200" b="0" i="0" u="none" strike="noStrike" dirty="0">
                          <a:solidFill>
                            <a:srgbClr val="000000"/>
                          </a:solidFill>
                          <a:effectLst/>
                          <a:latin typeface="Calibri"/>
                        </a:rPr>
                        <a:t>for </a:t>
                      </a:r>
                      <a:r>
                        <a:rPr lang="en-US" sz="1200" b="0" i="0" u="none" strike="noStrike" dirty="0" smtClean="0">
                          <a:solidFill>
                            <a:srgbClr val="000000"/>
                          </a:solidFill>
                          <a:effectLst/>
                          <a:latin typeface="Calibri"/>
                        </a:rPr>
                        <a:t>HS </a:t>
                      </a:r>
                      <a:r>
                        <a:rPr lang="en-US" sz="1200" b="0" i="0" u="none" strike="noStrike" dirty="0">
                          <a:solidFill>
                            <a:srgbClr val="000000"/>
                          </a:solidFill>
                          <a:effectLst/>
                          <a:latin typeface="Calibri"/>
                        </a:rPr>
                        <a:t>Green Team</a:t>
                      </a: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$1,269</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$1,269</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1" i="0" u="none" strike="noStrike">
                          <a:solidFill>
                            <a:srgbClr val="000000"/>
                          </a:solidFill>
                          <a:effectLst/>
                          <a:latin typeface="Calibri"/>
                        </a:rPr>
                        <a:t>3600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$2,000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$2,000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0" i="0" u="none" strike="noStrike" dirty="0">
                          <a:solidFill>
                            <a:srgbClr val="000000"/>
                          </a:solidFill>
                          <a:effectLst/>
                          <a:latin typeface="Calibri"/>
                        </a:rPr>
                        <a:t>Security - Lynx </a:t>
                      </a:r>
                      <a:r>
                        <a:rPr lang="en-US" sz="1200" b="0" i="0" u="none" strike="noStrike" dirty="0" smtClean="0">
                          <a:solidFill>
                            <a:srgbClr val="000000"/>
                          </a:solidFill>
                          <a:effectLst/>
                          <a:latin typeface="Calibri"/>
                        </a:rPr>
                        <a:t>Panic Alarm </a:t>
                      </a:r>
                      <a:r>
                        <a:rPr lang="en-US" sz="1200" b="0" i="0" u="none" strike="noStrike" dirty="0">
                          <a:solidFill>
                            <a:srgbClr val="000000"/>
                          </a:solidFill>
                          <a:effectLst/>
                          <a:latin typeface="Calibri"/>
                        </a:rPr>
                        <a:t>System</a:t>
                      </a: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$2,000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$2,000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1" i="0" u="none" strike="noStrike">
                          <a:solidFill>
                            <a:srgbClr val="000000"/>
                          </a:solidFill>
                          <a:effectLst/>
                          <a:latin typeface="Calibri"/>
                        </a:rPr>
                        <a:t>4110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$5,000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$5,000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0" i="0" u="none" strike="noStrike" dirty="0">
                          <a:solidFill>
                            <a:srgbClr val="000000"/>
                          </a:solidFill>
                          <a:effectLst/>
                          <a:latin typeface="Calibri"/>
                        </a:rPr>
                        <a:t>Custodian Overtime ( </a:t>
                      </a:r>
                      <a:r>
                        <a:rPr lang="en-US" sz="1200" b="0" i="0" u="none" strike="noStrike" dirty="0" smtClean="0">
                          <a:solidFill>
                            <a:srgbClr val="000000"/>
                          </a:solidFill>
                          <a:effectLst/>
                          <a:latin typeface="Calibri"/>
                        </a:rPr>
                        <a:t>Overtime for Maintenance </a:t>
                      </a:r>
                      <a:r>
                        <a:rPr lang="en-US" sz="1200" b="0" i="0" u="none" strike="noStrike" dirty="0">
                          <a:solidFill>
                            <a:srgbClr val="000000"/>
                          </a:solidFill>
                          <a:effectLst/>
                          <a:latin typeface="Calibri"/>
                        </a:rPr>
                        <a:t>Projects)</a:t>
                      </a: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$5,000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$5,000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1" i="0" u="none" strike="noStrike">
                          <a:solidFill>
                            <a:srgbClr val="000000"/>
                          </a:solidFill>
                          <a:effectLst/>
                          <a:latin typeface="Calibri"/>
                        </a:rPr>
                        <a:t>4130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$9,600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$9,600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0" i="0" u="none" strike="noStrike" dirty="0">
                          <a:solidFill>
                            <a:srgbClr val="000000"/>
                          </a:solidFill>
                          <a:effectLst/>
                          <a:latin typeface="Calibri"/>
                        </a:rPr>
                        <a:t>Phone Lines for Alarm </a:t>
                      </a:r>
                      <a:r>
                        <a:rPr lang="en-US" sz="1200" b="0" i="0" u="none" strike="noStrike" dirty="0" smtClean="0">
                          <a:solidFill>
                            <a:srgbClr val="000000"/>
                          </a:solidFill>
                          <a:effectLst/>
                          <a:latin typeface="Calibri"/>
                        </a:rPr>
                        <a:t>Monitoring – see below </a:t>
                      </a:r>
                      <a:endParaRPr lang="en-US" sz="1200" b="0" i="0" u="none" strike="noStrike" dirty="0">
                        <a:solidFill>
                          <a:srgbClr val="000000"/>
                        </a:solidFill>
                        <a:effectLst/>
                        <a:latin typeface="Calibri"/>
                      </a:endParaRP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$9,600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$9,600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1" i="0" u="none" strike="noStrike">
                          <a:solidFill>
                            <a:srgbClr val="000000"/>
                          </a:solidFill>
                          <a:effectLst/>
                          <a:latin typeface="Calibri"/>
                        </a:rPr>
                        <a:t>4210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$25,900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$25,900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0" i="0" u="none" strike="noStrike" dirty="0">
                          <a:solidFill>
                            <a:srgbClr val="000000"/>
                          </a:solidFill>
                          <a:effectLst/>
                          <a:latin typeface="Calibri"/>
                        </a:rPr>
                        <a:t>18 mows at 3 men for 3 </a:t>
                      </a:r>
                      <a:r>
                        <a:rPr lang="en-US" sz="1200" b="0" i="0" u="none" strike="noStrike" dirty="0" smtClean="0">
                          <a:solidFill>
                            <a:srgbClr val="000000"/>
                          </a:solidFill>
                          <a:effectLst/>
                          <a:latin typeface="Calibri"/>
                        </a:rPr>
                        <a:t>hours (ex, new islands)</a:t>
                      </a:r>
                      <a:endParaRPr lang="en-US" sz="1200" b="0" i="0" u="none" strike="noStrike" dirty="0">
                        <a:solidFill>
                          <a:srgbClr val="000000"/>
                        </a:solidFill>
                        <a:effectLst/>
                        <a:latin typeface="Calibri"/>
                      </a:endParaRP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$8,100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$8,100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0" i="0" u="none" strike="noStrike">
                          <a:solidFill>
                            <a:srgbClr val="000000"/>
                          </a:solidFill>
                          <a:effectLst/>
                          <a:latin typeface="Calibri"/>
                        </a:rPr>
                        <a:t>Field Maintenance Contract - 2 major cleanings</a:t>
                      </a:r>
                    </a:p>
                  </a:txBody>
                  <a:tcPr marL="70230"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$17,800</a:t>
                      </a:r>
                    </a:p>
                  </a:txBody>
                  <a:tcPr marL="7803" marR="7803" marT="7803"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$17,800</a:t>
                      </a:r>
                    </a:p>
                  </a:txBody>
                  <a:tcPr marL="7803" marR="7803" marT="7803" marB="0" anchor="b">
                    <a:lnL>
                      <a:noFill/>
                    </a:lnL>
                    <a:lnR>
                      <a:noFill/>
                    </a:lnR>
                    <a:lnT>
                      <a:noFill/>
                    </a:lnT>
                    <a:lnB>
                      <a:noFill/>
                    </a:lnB>
                  </a:tcPr>
                </a:tc>
              </a:tr>
              <a:tr h="210584">
                <a:tc>
                  <a:txBody>
                    <a:bodyPr/>
                    <a:lstStyle/>
                    <a:p>
                      <a:pPr algn="l" fontAlgn="b"/>
                      <a:r>
                        <a:rPr lang="en-US" sz="1200" b="1" i="0" u="none" strike="noStrike">
                          <a:solidFill>
                            <a:srgbClr val="000000"/>
                          </a:solidFill>
                          <a:effectLst/>
                          <a:latin typeface="Calibri"/>
                        </a:rPr>
                        <a:t>4220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$8,000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$137,857</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$145,857</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192975">
                <a:tc>
                  <a:txBody>
                    <a:bodyPr/>
                    <a:lstStyle/>
                    <a:p>
                      <a:pPr algn="l" fontAlgn="b"/>
                      <a:r>
                        <a:rPr lang="en-US" sz="1200" b="0" i="0" u="none" strike="noStrike" dirty="0" smtClean="0">
                          <a:solidFill>
                            <a:srgbClr val="000000"/>
                          </a:solidFill>
                          <a:effectLst/>
                          <a:latin typeface="Calibri"/>
                        </a:rPr>
                        <a:t>Add. of 1.0 Maintenance  (cover elem. </a:t>
                      </a:r>
                      <a:r>
                        <a:rPr lang="en-US" sz="1200" b="0" i="0" u="none" strike="noStrike" dirty="0">
                          <a:solidFill>
                            <a:srgbClr val="000000"/>
                          </a:solidFill>
                          <a:effectLst/>
                          <a:latin typeface="Calibri"/>
                        </a:rPr>
                        <a:t>and MS grounds and </a:t>
                      </a:r>
                      <a:r>
                        <a:rPr lang="en-US" sz="1200" b="0" i="0" u="none" strike="noStrike" dirty="0" smtClean="0">
                          <a:solidFill>
                            <a:srgbClr val="000000"/>
                          </a:solidFill>
                          <a:effectLst/>
                          <a:latin typeface="Calibri"/>
                        </a:rPr>
                        <a:t>gen.</a:t>
                      </a:r>
                      <a:r>
                        <a:rPr lang="en-US" sz="1200" b="0" i="0" u="none" strike="noStrike" baseline="0" dirty="0" smtClean="0">
                          <a:solidFill>
                            <a:srgbClr val="000000"/>
                          </a:solidFill>
                          <a:effectLst/>
                          <a:latin typeface="Calibri"/>
                        </a:rPr>
                        <a:t> maintenance)</a:t>
                      </a:r>
                      <a:endParaRPr lang="en-US" sz="1200" b="0" i="0" u="none" strike="noStrike" dirty="0">
                        <a:solidFill>
                          <a:srgbClr val="000000"/>
                        </a:solidFill>
                        <a:effectLst/>
                        <a:latin typeface="Calibri"/>
                      </a:endParaRP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$43,857</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effectLst/>
                          <a:latin typeface="Calibri"/>
                        </a:rPr>
                        <a:t>$43,857</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0" i="0" u="none" strike="noStrike">
                          <a:solidFill>
                            <a:srgbClr val="000000"/>
                          </a:solidFill>
                          <a:effectLst/>
                          <a:latin typeface="Calibri"/>
                        </a:rPr>
                        <a:t>Expanded Recycling</a:t>
                      </a:r>
                    </a:p>
                  </a:txBody>
                  <a:tcPr marL="70230" marR="7803" marT="7803"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$4,000</a:t>
                      </a:r>
                    </a:p>
                  </a:txBody>
                  <a:tcPr marL="7803"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$4,000</a:t>
                      </a:r>
                    </a:p>
                  </a:txBody>
                  <a:tcPr marL="7803" marR="7803" marT="7803" marB="0" anchor="b">
                    <a:lnL>
                      <a:noFill/>
                    </a:lnL>
                    <a:lnR>
                      <a:noFill/>
                    </a:lnR>
                    <a:lnT>
                      <a:noFill/>
                    </a:lnT>
                    <a:lnB>
                      <a:noFill/>
                    </a:lnB>
                  </a:tcPr>
                </a:tc>
              </a:tr>
              <a:tr h="210584">
                <a:tc>
                  <a:txBody>
                    <a:bodyPr/>
                    <a:lstStyle/>
                    <a:p>
                      <a:pPr algn="l" fontAlgn="b"/>
                      <a:r>
                        <a:rPr lang="en-US" sz="1200" b="0" i="0" u="none" strike="noStrike">
                          <a:solidFill>
                            <a:srgbClr val="000000"/>
                          </a:solidFill>
                          <a:effectLst/>
                          <a:latin typeface="Calibri"/>
                        </a:rPr>
                        <a:t>Manager of Facilities and Procurement</a:t>
                      </a:r>
                    </a:p>
                  </a:txBody>
                  <a:tcPr marL="70230" marR="7803" marT="7803"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$90,000</a:t>
                      </a:r>
                    </a:p>
                  </a:txBody>
                  <a:tcPr marL="7803"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$90,000</a:t>
                      </a:r>
                    </a:p>
                  </a:txBody>
                  <a:tcPr marL="7803" marR="7803" marT="7803" marB="0" anchor="b">
                    <a:lnL>
                      <a:noFill/>
                    </a:lnL>
                    <a:lnR>
                      <a:noFill/>
                    </a:lnR>
                    <a:lnT>
                      <a:noFill/>
                    </a:lnT>
                    <a:lnB>
                      <a:noFill/>
                    </a:lnB>
                  </a:tcPr>
                </a:tc>
              </a:tr>
              <a:tr h="210584">
                <a:tc>
                  <a:txBody>
                    <a:bodyPr/>
                    <a:lstStyle/>
                    <a:p>
                      <a:pPr algn="l" fontAlgn="b"/>
                      <a:r>
                        <a:rPr lang="en-US" sz="1200" b="0" i="0" u="none" strike="noStrike">
                          <a:solidFill>
                            <a:srgbClr val="000000"/>
                          </a:solidFill>
                          <a:effectLst/>
                          <a:latin typeface="Calibri"/>
                        </a:rPr>
                        <a:t>Alarm monitoring in lieu of Fire Department (Annual Rate per Building)</a:t>
                      </a:r>
                    </a:p>
                  </a:txBody>
                  <a:tcPr marL="70230"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$8,000</a:t>
                      </a:r>
                    </a:p>
                  </a:txBody>
                  <a:tcPr marL="7803" marR="7803" marT="7803"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$8,000</a:t>
                      </a:r>
                    </a:p>
                  </a:txBody>
                  <a:tcPr marL="7803" marR="7803" marT="7803" marB="0" anchor="b">
                    <a:lnL>
                      <a:noFill/>
                    </a:lnL>
                    <a:lnR>
                      <a:noFill/>
                    </a:lnR>
                    <a:lnT>
                      <a:noFill/>
                    </a:lnT>
                    <a:lnB>
                      <a:noFill/>
                    </a:lnB>
                  </a:tcPr>
                </a:tc>
              </a:tr>
              <a:tr h="210584">
                <a:tc>
                  <a:txBody>
                    <a:bodyPr/>
                    <a:lstStyle/>
                    <a:p>
                      <a:pPr algn="l" fontAlgn="b"/>
                      <a:r>
                        <a:rPr lang="en-US" sz="1200" b="1" i="0" u="none" strike="noStrike">
                          <a:solidFill>
                            <a:srgbClr val="000000"/>
                          </a:solidFill>
                          <a:effectLst/>
                          <a:latin typeface="Calibri"/>
                        </a:rPr>
                        <a:t>4230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$2,400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$2,400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0" i="0" u="none" strike="noStrike">
                          <a:solidFill>
                            <a:srgbClr val="000000"/>
                          </a:solidFill>
                          <a:effectLst/>
                          <a:latin typeface="Calibri"/>
                        </a:rPr>
                        <a:t>Music Repair and Tuning Increase</a:t>
                      </a:r>
                    </a:p>
                  </a:txBody>
                  <a:tcPr marL="70230"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$2,400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$2,400</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tcPr>
                </a:tc>
              </a:tr>
              <a:tr h="210584">
                <a:tc>
                  <a:txBody>
                    <a:bodyPr/>
                    <a:lstStyle/>
                    <a:p>
                      <a:pPr algn="l" fontAlgn="b"/>
                      <a:r>
                        <a:rPr lang="en-US" sz="1200" b="1" i="0" u="none" strike="noStrike">
                          <a:solidFill>
                            <a:srgbClr val="000000"/>
                          </a:solidFill>
                          <a:effectLst/>
                          <a:latin typeface="Calibri"/>
                        </a:rPr>
                        <a:t>3300B</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$7,000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$7,000</a:t>
                      </a:r>
                    </a:p>
                  </a:txBody>
                  <a:tcPr marL="7803" marR="7803" marT="7803" marB="0" anchor="b">
                    <a:lnL>
                      <a:noFill/>
                    </a:lnL>
                    <a:lnR>
                      <a:noFill/>
                    </a:lnR>
                    <a:lnT>
                      <a:noFill/>
                    </a:lnT>
                    <a:lnB w="6350" cap="flat" cmpd="sng" algn="ctr">
                      <a:solidFill>
                        <a:srgbClr val="95B3D7"/>
                      </a:solidFill>
                      <a:prstDash val="solid"/>
                      <a:round/>
                      <a:headEnd type="none" w="med" len="med"/>
                      <a:tailEnd type="none" w="med" len="med"/>
                    </a:lnB>
                  </a:tcPr>
                </a:tc>
              </a:tr>
              <a:tr h="210584">
                <a:tc>
                  <a:txBody>
                    <a:bodyPr/>
                    <a:lstStyle/>
                    <a:p>
                      <a:pPr algn="l" fontAlgn="b"/>
                      <a:r>
                        <a:rPr lang="en-US" sz="1200" b="0" i="0" u="none" strike="noStrike">
                          <a:solidFill>
                            <a:srgbClr val="000000"/>
                          </a:solidFill>
                          <a:effectLst/>
                          <a:latin typeface="Calibri"/>
                        </a:rPr>
                        <a:t>Snow Tires - Set of 4 for ten vans</a:t>
                      </a:r>
                    </a:p>
                  </a:txBody>
                  <a:tcPr marL="70230"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7803"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$7,000</a:t>
                      </a:r>
                    </a:p>
                  </a:txBody>
                  <a:tcPr marL="7803"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$7,000</a:t>
                      </a:r>
                    </a:p>
                  </a:txBody>
                  <a:tcPr marL="7803" marR="7803" marT="7803"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10584">
                <a:tc>
                  <a:txBody>
                    <a:bodyPr/>
                    <a:lstStyle/>
                    <a:p>
                      <a:pPr algn="l" fontAlgn="b"/>
                      <a:r>
                        <a:rPr lang="en-US" sz="1200" b="1" i="0" u="none" strike="noStrike">
                          <a:solidFill>
                            <a:srgbClr val="000000"/>
                          </a:solidFill>
                          <a:effectLst/>
                          <a:latin typeface="Calibri"/>
                        </a:rPr>
                        <a:t>Grand Total</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a:solidFill>
                            <a:srgbClr val="000000"/>
                          </a:solidFill>
                          <a:effectLst/>
                          <a:latin typeface="Calibri"/>
                        </a:rPr>
                        <a:t>$256,904</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a:solidFill>
                            <a:srgbClr val="000000"/>
                          </a:solidFill>
                          <a:effectLst/>
                          <a:latin typeface="Calibri"/>
                        </a:rPr>
                        <a:t>$769,621</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dirty="0">
                          <a:solidFill>
                            <a:srgbClr val="000000"/>
                          </a:solidFill>
                          <a:effectLst/>
                          <a:latin typeface="Calibri"/>
                        </a:rPr>
                        <a:t>$1,026,525</a:t>
                      </a:r>
                    </a:p>
                  </a:txBody>
                  <a:tcPr marL="7803" marR="7803" marT="7803"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Tree>
    <p:extLst>
      <p:ext uri="{BB962C8B-B14F-4D97-AF65-F5344CB8AC3E}">
        <p14:creationId xmlns:p14="http://schemas.microsoft.com/office/powerpoint/2010/main" val="284252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smtClean="0"/>
              <a:t>Hingham Public Schools</a:t>
            </a:r>
            <a:br>
              <a:rPr lang="en-US" sz="3200" b="1" dirty="0" smtClean="0"/>
            </a:br>
            <a:r>
              <a:rPr lang="en-US" sz="2000" b="1" dirty="0" smtClean="0"/>
              <a:t>Proposed FY 2015 - 2016 Budget</a:t>
            </a:r>
            <a:br>
              <a:rPr lang="en-US" sz="2000" b="1" dirty="0" smtClean="0"/>
            </a:br>
            <a:r>
              <a:rPr lang="en-US" sz="2000" b="1" dirty="0" smtClean="0"/>
              <a:t>Adjusted as of January 29, 2015</a:t>
            </a:r>
            <a:endParaRPr lang="en-US" sz="2000" b="1" dirty="0"/>
          </a:p>
        </p:txBody>
      </p:sp>
      <p:graphicFrame>
        <p:nvGraphicFramePr>
          <p:cNvPr id="3" name="Table 2"/>
          <p:cNvGraphicFramePr>
            <a:graphicFrameLocks noGrp="1"/>
          </p:cNvGraphicFramePr>
          <p:nvPr>
            <p:extLst>
              <p:ext uri="{D42A27DB-BD31-4B8C-83A1-F6EECF244321}">
                <p14:modId xmlns:p14="http://schemas.microsoft.com/office/powerpoint/2010/main" val="530556179"/>
              </p:ext>
            </p:extLst>
          </p:nvPr>
        </p:nvGraphicFramePr>
        <p:xfrm>
          <a:off x="427665" y="1219200"/>
          <a:ext cx="8305801" cy="5332202"/>
        </p:xfrm>
        <a:graphic>
          <a:graphicData uri="http://schemas.openxmlformats.org/drawingml/2006/table">
            <a:tbl>
              <a:tblPr/>
              <a:tblGrid>
                <a:gridCol w="623421"/>
                <a:gridCol w="2766436"/>
                <a:gridCol w="1159176"/>
                <a:gridCol w="1042284"/>
                <a:gridCol w="1129952"/>
                <a:gridCol w="727327"/>
                <a:gridCol w="857205"/>
              </a:tblGrid>
              <a:tr h="180163">
                <a:tc>
                  <a:txBody>
                    <a:bodyPr/>
                    <a:lstStyle/>
                    <a:p>
                      <a:pPr algn="ctr" fontAlgn="b"/>
                      <a:r>
                        <a:rPr lang="en-US" sz="1200" b="1" i="0" u="none" strike="noStrike">
                          <a:solidFill>
                            <a:srgbClr val="000000"/>
                          </a:solidFill>
                          <a:effectLst/>
                          <a:latin typeface="Calibri"/>
                        </a:rPr>
                        <a:t>Account</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Item</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Old Rate</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New Rate</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Change</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Net</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Date Noted</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 Return form LOA</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$70,883</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$70,883 </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Remove Retirement Vacancy - LOA fills it</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$56,490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($56,490)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$14,393 </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R2500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New LOA</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$92,331</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($92,331)</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R2500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Replace LOA with LTS M/5</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$61,398</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$61,398 </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($30,933)</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Remove Baseline Edge</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$11,498</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($11,498)</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S2300B</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Reduce PRS Para Hours 50 Per Week</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$358,427</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$324,835</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($33,592)</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R2700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Increase Guidance Travel</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$1,500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$2,500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$1,000 </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352650">
                <a:tc>
                  <a:txBody>
                    <a:bodyPr/>
                    <a:lstStyle/>
                    <a:p>
                      <a:pPr algn="l" fontAlgn="b"/>
                      <a:r>
                        <a:rPr lang="en-US" sz="1200" b="1" i="0" u="none" strike="noStrike">
                          <a:solidFill>
                            <a:srgbClr val="000000"/>
                          </a:solidFill>
                          <a:effectLst/>
                          <a:latin typeface="Calibri"/>
                        </a:rPr>
                        <a:t>R3510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Increase Athletic Revolving to cover need for additional support</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-$294,000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-$295,681</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($1,681)</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1/21/2015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R3300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Remove New Bus Driver</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$25,753</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($25,753)</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1/22/2015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R3300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Reduced Lease and Remove New Bus</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$83,670</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($83,670)</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1/22/2015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R3300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Remove need to DEF Additive</a:t>
                      </a:r>
                    </a:p>
                  </a:txBody>
                  <a:tcPr marL="8137" marR="8137" marT="8137"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$8,683</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($8,683)</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1/22/2015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Remove 1.0 New HS</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$61,398</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($61,398)</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1/29/2015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R3300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1/2 Kindergarten Mid Day buses</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$35,000</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($35,000)</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1/29/2015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S9100B</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Sped Tuition </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$36,226</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($36,226)</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1/29/2015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R2300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Anticipated Retirement</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$97,141</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$56,490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($40,651)</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1/29/2015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R4220</a:t>
                      </a:r>
                    </a:p>
                  </a:txBody>
                  <a:tcPr marL="8137" marR="8137" marT="8137" marB="0" anchor="b">
                    <a:lnL>
                      <a:noFill/>
                    </a:lnL>
                    <a:lnR>
                      <a:noFill/>
                    </a:lnR>
                    <a:lnT>
                      <a:noFill/>
                    </a:lnT>
                    <a:lnB>
                      <a:noFill/>
                    </a:lnB>
                  </a:tcPr>
                </a:tc>
                <a:tc>
                  <a:txBody>
                    <a:bodyPr/>
                    <a:lstStyle/>
                    <a:p>
                      <a:pPr algn="l" fontAlgn="b"/>
                      <a:r>
                        <a:rPr lang="fr-FR" sz="1200" b="1" i="0" u="none" strike="noStrike">
                          <a:solidFill>
                            <a:srgbClr val="000000"/>
                          </a:solidFill>
                          <a:effectLst/>
                          <a:latin typeface="Calibri"/>
                        </a:rPr>
                        <a:t>Offset Facilities Procurement Position Est.</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-$30,000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($30,000)</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1/29/2015</a:t>
                      </a:r>
                    </a:p>
                  </a:txBody>
                  <a:tcPr marL="8137" marR="8137" marT="8137" marB="0" anchor="b">
                    <a:lnL>
                      <a:noFill/>
                    </a:lnL>
                    <a:lnR>
                      <a:noFill/>
                    </a:lnR>
                    <a:lnT>
                      <a:noFill/>
                    </a:lnT>
                    <a:lnB>
                      <a:noFill/>
                    </a:lnB>
                  </a:tcPr>
                </a:tc>
              </a:tr>
              <a:tr h="180163">
                <a:tc>
                  <a:txBody>
                    <a:bodyPr/>
                    <a:lstStyle/>
                    <a:p>
                      <a:pPr algn="l" fontAlgn="b"/>
                      <a:r>
                        <a:rPr lang="en-US" sz="1200" b="1" i="0" u="none" strike="noStrike">
                          <a:solidFill>
                            <a:srgbClr val="000000"/>
                          </a:solidFill>
                          <a:effectLst/>
                          <a:latin typeface="Calibri"/>
                        </a:rPr>
                        <a:t>R5100</a:t>
                      </a: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Retirement/Sick Bank Payout</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$2,000</a:t>
                      </a: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$2,000 </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1/29/2015</a:t>
                      </a:r>
                    </a:p>
                  </a:txBody>
                  <a:tcPr marL="8137" marR="8137" marT="8137" marB="0" anchor="b">
                    <a:lnL>
                      <a:noFill/>
                    </a:lnL>
                    <a:lnR>
                      <a:noFill/>
                    </a:lnR>
                    <a:lnT>
                      <a:noFill/>
                    </a:lnT>
                    <a:lnB>
                      <a:noFill/>
                    </a:lnB>
                  </a:tcPr>
                </a:tc>
              </a:tr>
              <a:tr h="180163">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r>
              <a:tr h="180163">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Increase to Base /(Decrease to Base) - Adj.</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($381,692)</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r>
              <a:tr h="180163">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r>
              <a:tr h="180163">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Adjustments as of 1/21/2015</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$62,311 </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r>
              <a:tr h="180163">
                <a:tc>
                  <a:txBody>
                    <a:bodyPr/>
                    <a:lstStyle/>
                    <a:p>
                      <a:pPr algn="l" fontAlgn="b"/>
                      <a:endParaRPr lang="en-US" sz="1200" b="1" i="0" u="none" strike="noStrike" dirty="0">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New adjustments as of  1/29/2015</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$319,381 </a:t>
                      </a: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r>
              <a:tr h="180163">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r>
              <a:tr h="352650">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Budget Base FY 15</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Orginal FY 16 </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Orig Change</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Adjustments</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Adj. Change</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Percent</a:t>
                      </a:r>
                    </a:p>
                  </a:txBody>
                  <a:tcPr marL="8137" marR="8137" marT="8137" marB="0" anchor="b">
                    <a:lnL>
                      <a:noFill/>
                    </a:lnL>
                    <a:lnR>
                      <a:noFill/>
                    </a:lnR>
                    <a:lnT>
                      <a:noFill/>
                    </a:lnT>
                    <a:lnB>
                      <a:noFill/>
                    </a:lnB>
                  </a:tcPr>
                </a:tc>
              </a:tr>
              <a:tr h="180163">
                <a:tc>
                  <a:txBody>
                    <a:bodyPr/>
                    <a:lstStyle/>
                    <a:p>
                      <a:pPr algn="l" fontAlgn="b"/>
                      <a:endParaRPr lang="en-US" sz="1200" b="1" i="0" u="none" strike="noStrike">
                        <a:solidFill>
                          <a:srgbClr val="000000"/>
                        </a:solidFill>
                        <a:effectLst/>
                        <a:latin typeface="Calibri"/>
                      </a:endParaRP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$43,490,722</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$46,572,683</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$3,081,961</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($381,692)</a:t>
                      </a:r>
                    </a:p>
                  </a:txBody>
                  <a:tcPr marL="8137" marR="8137" marT="8137"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$2,700,269</a:t>
                      </a:r>
                    </a:p>
                  </a:txBody>
                  <a:tcPr marL="8137" marR="8137" marT="8137"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6.21%</a:t>
                      </a:r>
                    </a:p>
                  </a:txBody>
                  <a:tcPr marL="8137" marR="8137" marT="8137" marB="0" anchor="b">
                    <a:lnL>
                      <a:noFill/>
                    </a:lnL>
                    <a:lnR>
                      <a:noFill/>
                    </a:lnR>
                    <a:lnT>
                      <a:noFill/>
                    </a:lnT>
                    <a:lnB>
                      <a:noFill/>
                    </a:lnB>
                  </a:tcPr>
                </a:tc>
              </a:tr>
            </a:tbl>
          </a:graphicData>
        </a:graphic>
      </p:graphicFrame>
    </p:spTree>
    <p:extLst>
      <p:ext uri="{BB962C8B-B14F-4D97-AF65-F5344CB8AC3E}">
        <p14:creationId xmlns:p14="http://schemas.microsoft.com/office/powerpoint/2010/main" val="24218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1329306"/>
              </p:ext>
            </p:extLst>
          </p:nvPr>
        </p:nvGraphicFramePr>
        <p:xfrm>
          <a:off x="304800" y="241173"/>
          <a:ext cx="8686799" cy="6411152"/>
        </p:xfrm>
        <a:graphic>
          <a:graphicData uri="http://schemas.openxmlformats.org/drawingml/2006/table">
            <a:tbl>
              <a:tblPr/>
              <a:tblGrid>
                <a:gridCol w="907453"/>
                <a:gridCol w="1823157"/>
                <a:gridCol w="1064194"/>
                <a:gridCol w="1064194"/>
                <a:gridCol w="1064194"/>
                <a:gridCol w="1064194"/>
                <a:gridCol w="956951"/>
                <a:gridCol w="742462"/>
              </a:tblGrid>
              <a:tr h="305511">
                <a:tc gridSpan="8">
                  <a:txBody>
                    <a:bodyPr/>
                    <a:lstStyle/>
                    <a:p>
                      <a:pPr algn="ctr" fontAlgn="b"/>
                      <a:r>
                        <a:rPr lang="en-US" sz="2000" b="1" i="0" u="none" strike="noStrike" dirty="0">
                          <a:effectLst/>
                          <a:latin typeface="Cambria"/>
                        </a:rPr>
                        <a:t>HINGHAM PUBLIC SCHOOLS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409">
                <a:tc gridSpan="8">
                  <a:txBody>
                    <a:bodyPr/>
                    <a:lstStyle/>
                    <a:p>
                      <a:pPr algn="ctr" fontAlgn="b"/>
                      <a:r>
                        <a:rPr lang="en-US" sz="1600" b="0" i="0" u="none" strike="noStrike" dirty="0">
                          <a:effectLst/>
                          <a:latin typeface="Cambria"/>
                        </a:rPr>
                        <a:t>Proposed FY 2015 - 2016 BUDGET as Adjusted on January 29, 2015</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409">
                <a:tc gridSpan="8">
                  <a:txBody>
                    <a:bodyPr/>
                    <a:lstStyle/>
                    <a:p>
                      <a:pPr algn="ctr" fontAlgn="b"/>
                      <a:r>
                        <a:rPr lang="en-US" sz="1600" b="0" i="0" u="none" strike="noStrike" dirty="0">
                          <a:effectLst/>
                          <a:latin typeface="Arial"/>
                        </a:rPr>
                        <a:t>Regular Education, Special Education, Vo-Tech Budget Breakdown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755">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r>
                        <a:rPr lang="en-US" sz="1000" b="1" i="0" u="none" strike="noStrike">
                          <a:effectLst/>
                          <a:latin typeface="Arial"/>
                        </a:rPr>
                        <a:t>Proposed</a:t>
                      </a: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r>
              <a:tr h="152755">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ctr" fontAlgn="b"/>
                      <a:r>
                        <a:rPr lang="en-US" sz="1000" b="1" i="0" u="dbl" strike="noStrike">
                          <a:effectLst/>
                          <a:latin typeface="Arial"/>
                        </a:rPr>
                        <a:t>Increase</a:t>
                      </a:r>
                    </a:p>
                  </a:txBody>
                  <a:tcPr marL="0" marR="0" marT="0" marB="0" anchor="b">
                    <a:lnL>
                      <a:noFill/>
                    </a:lnL>
                    <a:lnR>
                      <a:noFill/>
                    </a:lnR>
                    <a:lnT>
                      <a:noFill/>
                    </a:lnT>
                    <a:lnB>
                      <a:noFill/>
                    </a:lnB>
                  </a:tcPr>
                </a:tc>
                <a:tc>
                  <a:txBody>
                    <a:bodyPr/>
                    <a:lstStyle/>
                    <a:p>
                      <a:pPr algn="ctr" fontAlgn="b"/>
                      <a:r>
                        <a:rPr lang="en-US" sz="1000" b="1" i="0" u="none" strike="noStrike">
                          <a:solidFill>
                            <a:srgbClr val="4F81BD"/>
                          </a:solidFill>
                          <a:effectLst/>
                          <a:latin typeface="Cambria"/>
                        </a:rPr>
                        <a:t>%</a:t>
                      </a:r>
                    </a:p>
                  </a:txBody>
                  <a:tcPr marL="0" marR="0" marT="0" marB="0" anchor="b">
                    <a:lnL>
                      <a:noFill/>
                    </a:lnL>
                    <a:lnR>
                      <a:noFill/>
                    </a:lnR>
                    <a:lnT>
                      <a:noFill/>
                    </a:lnT>
                    <a:lnB>
                      <a:noFill/>
                    </a:lnB>
                  </a:tcPr>
                </a:tc>
              </a:tr>
              <a:tr h="152755">
                <a:tc>
                  <a:txBody>
                    <a:bodyPr/>
                    <a:lstStyle/>
                    <a:p>
                      <a:pPr algn="l" fontAlgn="b"/>
                      <a:r>
                        <a:rPr lang="en-US" sz="100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100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2012-2013</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2013-2014</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2014-2015</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2015-2016</a:t>
                      </a:r>
                    </a:p>
                  </a:txBody>
                  <a:tcPr marL="0" marR="0" marT="0" marB="0" anchor="b">
                    <a:lnL>
                      <a:noFill/>
                    </a:lnL>
                    <a:lnR>
                      <a:noFill/>
                    </a:lnR>
                    <a:lnT>
                      <a:noFill/>
                    </a:lnT>
                    <a:lnB>
                      <a:noFill/>
                    </a:lnB>
                  </a:tcPr>
                </a:tc>
                <a:tc>
                  <a:txBody>
                    <a:bodyPr/>
                    <a:lstStyle/>
                    <a:p>
                      <a:pPr algn="ctr" fontAlgn="b"/>
                      <a:r>
                        <a:rPr lang="en-US" sz="1000" b="1" i="0" u="dbl" strike="noStrike">
                          <a:effectLst/>
                          <a:latin typeface="Arial"/>
                        </a:rPr>
                        <a:t>(Decrease)</a:t>
                      </a:r>
                    </a:p>
                  </a:txBody>
                  <a:tcPr marL="0" marR="0" marT="0" marB="0" anchor="b">
                    <a:lnL>
                      <a:noFill/>
                    </a:lnL>
                    <a:lnR>
                      <a:noFill/>
                    </a:lnR>
                    <a:lnT>
                      <a:noFill/>
                    </a:lnT>
                    <a:lnB>
                      <a:noFill/>
                    </a:lnB>
                  </a:tcPr>
                </a:tc>
                <a:tc>
                  <a:txBody>
                    <a:bodyPr/>
                    <a:lstStyle/>
                    <a:p>
                      <a:pPr algn="ctr" fontAlgn="b"/>
                      <a:r>
                        <a:rPr lang="en-US" sz="1000" b="1" i="0" u="none" strike="noStrike">
                          <a:solidFill>
                            <a:srgbClr val="4F81BD"/>
                          </a:solidFill>
                          <a:effectLst/>
                          <a:latin typeface="Cambria"/>
                        </a:rPr>
                        <a:t>Change</a:t>
                      </a:r>
                    </a:p>
                  </a:txBody>
                  <a:tcPr marL="0" marR="0" marT="0" marB="0" anchor="b">
                    <a:lnL>
                      <a:noFill/>
                    </a:lnL>
                    <a:lnR>
                      <a:noFill/>
                    </a:lnR>
                    <a:lnT>
                      <a:noFill/>
                    </a:lnT>
                    <a:lnB>
                      <a:noFill/>
                    </a:lnB>
                  </a:tcPr>
                </a:tc>
              </a:tr>
              <a:tr h="152755">
                <a:tc>
                  <a:txBody>
                    <a:bodyPr/>
                    <a:lstStyle/>
                    <a:p>
                      <a:pPr algn="l" fontAlgn="b"/>
                      <a:endParaRPr lang="en-US" sz="10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00" b="1" i="0" u="sng" strike="noStrike">
                        <a:solidFill>
                          <a:srgbClr val="4F81BD"/>
                        </a:solidFill>
                        <a:effectLst/>
                        <a:latin typeface="Cambri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193953">
                <a:tc>
                  <a:txBody>
                    <a:bodyPr/>
                    <a:lstStyle/>
                    <a:p>
                      <a:pPr algn="ctr" fontAlgn="b"/>
                      <a:r>
                        <a:rPr lang="en-US" sz="1200" b="1" i="0" u="none" strike="noStrike" dirty="0">
                          <a:solidFill>
                            <a:srgbClr val="538DD5"/>
                          </a:solidFill>
                          <a:effectLst/>
                          <a:latin typeface="Arial"/>
                        </a:rPr>
                        <a:t>1100</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538DD5"/>
                          </a:solidFill>
                          <a:effectLst/>
                          <a:latin typeface="Arial"/>
                        </a:rPr>
                        <a:t>School Committee</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538DD5"/>
                          </a:solidFill>
                          <a:effectLst/>
                          <a:latin typeface="Arial"/>
                        </a:rPr>
                        <a:t>$45,850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538DD5"/>
                          </a:solidFill>
                          <a:effectLst/>
                          <a:latin typeface="Arial"/>
                        </a:rPr>
                        <a:t>$46,850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538DD5"/>
                          </a:solidFill>
                          <a:effectLst/>
                          <a:latin typeface="Arial"/>
                        </a:rPr>
                        <a:t>$46,850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538DD5"/>
                          </a:solidFill>
                          <a:effectLst/>
                          <a:latin typeface="Arial"/>
                        </a:rPr>
                        <a:t>$51,850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538DD5"/>
                          </a:solidFill>
                          <a:effectLst/>
                          <a:latin typeface="Arial"/>
                        </a:rPr>
                        <a:t>$5,000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183307">
                <a:tc>
                  <a:txBody>
                    <a:bodyPr/>
                    <a:lstStyle/>
                    <a:p>
                      <a:pPr algn="ctr" fontAlgn="b"/>
                      <a:r>
                        <a:rPr lang="en-US" sz="1200" b="1" i="0" u="none" strike="noStrike">
                          <a:solidFill>
                            <a:srgbClr val="538DD5"/>
                          </a:solidFill>
                          <a:effectLst/>
                          <a:latin typeface="Arial"/>
                        </a:rPr>
                        <a:t>1200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Administration</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$846,853</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$900,081</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$929,630</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$967,272</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$37,641</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2200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Principals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$1,760,477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$2,019,205</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$2,038,765</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$2,086,062</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$47,297</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2300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Teaching</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$18,645,917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$19,132,387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$20,173,486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$21,584,369</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$1,410,884</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66613">
                <a:tc>
                  <a:txBody>
                    <a:bodyPr/>
                    <a:lstStyle/>
                    <a:p>
                      <a:pPr algn="ctr" fontAlgn="b"/>
                      <a:r>
                        <a:rPr lang="en-US" sz="1200" b="1" i="0" u="none" strike="noStrike">
                          <a:solidFill>
                            <a:srgbClr val="538DD5"/>
                          </a:solidFill>
                          <a:effectLst/>
                          <a:latin typeface="Arial"/>
                        </a:rPr>
                        <a:t>2350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Professional Development</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$185,100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$187,000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$212,590</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$223,340</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$10,750</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2400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Textbooks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$237,137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$264,066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$286,586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$353,533</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$66,947</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884">
                <a:tc>
                  <a:txBody>
                    <a:bodyPr/>
                    <a:lstStyle/>
                    <a:p>
                      <a:pPr algn="ctr" fontAlgn="b"/>
                      <a:r>
                        <a:rPr lang="en-US" sz="1200" b="1" i="0" u="none" strike="noStrike">
                          <a:solidFill>
                            <a:srgbClr val="538DD5"/>
                          </a:solidFill>
                          <a:effectLst/>
                          <a:latin typeface="Arial"/>
                        </a:rPr>
                        <a:t>2410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Instructional Equipment</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$11,500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$22,700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$30,661</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$37,399</a:t>
                      </a:r>
                    </a:p>
                  </a:txBody>
                  <a:tcPr marL="0" marR="0" marT="0" marB="0" anchor="b">
                    <a:lnL>
                      <a:noFill/>
                    </a:lnL>
                    <a:lnR>
                      <a:noFill/>
                    </a:lnR>
                    <a:lnT>
                      <a:noFill/>
                    </a:lnT>
                    <a:lnB>
                      <a:noFill/>
                    </a:lnB>
                  </a:tcPr>
                </a:tc>
                <a:tc>
                  <a:txBody>
                    <a:bodyPr/>
                    <a:lstStyle/>
                    <a:p>
                      <a:pPr algn="r" fontAlgn="b"/>
                      <a:r>
                        <a:rPr lang="en-US" sz="1200" b="1" i="0" u="none" strike="noStrike" dirty="0">
                          <a:solidFill>
                            <a:srgbClr val="538DD5"/>
                          </a:solidFill>
                          <a:effectLst/>
                          <a:latin typeface="Arial"/>
                        </a:rPr>
                        <a:t>$6,738</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28600">
                <a:tc>
                  <a:txBody>
                    <a:bodyPr/>
                    <a:lstStyle/>
                    <a:p>
                      <a:pPr algn="ctr" fontAlgn="b"/>
                      <a:r>
                        <a:rPr lang="en-US" sz="1200" b="1" i="0" u="none" strike="noStrike">
                          <a:solidFill>
                            <a:srgbClr val="538DD5"/>
                          </a:solidFill>
                          <a:effectLst/>
                          <a:latin typeface="Arial"/>
                        </a:rPr>
                        <a:t>2450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Instructional Technology</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$585,947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$710,366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$754,310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$799,721</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$45,412</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2500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Library</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$537,159</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$600,901</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$634,320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$626,627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-$7,693</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2700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Counseling</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$876,234</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$951,807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$1,008,539</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$1,026,918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$18,379</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2800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Psychological Services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$329,464</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$339,448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$489,640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$507,960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$18,320</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3200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Health Services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$477,485</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$487,893</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$510,258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$554,608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$44,349</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3300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Transportation</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$1,236,613</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$1,298,185</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$1,293,024</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$1,320,546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$27,522</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3510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Athletics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$595,919</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$596,212</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$605,994</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$631,094</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$25,101</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3520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Other Student Activity</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$94,706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$103,041</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$119,767</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$121,822</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$2,055</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4110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Custodial</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$1,329,369</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$1,442,428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$1,545,001</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$1,623,165</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$78,164</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4120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Heating of Buildings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$458,369</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$465,388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$551,022</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$570,469</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$19,447</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4130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Utilities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$732,145</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$724,333</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$863,924</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$858,641</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-$5,283</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4210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Maintenance of Grounds</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$13,478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$27,288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$69,788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$95,882</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$26,094</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4220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Plant Maintenance</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$718,640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$757,748</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$812,286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$943,639</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$131,354</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4230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Repairs of Equipment</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$107,370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$106,053</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$106,550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$110,491</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$3,941</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5100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Employee Retirement</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$75,792</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$63,516</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$23,755</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$75,940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$52,185</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66613">
                <a:tc>
                  <a:txBody>
                    <a:bodyPr/>
                    <a:lstStyle/>
                    <a:p>
                      <a:pPr algn="ctr" fontAlgn="b"/>
                      <a:r>
                        <a:rPr lang="en-US" sz="1200" b="1" i="0" u="none" strike="noStrike">
                          <a:solidFill>
                            <a:srgbClr val="538DD5"/>
                          </a:solidFill>
                          <a:effectLst/>
                          <a:latin typeface="Arial"/>
                        </a:rPr>
                        <a:t>7000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Non-Instructional Equipment</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83307">
                <a:tc>
                  <a:txBody>
                    <a:bodyPr/>
                    <a:lstStyle/>
                    <a:p>
                      <a:pPr algn="ctr" fontAlgn="b"/>
                      <a:r>
                        <a:rPr lang="en-US" sz="1200" b="1" i="0" u="none" strike="noStrike">
                          <a:solidFill>
                            <a:srgbClr val="538DD5"/>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538DD5"/>
                          </a:solidFill>
                          <a:effectLst/>
                          <a:latin typeface="Arial"/>
                        </a:rPr>
                        <a:t>Allowance for increases </a:t>
                      </a:r>
                    </a:p>
                  </a:txBody>
                  <a:tcPr marL="0" marR="0" marT="0" marB="0" anchor="b">
                    <a:lnL>
                      <a:noFill/>
                    </a:lnL>
                    <a:lnR>
                      <a:noFill/>
                    </a:lnR>
                    <a:lnT>
                      <a:noFill/>
                    </a:lnT>
                    <a:lnB>
                      <a:noFill/>
                    </a:lnB>
                  </a:tcPr>
                </a:tc>
                <a:tc>
                  <a:txBody>
                    <a:bodyPr/>
                    <a:lstStyle/>
                    <a:p>
                      <a:pPr algn="r" fontAlgn="b"/>
                      <a:r>
                        <a:rPr lang="en-US" sz="1200" b="1" i="0" u="none" strike="noStrike">
                          <a:solidFill>
                            <a:srgbClr val="538DD5"/>
                          </a:solidFill>
                          <a:effectLst/>
                          <a:latin typeface="Arial"/>
                        </a:rPr>
                        <a:t>$21,671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$53,557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$273,887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$62,949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-$210,938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3307">
                <a:tc>
                  <a:txBody>
                    <a:bodyPr/>
                    <a:lstStyle/>
                    <a:p>
                      <a:pPr algn="ctr" fontAlgn="b"/>
                      <a:r>
                        <a:rPr lang="en-US" sz="1200" b="1" i="0" u="none" strike="noStrike">
                          <a:solidFill>
                            <a:srgbClr val="538DD5"/>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538DD5"/>
                          </a:solidFill>
                          <a:effectLst/>
                          <a:latin typeface="Arial"/>
                        </a:rPr>
                        <a:t>Total Regular Education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$29,923,194</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$31,300,452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$33,380,634</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$35,234,300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538DD5"/>
                          </a:solidFill>
                          <a:effectLst/>
                          <a:latin typeface="Arial"/>
                        </a:rPr>
                        <a:t>$1,853,666</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smtClean="0">
                          <a:solidFill>
                            <a:srgbClr val="4F81BD"/>
                          </a:solidFill>
                          <a:effectLst/>
                          <a:latin typeface="Cambria"/>
                        </a:rPr>
                        <a:t>5.55% </a:t>
                      </a:r>
                      <a:endParaRPr lang="en-US" sz="1200" b="1" i="0" u="none" strike="noStrike" dirty="0">
                        <a:solidFill>
                          <a:srgbClr val="4F81BD"/>
                        </a:solidFill>
                        <a:effectLst/>
                        <a:latin typeface="Cambria"/>
                      </a:endParaRP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163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8969156"/>
              </p:ext>
            </p:extLst>
          </p:nvPr>
        </p:nvGraphicFramePr>
        <p:xfrm>
          <a:off x="381000" y="457200"/>
          <a:ext cx="8458200" cy="5867397"/>
        </p:xfrm>
        <a:graphic>
          <a:graphicData uri="http://schemas.openxmlformats.org/drawingml/2006/table">
            <a:tbl>
              <a:tblPr/>
              <a:tblGrid>
                <a:gridCol w="883572"/>
                <a:gridCol w="1775178"/>
                <a:gridCol w="1036190"/>
                <a:gridCol w="1036190"/>
                <a:gridCol w="1036190"/>
                <a:gridCol w="1036190"/>
                <a:gridCol w="931768"/>
                <a:gridCol w="722922"/>
              </a:tblGrid>
              <a:tr h="338916">
                <a:tc gridSpan="8">
                  <a:txBody>
                    <a:bodyPr/>
                    <a:lstStyle/>
                    <a:p>
                      <a:pPr algn="ctr" fontAlgn="b"/>
                      <a:r>
                        <a:rPr lang="en-US" sz="2000" b="1" i="0" u="none" strike="noStrike" dirty="0">
                          <a:effectLst/>
                          <a:latin typeface="Cambria"/>
                        </a:rPr>
                        <a:t>HINGHAM PUBLIC SCHOOLS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079">
                <a:tc gridSpan="8">
                  <a:txBody>
                    <a:bodyPr/>
                    <a:lstStyle/>
                    <a:p>
                      <a:pPr algn="ctr" fontAlgn="b"/>
                      <a:r>
                        <a:rPr lang="en-US" sz="1600" b="1" i="0" u="none" strike="noStrike" dirty="0">
                          <a:effectLst/>
                          <a:latin typeface="Cambria"/>
                        </a:rPr>
                        <a:t>Proposed FY 2015 - 2016 BUDGET as Adjusted on January 29, 2015</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108">
                <a:tc gridSpan="8">
                  <a:txBody>
                    <a:bodyPr/>
                    <a:lstStyle/>
                    <a:p>
                      <a:pPr algn="ctr" fontAlgn="b"/>
                      <a:r>
                        <a:rPr lang="en-US" sz="1600" b="1" i="0" u="none" strike="noStrike" dirty="0">
                          <a:effectLst/>
                          <a:latin typeface="Arial"/>
                        </a:rPr>
                        <a:t>Regular Education, Special Education, Vo-Tech Budget Breakdown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831">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r>
                        <a:rPr lang="en-US" sz="1200" b="1" i="0" u="none" strike="noStrike">
                          <a:effectLst/>
                          <a:latin typeface="Arial"/>
                        </a:rPr>
                        <a:t>Proposed</a:t>
                      </a:r>
                    </a:p>
                  </a:txBody>
                  <a:tcPr marL="0" marR="0" marT="0" marB="0" anchor="b">
                    <a:lnL>
                      <a:noFill/>
                    </a:lnL>
                    <a:lnR>
                      <a:noFill/>
                    </a:lnR>
                    <a:lnT>
                      <a:noFill/>
                    </a:lnT>
                    <a:lnB>
                      <a:noFill/>
                    </a:lnB>
                  </a:tcPr>
                </a:tc>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r>
              <a:tr h="198831">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r>
                        <a:rPr lang="en-US" sz="12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Budget</a:t>
                      </a:r>
                    </a:p>
                  </a:txBody>
                  <a:tcPr marL="0" marR="0" marT="0" marB="0" anchor="b">
                    <a:lnL>
                      <a:noFill/>
                    </a:lnL>
                    <a:lnR>
                      <a:noFill/>
                    </a:lnR>
                    <a:lnT>
                      <a:noFill/>
                    </a:lnT>
                    <a:lnB>
                      <a:noFill/>
                    </a:lnB>
                  </a:tcPr>
                </a:tc>
                <a:tc>
                  <a:txBody>
                    <a:bodyPr/>
                    <a:lstStyle/>
                    <a:p>
                      <a:pPr algn="ctr" fontAlgn="b"/>
                      <a:r>
                        <a:rPr lang="en-US" sz="1200" b="1" i="0" u="dbl" strike="noStrike">
                          <a:effectLst/>
                          <a:latin typeface="Arial"/>
                        </a:rPr>
                        <a:t>Increase</a:t>
                      </a:r>
                    </a:p>
                  </a:txBody>
                  <a:tcPr marL="0" marR="0" marT="0" marB="0" anchor="b">
                    <a:lnL>
                      <a:noFill/>
                    </a:lnL>
                    <a:lnR>
                      <a:noFill/>
                    </a:lnR>
                    <a:lnT>
                      <a:noFill/>
                    </a:lnT>
                    <a:lnB>
                      <a:noFill/>
                    </a:lnB>
                  </a:tcPr>
                </a:tc>
                <a:tc>
                  <a:txBody>
                    <a:bodyPr/>
                    <a:lstStyle/>
                    <a:p>
                      <a:pPr algn="ctr" fontAlgn="b"/>
                      <a:r>
                        <a:rPr lang="en-US" sz="1200" b="1" i="0" u="none" strike="noStrike">
                          <a:solidFill>
                            <a:srgbClr val="4F81BD"/>
                          </a:solidFill>
                          <a:effectLst/>
                          <a:latin typeface="Cambria"/>
                        </a:rPr>
                        <a:t>%</a:t>
                      </a:r>
                    </a:p>
                  </a:txBody>
                  <a:tcPr marL="0" marR="0" marT="0" marB="0" anchor="b">
                    <a:lnL>
                      <a:noFill/>
                    </a:lnL>
                    <a:lnR>
                      <a:noFill/>
                    </a:lnR>
                    <a:lnT>
                      <a:noFill/>
                    </a:lnT>
                    <a:lnB>
                      <a:noFill/>
                    </a:lnB>
                  </a:tcPr>
                </a:tc>
              </a:tr>
              <a:tr h="198831">
                <a:tc>
                  <a:txBody>
                    <a:bodyPr/>
                    <a:lstStyle/>
                    <a:p>
                      <a:pPr algn="l" fontAlgn="b"/>
                      <a:r>
                        <a:rPr lang="en-US" sz="120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120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2012-2013</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2013-2014</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2014-2015</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2015-2016</a:t>
                      </a:r>
                    </a:p>
                  </a:txBody>
                  <a:tcPr marL="0" marR="0" marT="0" marB="0" anchor="b">
                    <a:lnL>
                      <a:noFill/>
                    </a:lnL>
                    <a:lnR>
                      <a:noFill/>
                    </a:lnR>
                    <a:lnT>
                      <a:noFill/>
                    </a:lnT>
                    <a:lnB>
                      <a:noFill/>
                    </a:lnB>
                  </a:tcPr>
                </a:tc>
                <a:tc>
                  <a:txBody>
                    <a:bodyPr/>
                    <a:lstStyle/>
                    <a:p>
                      <a:pPr algn="ctr" fontAlgn="b"/>
                      <a:r>
                        <a:rPr lang="en-US" sz="1200" b="1" i="0" u="dbl" strike="noStrike">
                          <a:effectLst/>
                          <a:latin typeface="Arial"/>
                        </a:rPr>
                        <a:t>(Decrease)</a:t>
                      </a:r>
                    </a:p>
                  </a:txBody>
                  <a:tcPr marL="0" marR="0" marT="0" marB="0" anchor="b">
                    <a:lnL>
                      <a:noFill/>
                    </a:lnL>
                    <a:lnR>
                      <a:noFill/>
                    </a:lnR>
                    <a:lnT>
                      <a:noFill/>
                    </a:lnT>
                    <a:lnB>
                      <a:noFill/>
                    </a:lnB>
                  </a:tcPr>
                </a:tc>
                <a:tc>
                  <a:txBody>
                    <a:bodyPr/>
                    <a:lstStyle/>
                    <a:p>
                      <a:pPr algn="ctr" fontAlgn="b"/>
                      <a:r>
                        <a:rPr lang="en-US" sz="1200" b="1" i="0" u="none" strike="noStrike">
                          <a:solidFill>
                            <a:srgbClr val="4F81BD"/>
                          </a:solidFill>
                          <a:effectLst/>
                          <a:latin typeface="Cambria"/>
                        </a:rPr>
                        <a:t>Change</a:t>
                      </a:r>
                    </a:p>
                  </a:txBody>
                  <a:tcPr marL="0" marR="0" marT="0" marB="0" anchor="b">
                    <a:lnL>
                      <a:noFill/>
                    </a:lnL>
                    <a:lnR>
                      <a:noFill/>
                    </a:lnR>
                    <a:lnT>
                      <a:noFill/>
                    </a:lnT>
                    <a:lnB>
                      <a:noFill/>
                    </a:lnB>
                  </a:tcPr>
                </a:tc>
              </a:tr>
              <a:tr h="198831">
                <a:tc>
                  <a:txBody>
                    <a:bodyPr/>
                    <a:lstStyle/>
                    <a:p>
                      <a:pPr algn="l" fontAlgn="b"/>
                      <a:endParaRPr lang="en-US" sz="12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l" fontAlgn="b"/>
                      <a:endParaRPr lang="en-US" sz="12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2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2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2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2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ctr" fontAlgn="b"/>
                      <a:endParaRPr lang="en-US" sz="12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ctr" fontAlgn="b"/>
                      <a:endParaRPr lang="en-US" sz="1200" b="1" i="0" u="sng" strike="noStrike">
                        <a:solidFill>
                          <a:srgbClr val="4F81BD"/>
                        </a:solidFill>
                        <a:effectLst/>
                        <a:latin typeface="Cambria"/>
                      </a:endParaRPr>
                    </a:p>
                  </a:txBody>
                  <a:tcPr marL="0" marR="0" marT="0" marB="0" anchor="b">
                    <a:lnL>
                      <a:noFill/>
                    </a:lnL>
                    <a:lnR>
                      <a:noFill/>
                    </a:lnR>
                    <a:lnT>
                      <a:noFill/>
                    </a:lnT>
                    <a:lnB>
                      <a:noFill/>
                    </a:lnB>
                  </a:tcPr>
                </a:tc>
              </a:tr>
              <a:tr h="198831">
                <a:tc>
                  <a:txBody>
                    <a:bodyPr/>
                    <a:lstStyle/>
                    <a:p>
                      <a:pPr algn="ct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198831">
                <a:tc>
                  <a:txBody>
                    <a:bodyPr/>
                    <a:lstStyle/>
                    <a:p>
                      <a:pPr algn="ctr" fontAlgn="b"/>
                      <a:r>
                        <a:rPr lang="en-US" sz="1200" b="1" i="0" u="none" strike="noStrike">
                          <a:solidFill>
                            <a:srgbClr val="9BBB59"/>
                          </a:solidFill>
                          <a:effectLst/>
                          <a:latin typeface="Arial"/>
                        </a:rPr>
                        <a:t>2100B</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9BBB59"/>
                          </a:solidFill>
                          <a:effectLst/>
                          <a:latin typeface="Arial"/>
                        </a:rPr>
                        <a:t>Sped Supervision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9BBB59"/>
                          </a:solidFill>
                          <a:effectLst/>
                          <a:latin typeface="Arial"/>
                        </a:rPr>
                        <a:t>$238,244</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9BBB59"/>
                          </a:solidFill>
                          <a:effectLst/>
                          <a:latin typeface="Arial"/>
                        </a:rPr>
                        <a:t>$241,690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9BBB59"/>
                          </a:solidFill>
                          <a:effectLst/>
                          <a:latin typeface="Arial"/>
                        </a:rPr>
                        <a:t>$252,862</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9BBB59"/>
                          </a:solidFill>
                          <a:effectLst/>
                          <a:latin typeface="Arial"/>
                        </a:rPr>
                        <a:t>$246,102</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9BBB59"/>
                          </a:solidFill>
                          <a:effectLst/>
                          <a:latin typeface="Arial"/>
                        </a:rPr>
                        <a:t>-$6,760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198831">
                <a:tc>
                  <a:txBody>
                    <a:bodyPr/>
                    <a:lstStyle/>
                    <a:p>
                      <a:pPr algn="ctr" fontAlgn="b"/>
                      <a:r>
                        <a:rPr lang="en-US" sz="1200" b="1" i="0" u="none" strike="noStrike">
                          <a:solidFill>
                            <a:srgbClr val="9BBB59"/>
                          </a:solidFill>
                          <a:effectLst/>
                          <a:latin typeface="Arial"/>
                        </a:rPr>
                        <a:t>2300B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9BBB59"/>
                          </a:solidFill>
                          <a:effectLst/>
                          <a:latin typeface="Arial"/>
                        </a:rPr>
                        <a:t>Sped Instruction</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$5,457,819</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$5,667,476</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$5,949,319</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$6,147,439</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$198,120</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98831">
                <a:tc>
                  <a:txBody>
                    <a:bodyPr/>
                    <a:lstStyle/>
                    <a:p>
                      <a:pPr algn="ctr" fontAlgn="b"/>
                      <a:r>
                        <a:rPr lang="en-US" sz="1200" b="1" i="0" u="none" strike="noStrike">
                          <a:solidFill>
                            <a:srgbClr val="9BBB59"/>
                          </a:solidFill>
                          <a:effectLst/>
                          <a:latin typeface="Arial"/>
                        </a:rPr>
                        <a:t>2350B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9BBB59"/>
                          </a:solidFill>
                          <a:effectLst/>
                          <a:latin typeface="Arial"/>
                        </a:rPr>
                        <a:t>Sped Prof. Development</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$10,700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$0</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98831">
                <a:tc>
                  <a:txBody>
                    <a:bodyPr/>
                    <a:lstStyle/>
                    <a:p>
                      <a:pPr algn="ctr" fontAlgn="b"/>
                      <a:r>
                        <a:rPr lang="en-US" sz="1200" b="1" i="0" u="none" strike="noStrike">
                          <a:solidFill>
                            <a:srgbClr val="9BBB59"/>
                          </a:solidFill>
                          <a:effectLst/>
                          <a:latin typeface="Arial"/>
                        </a:rPr>
                        <a:t>2400B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9BBB59"/>
                          </a:solidFill>
                          <a:effectLst/>
                          <a:latin typeface="Arial"/>
                        </a:rPr>
                        <a:t>Sped Textbooks</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$0</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98831">
                <a:tc>
                  <a:txBody>
                    <a:bodyPr/>
                    <a:lstStyle/>
                    <a:p>
                      <a:pPr algn="ctr" fontAlgn="b"/>
                      <a:r>
                        <a:rPr lang="en-US" sz="1200" b="1" i="0" u="none" strike="noStrike">
                          <a:solidFill>
                            <a:srgbClr val="9BBB59"/>
                          </a:solidFill>
                          <a:effectLst/>
                          <a:latin typeface="Arial"/>
                        </a:rPr>
                        <a:t>2700B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9BBB59"/>
                          </a:solidFill>
                          <a:effectLst/>
                          <a:latin typeface="Arial"/>
                        </a:rPr>
                        <a:t>Sped Counseling</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$388,316</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$405,603</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$494,426</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$515,662</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$21,237</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97662">
                <a:tc>
                  <a:txBody>
                    <a:bodyPr/>
                    <a:lstStyle/>
                    <a:p>
                      <a:pPr algn="ctr" fontAlgn="b"/>
                      <a:r>
                        <a:rPr lang="en-US" sz="1200" b="1" i="0" u="none" strike="noStrike">
                          <a:solidFill>
                            <a:srgbClr val="9BBB59"/>
                          </a:solidFill>
                          <a:effectLst/>
                          <a:latin typeface="Arial"/>
                        </a:rPr>
                        <a:t>2800B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9BBB59"/>
                          </a:solidFill>
                          <a:effectLst/>
                          <a:latin typeface="Arial"/>
                        </a:rPr>
                        <a:t>Sped Psychological Services</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$231,753</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$245,277</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$248,714</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$261,237</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$12,523</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198831">
                <a:tc>
                  <a:txBody>
                    <a:bodyPr/>
                    <a:lstStyle/>
                    <a:p>
                      <a:pPr algn="ctr" fontAlgn="b"/>
                      <a:r>
                        <a:rPr lang="en-US" sz="1200" b="1" i="0" u="none" strike="noStrike">
                          <a:solidFill>
                            <a:srgbClr val="9BBB59"/>
                          </a:solidFill>
                          <a:effectLst/>
                          <a:latin typeface="Arial"/>
                        </a:rPr>
                        <a:t>3300B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9BBB59"/>
                          </a:solidFill>
                          <a:effectLst/>
                          <a:latin typeface="Arial"/>
                        </a:rPr>
                        <a:t>Sped Transportation</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$627,287</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$573,011</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$562,563</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$591,468</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$28,906</a:t>
                      </a:r>
                    </a:p>
                  </a:txBody>
                  <a:tcPr marL="0" marR="0" marT="0" marB="0" anchor="b">
                    <a:lnL>
                      <a:noFill/>
                    </a:lnL>
                    <a:lnR>
                      <a:noFill/>
                    </a:lnR>
                    <a:lnT>
                      <a:noFill/>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97662">
                <a:tc>
                  <a:txBody>
                    <a:bodyPr/>
                    <a:lstStyle/>
                    <a:p>
                      <a:pPr algn="ctr" fontAlgn="b"/>
                      <a:r>
                        <a:rPr lang="en-US" sz="1200" b="1" i="0" u="none" strike="noStrike">
                          <a:solidFill>
                            <a:srgbClr val="9BBB59"/>
                          </a:solidFill>
                          <a:effectLst/>
                          <a:latin typeface="Arial"/>
                        </a:rPr>
                        <a:t>9100B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9BBB59"/>
                          </a:solidFill>
                          <a:effectLst/>
                          <a:latin typeface="Arial"/>
                        </a:rPr>
                        <a:t>Sped Prog w/other Districts</a:t>
                      </a:r>
                    </a:p>
                  </a:txBody>
                  <a:tcPr marL="0" marR="0" marT="0" marB="0" anchor="b">
                    <a:lnL>
                      <a:noFill/>
                    </a:lnL>
                    <a:lnR>
                      <a:noFill/>
                    </a:lnR>
                    <a:lnT>
                      <a:noFill/>
                    </a:lnT>
                    <a:lnB>
                      <a:noFill/>
                    </a:lnB>
                  </a:tcPr>
                </a:tc>
                <a:tc>
                  <a:txBody>
                    <a:bodyPr/>
                    <a:lstStyle/>
                    <a:p>
                      <a:pPr algn="r" fontAlgn="b"/>
                      <a:r>
                        <a:rPr lang="en-US" sz="1200" b="1" i="0" u="none" strike="noStrike">
                          <a:solidFill>
                            <a:srgbClr val="9BBB59"/>
                          </a:solidFill>
                          <a:effectLst/>
                          <a:latin typeface="Arial"/>
                        </a:rPr>
                        <a:t>$3,543,599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$3,255,628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$2,496,457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$3,112,802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$616,345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831">
                <a:tc>
                  <a:txBody>
                    <a:bodyPr/>
                    <a:lstStyle/>
                    <a:p>
                      <a:pPr algn="ctr" fontAlgn="b"/>
                      <a:r>
                        <a:rPr lang="en-US" sz="1200" b="1" i="0" u="none" strike="noStrike">
                          <a:solidFill>
                            <a:srgbClr val="9BBB59"/>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9BBB59"/>
                          </a:solidFill>
                          <a:effectLst/>
                          <a:latin typeface="Arial"/>
                        </a:rPr>
                        <a:t>Total Special Education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$10,498,618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$10,399,485</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$10,015,139</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$10,885,509</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9BBB59"/>
                          </a:solidFill>
                          <a:effectLst/>
                          <a:latin typeface="Arial"/>
                        </a:rPr>
                        <a:t>$870,370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smtClean="0">
                          <a:solidFill>
                            <a:srgbClr val="9BBB59"/>
                          </a:solidFill>
                          <a:effectLst/>
                          <a:latin typeface="Cambria"/>
                        </a:rPr>
                        <a:t>8.69% </a:t>
                      </a:r>
                      <a:endParaRPr lang="en-US" sz="1200" b="1" i="0" u="none" strike="noStrike" dirty="0">
                        <a:solidFill>
                          <a:srgbClr val="9BBB59"/>
                        </a:solidFill>
                        <a:effectLst/>
                        <a:latin typeface="Cambria"/>
                      </a:endParaRP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8831">
                <a:tc>
                  <a:txBody>
                    <a:bodyPr/>
                    <a:lstStyle/>
                    <a:p>
                      <a:pPr algn="ctr" fontAlgn="b"/>
                      <a:endParaRPr lang="en-US" sz="12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198831">
                <a:tc>
                  <a:txBody>
                    <a:bodyPr/>
                    <a:lstStyle/>
                    <a:p>
                      <a:pPr algn="ct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397662">
                <a:tc>
                  <a:txBody>
                    <a:bodyPr/>
                    <a:lstStyle/>
                    <a:p>
                      <a:pPr algn="ctr" fontAlgn="b"/>
                      <a:r>
                        <a:rPr lang="en-US" sz="1200" b="1" i="0" u="none" strike="noStrike">
                          <a:solidFill>
                            <a:srgbClr val="C0504D"/>
                          </a:solidFill>
                          <a:effectLst/>
                          <a:latin typeface="Cambria"/>
                        </a:rPr>
                        <a:t>3300E</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C0504D"/>
                          </a:solidFill>
                          <a:effectLst/>
                          <a:latin typeface="Arial"/>
                        </a:rPr>
                        <a:t>Vocational Transportation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C0504D"/>
                          </a:solidFill>
                          <a:effectLst/>
                          <a:latin typeface="Arial"/>
                        </a:rPr>
                        <a:t>$0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198831">
                <a:tc>
                  <a:txBody>
                    <a:bodyPr/>
                    <a:lstStyle/>
                    <a:p>
                      <a:pPr algn="ctr" fontAlgn="b"/>
                      <a:r>
                        <a:rPr lang="en-US" sz="1200" b="1" i="0" u="none" strike="noStrike">
                          <a:solidFill>
                            <a:srgbClr val="C0504D"/>
                          </a:solidFill>
                          <a:effectLst/>
                          <a:latin typeface="Cambria"/>
                        </a:rPr>
                        <a:t>9100E</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C0504D"/>
                          </a:solidFill>
                          <a:effectLst/>
                          <a:latin typeface="Arial"/>
                        </a:rPr>
                        <a:t>Vocational Tuition</a:t>
                      </a:r>
                    </a:p>
                  </a:txBody>
                  <a:tcPr marL="0" marR="0" marT="0" marB="0" anchor="b">
                    <a:lnL>
                      <a:noFill/>
                    </a:lnL>
                    <a:lnR>
                      <a:noFill/>
                    </a:lnR>
                    <a:lnT>
                      <a:noFill/>
                    </a:lnT>
                    <a:lnB>
                      <a:noFill/>
                    </a:lnB>
                  </a:tcPr>
                </a:tc>
                <a:tc>
                  <a:txBody>
                    <a:bodyPr/>
                    <a:lstStyle/>
                    <a:p>
                      <a:pPr algn="r" fontAlgn="b"/>
                      <a:r>
                        <a:rPr lang="en-US" sz="1200" b="1" i="0" u="none" strike="noStrike">
                          <a:solidFill>
                            <a:srgbClr val="C0504D"/>
                          </a:solidFill>
                          <a:effectLst/>
                          <a:latin typeface="Arial"/>
                        </a:rPr>
                        <a:t>$135,108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$127,892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$84,548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$60,782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-$23,766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831">
                <a:tc>
                  <a:txBody>
                    <a:bodyPr/>
                    <a:lstStyle/>
                    <a:p>
                      <a:pPr algn="l" fontAlgn="b"/>
                      <a:r>
                        <a:rPr lang="en-US" sz="1200" b="1" i="0" u="none" strike="noStrike">
                          <a:solidFill>
                            <a:srgbClr val="C0504D"/>
                          </a:solidFill>
                          <a:effectLst/>
                          <a:latin typeface="Cambria"/>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C0504D"/>
                          </a:solidFill>
                          <a:effectLst/>
                          <a:latin typeface="Arial"/>
                        </a:rPr>
                        <a:t>Total Votech</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$145,508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$138,292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$94,948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$71,182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C0504D"/>
                          </a:solidFill>
                          <a:effectLst/>
                          <a:latin typeface="Arial"/>
                        </a:rPr>
                        <a:t>-$23,766</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smtClean="0">
                          <a:solidFill>
                            <a:schemeClr val="accent2">
                              <a:lumMod val="75000"/>
                            </a:schemeClr>
                          </a:solidFill>
                          <a:effectLst/>
                          <a:latin typeface="Cambria"/>
                        </a:rPr>
                        <a:t>(25.03%</a:t>
                      </a:r>
                      <a:r>
                        <a:rPr lang="en-US" sz="1200" b="1" i="0" u="none" strike="noStrike" dirty="0">
                          <a:solidFill>
                            <a:schemeClr val="accent2">
                              <a:lumMod val="75000"/>
                            </a:schemeClr>
                          </a:solidFill>
                          <a:effectLst/>
                          <a:latin typeface="Cambria"/>
                        </a:rPr>
                        <a:t>)</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8831">
                <a:tc>
                  <a:txBody>
                    <a:bodyPr/>
                    <a:lstStyle/>
                    <a:p>
                      <a:pPr algn="l" fontAlgn="b"/>
                      <a:endParaRPr lang="en-US" sz="12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C0504D"/>
                          </a:solidFill>
                          <a:effectLst/>
                          <a:latin typeface="Cambria"/>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200" b="1" i="0" u="none" strike="noStrike">
                        <a:solidFill>
                          <a:srgbClr val="FFFFFF"/>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198831">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200" b="1" i="0" u="none" strike="noStrike">
                        <a:solidFill>
                          <a:srgbClr val="FFFFFF"/>
                        </a:solidFill>
                        <a:effectLst/>
                        <a:latin typeface="Cambria"/>
                      </a:endParaRPr>
                    </a:p>
                  </a:txBody>
                  <a:tcPr marL="0" marR="0" marT="0" marB="0" anchor="b">
                    <a:lnL>
                      <a:noFill/>
                    </a:lnL>
                    <a:lnR>
                      <a:noFill/>
                    </a:lnR>
                    <a:lnT>
                      <a:noFill/>
                    </a:lnT>
                    <a:lnB>
                      <a:noFill/>
                    </a:lnB>
                  </a:tcPr>
                </a:tc>
              </a:tr>
              <a:tr h="203350">
                <a:tc>
                  <a:txBody>
                    <a:bodyPr/>
                    <a:lstStyle/>
                    <a:p>
                      <a:pPr algn="ctr" fontAlgn="b"/>
                      <a:endParaRPr lang="en-US" sz="1200" b="1" i="0" u="none" strike="noStrike">
                        <a:effectLst/>
                        <a:latin typeface="Arial"/>
                      </a:endParaRPr>
                    </a:p>
                  </a:txBody>
                  <a:tcPr marL="0" marR="0" marT="0" marB="0" anchor="b">
                    <a:lnL>
                      <a:noFill/>
                    </a:lnL>
                    <a:lnR>
                      <a:noFill/>
                    </a:lnR>
                    <a:lnT>
                      <a:noFill/>
                    </a:lnT>
                    <a:lnB>
                      <a:noFill/>
                    </a:lnB>
                  </a:tcPr>
                </a:tc>
                <a:tc>
                  <a:txBody>
                    <a:bodyPr/>
                    <a:lstStyle/>
                    <a:p>
                      <a:pPr algn="l" fontAlgn="b"/>
                      <a:r>
                        <a:rPr lang="en-US" sz="1200" b="1" i="0" u="none" strike="noStrike">
                          <a:effectLst/>
                          <a:latin typeface="Arial"/>
                        </a:rPr>
                        <a:t>Total Proposed Budget</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$40,567,321</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$41,838,228</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$43,490,722</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$46,190,991</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$2,700,269</a:t>
                      </a:r>
                    </a:p>
                  </a:txBody>
                  <a:tcPr marL="0" marR="0" marT="0" marB="0" anchor="b">
                    <a:lnL>
                      <a:noFill/>
                    </a:lnL>
                    <a:lnR>
                      <a:noFill/>
                    </a:lnR>
                    <a:lnT>
                      <a:noFill/>
                    </a:lnT>
                    <a:lnB>
                      <a:noFill/>
                    </a:lnB>
                  </a:tcPr>
                </a:tc>
                <a:tc>
                  <a:txBody>
                    <a:bodyPr/>
                    <a:lstStyle/>
                    <a:p>
                      <a:pPr algn="r" fontAlgn="b"/>
                      <a:r>
                        <a:rPr lang="en-US" sz="1200" b="1" i="0" u="dbl" strike="noStrike" dirty="0">
                          <a:effectLst/>
                          <a:latin typeface="Cambria"/>
                        </a:rPr>
                        <a:t>6.21% </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578202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808</TotalTime>
  <Words>3555</Words>
  <Application>Microsoft Office PowerPoint</Application>
  <PresentationFormat>On-screen Show (4:3)</PresentationFormat>
  <Paragraphs>1129</Paragraphs>
  <Slides>45</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Worksheet</vt:lpstr>
      <vt:lpstr>Document</vt:lpstr>
      <vt:lpstr>PowerPoint Presentation</vt:lpstr>
      <vt:lpstr>FY 16 BUDGET CHALLENGES</vt:lpstr>
      <vt:lpstr> WHAT IS A “NEEDS - BASED” BUDGET </vt:lpstr>
      <vt:lpstr>PowerPoint Presentation</vt:lpstr>
      <vt:lpstr>PowerPoint Presentation</vt:lpstr>
      <vt:lpstr>PowerPoint Presentation</vt:lpstr>
      <vt:lpstr>Hingham Public Schools Proposed FY 2015 - 2016 Budget Adjusted as of January 29, 2015</vt:lpstr>
      <vt:lpstr>PowerPoint Presentation</vt:lpstr>
      <vt:lpstr>PowerPoint Presentation</vt:lpstr>
      <vt:lpstr>HINGHAM PUBLIC SCHOOLS Grant and Revenue Account Offsets</vt:lpstr>
      <vt:lpstr>PowerPoint Presentation</vt:lpstr>
      <vt:lpstr>PowerPoint Presentation</vt:lpstr>
      <vt:lpstr> FY 16 PROPOSED ADDITIONAL FTEs  (as of 2-5-15)     </vt:lpstr>
      <vt:lpstr>PowerPoint Presentation</vt:lpstr>
      <vt:lpstr>PowerPoint Presentation</vt:lpstr>
      <vt:lpstr>PowerPoint Presentation</vt:lpstr>
      <vt:lpstr>PowerPoint Presentation</vt:lpstr>
      <vt:lpstr>PowerPoint Presentation</vt:lpstr>
      <vt:lpstr>PowerPoint Presentation</vt:lpstr>
      <vt:lpstr>K – 12 Projections for September 2015 (based on moving along December 2014 actuals)</vt:lpstr>
      <vt:lpstr>PowerPoint Presentation</vt:lpstr>
      <vt:lpstr>PowerPoint Presentation</vt:lpstr>
      <vt:lpstr>PowerPoint Presentation</vt:lpstr>
      <vt:lpstr>PowerPoint Presentation</vt:lpstr>
      <vt:lpstr>SPECIAL EDUCATION ENROLLMENT January 2015 “Snapshot”</vt:lpstr>
      <vt:lpstr>FY 2016 - Special Education Staffing</vt:lpstr>
      <vt:lpstr>Out of District *Tuitions (2015-2016, projected for 56 students)</vt:lpstr>
      <vt:lpstr>Hingham Public Schools FY 2015 – 2016 Proposed Budget</vt:lpstr>
      <vt:lpstr> Administration, Facilities, Health and Transportation Trend FY 16 Preliminary  Budget </vt:lpstr>
      <vt:lpstr>Hingham Public Schools FY 16 Preliminary Budget</vt:lpstr>
      <vt:lpstr>Energy Budget Natural Gas</vt:lpstr>
      <vt:lpstr>Energy Budget Oil</vt:lpstr>
      <vt:lpstr>Electric Budget</vt:lpstr>
      <vt:lpstr>PowerPoint Presentation</vt:lpstr>
      <vt:lpstr>PowerPoint Presentation</vt:lpstr>
      <vt:lpstr>PowerPoint Presentation</vt:lpstr>
      <vt:lpstr>Full-Day K for ALL Proposed Budget</vt:lpstr>
      <vt:lpstr>“Sample” of a Full-Day K for All Funding Plan ( a “work in progress”)</vt:lpstr>
      <vt:lpstr>Revised Administration - Proposed  Funding Proposal for FD K</vt:lpstr>
      <vt:lpstr> Full Day Kindergarten Impact </vt:lpstr>
      <vt:lpstr> Capital Projects (Total Request as of 1/22/15 is  $1,297,715) </vt:lpstr>
      <vt:lpstr> FY 16 Capital Projects (continued) </vt:lpstr>
      <vt:lpstr>Deferred Capital Projects (need attention and a multi-department solution)</vt:lpstr>
      <vt:lpstr>PowerPoint Presentation</vt:lpstr>
      <vt:lpstr>TERMS TO DEFINE DOES IT DEPEND UPON CONTEXT? IS MEANING IN THE EYES OF THE BEHOLDER?</vt:lpstr>
    </vt:vector>
  </TitlesOfParts>
  <Company>Hingham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 5 Joint meeting</dc:title>
  <dc:creator>Dorothy Galo</dc:creator>
  <cp:lastModifiedBy>CroninN</cp:lastModifiedBy>
  <cp:revision>54</cp:revision>
  <cp:lastPrinted>2015-02-06T00:35:01Z</cp:lastPrinted>
  <dcterms:created xsi:type="dcterms:W3CDTF">2015-02-02T18:26:44Z</dcterms:created>
  <dcterms:modified xsi:type="dcterms:W3CDTF">2015-02-06T17:01:33Z</dcterms:modified>
</cp:coreProperties>
</file>