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4.xml" ContentType="application/vnd.openxmlformats-officedocument.presentationml.notesSlide+xml"/>
  <Override PartName="/ppt/charts/chart11.xml" ContentType="application/vnd.openxmlformats-officedocument.drawingml.chart+xml"/>
  <Override PartName="/ppt/theme/themeOverride2.xml" ContentType="application/vnd.openxmlformats-officedocument.themeOverride+xml"/>
  <Override PartName="/ppt/charts/chart12.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handoutMasterIdLst>
    <p:handoutMasterId r:id="rId46"/>
  </p:handoutMasterIdLst>
  <p:sldIdLst>
    <p:sldId id="258" r:id="rId2"/>
    <p:sldId id="295" r:id="rId3"/>
    <p:sldId id="362" r:id="rId4"/>
    <p:sldId id="354" r:id="rId5"/>
    <p:sldId id="313" r:id="rId6"/>
    <p:sldId id="353" r:id="rId7"/>
    <p:sldId id="314" r:id="rId8"/>
    <p:sldId id="361" r:id="rId9"/>
    <p:sldId id="351" r:id="rId10"/>
    <p:sldId id="363" r:id="rId11"/>
    <p:sldId id="364" r:id="rId12"/>
    <p:sldId id="320" r:id="rId13"/>
    <p:sldId id="311" r:id="rId14"/>
    <p:sldId id="305" r:id="rId15"/>
    <p:sldId id="317" r:id="rId16"/>
    <p:sldId id="296" r:id="rId17"/>
    <p:sldId id="260" r:id="rId18"/>
    <p:sldId id="278" r:id="rId19"/>
    <p:sldId id="319" r:id="rId20"/>
    <p:sldId id="299" r:id="rId21"/>
    <p:sldId id="302" r:id="rId22"/>
    <p:sldId id="301" r:id="rId23"/>
    <p:sldId id="303" r:id="rId24"/>
    <p:sldId id="348" r:id="rId25"/>
    <p:sldId id="342" r:id="rId26"/>
    <p:sldId id="346" r:id="rId27"/>
    <p:sldId id="347" r:id="rId28"/>
    <p:sldId id="365" r:id="rId29"/>
    <p:sldId id="356" r:id="rId30"/>
    <p:sldId id="261" r:id="rId31"/>
    <p:sldId id="357" r:id="rId32"/>
    <p:sldId id="358" r:id="rId33"/>
    <p:sldId id="359" r:id="rId34"/>
    <p:sldId id="304" r:id="rId35"/>
    <p:sldId id="323" r:id="rId36"/>
    <p:sldId id="331" r:id="rId37"/>
    <p:sldId id="332" r:id="rId38"/>
    <p:sldId id="333" r:id="rId39"/>
    <p:sldId id="334" r:id="rId40"/>
    <p:sldId id="350" r:id="rId41"/>
    <p:sldId id="343" r:id="rId42"/>
    <p:sldId id="344" r:id="rId43"/>
    <p:sldId id="345" r:id="rId4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40F9BD-E5C9-914B-97B1-219D2B58B492}">
          <p14:sldIdLst>
            <p14:sldId id="258"/>
            <p14:sldId id="295"/>
            <p14:sldId id="362"/>
            <p14:sldId id="354"/>
            <p14:sldId id="313"/>
            <p14:sldId id="353"/>
            <p14:sldId id="314"/>
            <p14:sldId id="361"/>
            <p14:sldId id="351"/>
            <p14:sldId id="363"/>
            <p14:sldId id="364"/>
            <p14:sldId id="320"/>
            <p14:sldId id="311"/>
            <p14:sldId id="305"/>
            <p14:sldId id="317"/>
            <p14:sldId id="296"/>
            <p14:sldId id="260"/>
            <p14:sldId id="278"/>
            <p14:sldId id="319"/>
            <p14:sldId id="299"/>
            <p14:sldId id="302"/>
            <p14:sldId id="301"/>
            <p14:sldId id="303"/>
            <p14:sldId id="348"/>
            <p14:sldId id="342"/>
            <p14:sldId id="346"/>
            <p14:sldId id="347"/>
            <p14:sldId id="365"/>
            <p14:sldId id="356"/>
            <p14:sldId id="261"/>
            <p14:sldId id="357"/>
            <p14:sldId id="358"/>
            <p14:sldId id="359"/>
            <p14:sldId id="304"/>
            <p14:sldId id="323"/>
            <p14:sldId id="331"/>
            <p14:sldId id="332"/>
            <p14:sldId id="333"/>
            <p14:sldId id="334"/>
            <p14:sldId id="350"/>
            <p14:sldId id="343"/>
            <p14:sldId id="344"/>
            <p14:sldId id="345"/>
          </p14:sldIdLst>
        </p14:section>
        <p14:section name="Untitled Section" id="{D06A8B24-F085-C546-95E1-D4BB76B6F94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99">
          <p15:clr>
            <a:srgbClr val="A4A3A4"/>
          </p15:clr>
        </p15:guide>
        <p15:guide id="3" orient="horz" pos="2928">
          <p15:clr>
            <a:srgbClr val="A4A3A4"/>
          </p15:clr>
        </p15:guide>
        <p15:guide id="4"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0" autoAdjust="0"/>
    <p:restoredTop sz="98012" autoAdjust="0"/>
  </p:normalViewPr>
  <p:slideViewPr>
    <p:cSldViewPr snapToGrid="0" snapToObjects="1">
      <p:cViewPr varScale="1">
        <p:scale>
          <a:sx n="108" d="100"/>
          <a:sy n="108" d="100"/>
        </p:scale>
        <p:origin x="108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1" d="100"/>
          <a:sy n="61" d="100"/>
        </p:scale>
        <p:origin x="-1771" y="-91"/>
      </p:cViewPr>
      <p:guideLst>
        <p:guide orient="horz" pos="2880"/>
        <p:guide pos="2199"/>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HIN-SAN1\SchoolAdministration$\Secretary's_Folder\Rosemary's%20Folder\BUDGET\FY%2017%20Budget\Copy%20of%20FY%2017%20Working%20Copy%20of%20Backup%20Pages%20Budget%20%20Book-05Nov15(3)%20(2).xls" TargetMode="Externa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dgalo:Desktop:K%20project%20stuff%20:K%20to%2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IN-SAN1\SchoolAdministration$\Secretary's_Folder\Rosemary's%20Folder\BUDGET\FY%2017%20Budget\Working%20copy%20of%20FY%2017%20Proposed%20Budget.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HIN-SAN1\SchoolAdministration$\Secretary's_Folder\Rosemary's%20Folder\BUDGET\FY%2017%20Budget\Working%20copy%20of%20FY%2017%20Proposed%20Budget.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HIN-SAN1\SchoolAdministration$\Secretary's_Folder\Rosemary's%20Folder\BUDGET\FY%2017%20Budget\Copy%20of%20FY%2017%20Working%20Copy%20of%20Backup%20Pages%20Budget%20%20Book-05Nov15(3)%20(2).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HIN-SAN1\SchoolAdministration$\Secretary's_Folder\Rosemary's%20Folder\BUDGET\FY%2017%20Budget\Copy%20of%20FY%2017%20Working%20Copy%20of%20Backup%20Pages%20Budget%20%20Book-05Nov15(3)%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40"/>
      <c:rotY val="0"/>
      <c:rAngAx val="0"/>
      <c:perspective val="0"/>
    </c:view3D>
    <c:floor>
      <c:thickness val="0"/>
    </c:floor>
    <c:sideWall>
      <c:thickness val="0"/>
    </c:sideWall>
    <c:backWall>
      <c:thickness val="0"/>
    </c:backWall>
    <c:plotArea>
      <c:layout>
        <c:manualLayout>
          <c:layoutTarget val="inner"/>
          <c:xMode val="edge"/>
          <c:yMode val="edge"/>
          <c:x val="0.14494132622199801"/>
          <c:y val="0.18914846073933"/>
          <c:w val="0.60087976477890204"/>
          <c:h val="0.81085153926067"/>
        </c:manualLayout>
      </c:layout>
      <c:pie3DChart>
        <c:varyColors val="1"/>
        <c:ser>
          <c:idx val="0"/>
          <c:order val="0"/>
          <c:explosion val="42"/>
          <c:dPt>
            <c:idx val="0"/>
            <c:bubble3D val="0"/>
            <c:explosion val="17"/>
          </c:dPt>
          <c:dPt>
            <c:idx val="1"/>
            <c:bubble3D val="0"/>
          </c:dPt>
          <c:dPt>
            <c:idx val="2"/>
            <c:bubble3D val="0"/>
          </c:dPt>
          <c:dPt>
            <c:idx val="3"/>
            <c:bubble3D val="0"/>
          </c:dPt>
          <c:dPt>
            <c:idx val="4"/>
            <c:bubble3D val="0"/>
          </c:dPt>
          <c:dPt>
            <c:idx val="5"/>
            <c:bubble3D val="0"/>
          </c:dPt>
          <c:dLbls>
            <c:dLbl>
              <c:idx val="0"/>
              <c:layout>
                <c:manualLayout>
                  <c:x val="-0.50275702263779498"/>
                  <c:y val="-8.7750702763901803E-2"/>
                </c:manualLayout>
              </c:layout>
              <c:tx>
                <c:rich>
                  <a:bodyPr/>
                  <a:lstStyle/>
                  <a:p>
                    <a:r>
                      <a:rPr lang="en-US" dirty="0"/>
                      <a:t>Personnel Costs (FTE and all </a:t>
                    </a:r>
                    <a:r>
                      <a:rPr lang="en-US" dirty="0" smtClean="0"/>
                      <a:t>other), </a:t>
                    </a:r>
                    <a:r>
                      <a:rPr lang="en-US" dirty="0"/>
                      <a:t>$39,875,818, </a:t>
                    </a:r>
                  </a:p>
                  <a:p>
                    <a:r>
                      <a:rPr lang="en-US" dirty="0"/>
                      <a:t>81.61%</a:t>
                    </a:r>
                  </a:p>
                </c:rich>
              </c:tx>
              <c:showLegendKey val="0"/>
              <c:showVal val="1"/>
              <c:showCatName val="1"/>
              <c:showSerName val="0"/>
              <c:showPercent val="1"/>
              <c:showBubbleSize val="0"/>
              <c:extLst>
                <c:ext xmlns:c15="http://schemas.microsoft.com/office/drawing/2012/chart" uri="{CE6537A1-D6FC-4f65-9D91-7224C49458BB}"/>
              </c:extLst>
            </c:dLbl>
            <c:dLbl>
              <c:idx val="1"/>
              <c:layout>
                <c:manualLayout>
                  <c:x val="5.4829869713179701E-3"/>
                  <c:y val="1.8444460268263699E-2"/>
                </c:manualLayout>
              </c:layout>
              <c:tx>
                <c:rich>
                  <a:bodyPr/>
                  <a:lstStyle/>
                  <a:p>
                    <a:r>
                      <a:rPr lang="en-US" dirty="0"/>
                      <a:t>Tuitions (Net of CB), $3,197,355</a:t>
                    </a:r>
                    <a:r>
                      <a:rPr lang="en-US" dirty="0" smtClean="0"/>
                      <a:t>,</a:t>
                    </a:r>
                  </a:p>
                  <a:p>
                    <a:r>
                      <a:rPr lang="en-US" dirty="0" smtClean="0"/>
                      <a:t> </a:t>
                    </a:r>
                    <a:r>
                      <a:rPr lang="en-US" dirty="0"/>
                      <a:t>6.54%</a:t>
                    </a:r>
                  </a:p>
                </c:rich>
              </c:tx>
              <c:showLegendKey val="0"/>
              <c:showVal val="1"/>
              <c:showCatName val="1"/>
              <c:showSerName val="0"/>
              <c:showPercent val="1"/>
              <c:showBubbleSize val="0"/>
              <c:extLst>
                <c:ext xmlns:c15="http://schemas.microsoft.com/office/drawing/2012/chart" uri="{CE6537A1-D6FC-4f65-9D91-7224C49458BB}"/>
              </c:extLst>
            </c:dLbl>
            <c:dLbl>
              <c:idx val="2"/>
              <c:layout>
                <c:manualLayout>
                  <c:x val="-6.5067292247836361E-2"/>
                  <c:y val="1.5709202503493415E-3"/>
                </c:manualLayout>
              </c:layout>
              <c:tx>
                <c:rich>
                  <a:bodyPr/>
                  <a:lstStyle/>
                  <a:p>
                    <a:r>
                      <a:rPr lang="en-US" dirty="0"/>
                      <a:t>Contracted Services, $2,651,594,</a:t>
                    </a:r>
                  </a:p>
                  <a:p>
                    <a:r>
                      <a:rPr lang="en-US" dirty="0"/>
                      <a:t> 5.43%</a:t>
                    </a:r>
                  </a:p>
                </c:rich>
              </c:tx>
              <c:showLegendKey val="0"/>
              <c:showVal val="1"/>
              <c:showCatName val="1"/>
              <c:showSerName val="0"/>
              <c:showPercent val="1"/>
              <c:showBubbleSize val="0"/>
              <c:extLst>
                <c:ext xmlns:c15="http://schemas.microsoft.com/office/drawing/2012/chart" uri="{CE6537A1-D6FC-4f65-9D91-7224C49458BB}"/>
              </c:extLst>
            </c:dLbl>
            <c:dLbl>
              <c:idx val="3"/>
              <c:layout>
                <c:manualLayout>
                  <c:x val="-5.8931881556112536E-2"/>
                  <c:y val="-0.12886997535744943"/>
                </c:manualLayout>
              </c:layout>
              <c:tx>
                <c:rich>
                  <a:bodyPr/>
                  <a:lstStyle/>
                  <a:p>
                    <a:r>
                      <a:rPr lang="en-US"/>
                      <a:t>Heating, Electric, Utilities, $1,421,447,</a:t>
                    </a:r>
                  </a:p>
                  <a:p>
                    <a:r>
                      <a:rPr lang="en-US"/>
                      <a:t> 2.91%</a:t>
                    </a:r>
                  </a:p>
                </c:rich>
              </c:tx>
              <c:showLegendKey val="0"/>
              <c:showVal val="1"/>
              <c:showCatName val="1"/>
              <c:showSerName val="0"/>
              <c:showPercent val="1"/>
              <c:showBubbleSize val="0"/>
              <c:extLst>
                <c:ext xmlns:c15="http://schemas.microsoft.com/office/drawing/2012/chart" uri="{CE6537A1-D6FC-4f65-9D91-7224C49458BB}"/>
              </c:extLst>
            </c:dLbl>
            <c:dLbl>
              <c:idx val="4"/>
              <c:layout>
                <c:manualLayout>
                  <c:x val="3.0465708319526202E-2"/>
                  <c:y val="-1.94200082590128E-2"/>
                </c:manualLayout>
              </c:layout>
              <c:tx>
                <c:rich>
                  <a:bodyPr/>
                  <a:lstStyle/>
                  <a:p>
                    <a:r>
                      <a:rPr lang="en-US"/>
                      <a:t>Text, Equipment, $1,509,664,</a:t>
                    </a:r>
                  </a:p>
                  <a:p>
                    <a:r>
                      <a:rPr lang="en-US"/>
                      <a:t> 3.09%</a:t>
                    </a:r>
                  </a:p>
                </c:rich>
              </c:tx>
              <c:showLegendKey val="0"/>
              <c:showVal val="1"/>
              <c:showCatName val="1"/>
              <c:showSerName val="0"/>
              <c:showPercent val="1"/>
              <c:showBubbleSize val="0"/>
              <c:extLst>
                <c:ext xmlns:c15="http://schemas.microsoft.com/office/drawing/2012/chart" uri="{CE6537A1-D6FC-4f65-9D91-7224C49458BB}"/>
              </c:extLst>
            </c:dLbl>
            <c:dLbl>
              <c:idx val="5"/>
              <c:tx>
                <c:rich>
                  <a:bodyPr/>
                  <a:lstStyle/>
                  <a:p>
                    <a:r>
                      <a:rPr lang="en-US"/>
                      <a:t>Other, $206,770, 0.42%</a:t>
                    </a:r>
                  </a:p>
                </c:rich>
              </c:tx>
              <c:showLegendKey val="0"/>
              <c:showVal val="1"/>
              <c:showCatName val="1"/>
              <c:showSerName val="0"/>
              <c:showPercent val="1"/>
              <c:showBubbleSize val="0"/>
              <c:extLst>
                <c:ext xmlns:c15="http://schemas.microsoft.com/office/drawing/2012/chart" uri="{CE6537A1-D6FC-4f65-9D91-7224C49458BB}"/>
              </c:extLst>
            </c:dLbl>
            <c:numFmt formatCode="0.00%" sourceLinked="0"/>
            <c:spPr>
              <a:noFill/>
              <a:ln w="25400">
                <a:noFill/>
              </a:ln>
            </c:spPr>
            <c:txPr>
              <a:bodyPr/>
              <a:lstStyle/>
              <a:p>
                <a:pPr>
                  <a:defRPr sz="1600" b="0" i="0" u="none" strike="noStrike" baseline="0">
                    <a:solidFill>
                      <a:srgbClr val="000000"/>
                    </a:solidFill>
                    <a:latin typeface="Calibri"/>
                    <a:ea typeface="Calibri"/>
                    <a:cs typeface="Calibri"/>
                  </a:defRPr>
                </a:pPr>
                <a:endParaRPr lang="en-US"/>
              </a:p>
            </c:txPr>
            <c:showLegendKey val="0"/>
            <c:showVal val="1"/>
            <c:showCatName val="1"/>
            <c:showSerName val="0"/>
            <c:showPercent val="1"/>
            <c:showBubbleSize val="0"/>
            <c:showLeaderLines val="1"/>
            <c:extLst>
              <c:ext xmlns:c15="http://schemas.microsoft.com/office/drawing/2012/chart" uri="{CE6537A1-D6FC-4f65-9D91-7224C49458BB}"/>
            </c:extLst>
          </c:dLbls>
          <c:cat>
            <c:strRef>
              <c:f>'Line Item Budget'!$D$5:$D$10</c:f>
              <c:strCache>
                <c:ptCount val="6"/>
                <c:pt idx="0">
                  <c:v>Personnel Costs (FTE and all other )</c:v>
                </c:pt>
                <c:pt idx="1">
                  <c:v>Tuitions (Net of CB)</c:v>
                </c:pt>
                <c:pt idx="2">
                  <c:v>Contracted Services</c:v>
                </c:pt>
                <c:pt idx="3">
                  <c:v>Heating, Electric, Utilities</c:v>
                </c:pt>
                <c:pt idx="4">
                  <c:v>Text, Equipment</c:v>
                </c:pt>
                <c:pt idx="5">
                  <c:v>Other</c:v>
                </c:pt>
              </c:strCache>
            </c:strRef>
          </c:cat>
          <c:val>
            <c:numRef>
              <c:f>'Line Item Budget'!$J$5:$J$10</c:f>
              <c:numCache>
                <c:formatCode>#,##0</c:formatCode>
                <c:ptCount val="6"/>
                <c:pt idx="0">
                  <c:v>39875817.6050983</c:v>
                </c:pt>
                <c:pt idx="1">
                  <c:v>3197355.42</c:v>
                </c:pt>
                <c:pt idx="2">
                  <c:v>2651593.7819071999</c:v>
                </c:pt>
                <c:pt idx="3">
                  <c:v>1421447.44</c:v>
                </c:pt>
                <c:pt idx="4">
                  <c:v>1509664.4100879999</c:v>
                </c:pt>
                <c:pt idx="5">
                  <c:v>206770.45298174769</c:v>
                </c:pt>
              </c:numCache>
            </c:numRef>
          </c:val>
        </c:ser>
        <c:dLbls>
          <c:showLegendKey val="0"/>
          <c:showVal val="0"/>
          <c:showCatName val="0"/>
          <c:showSerName val="0"/>
          <c:showPercent val="0"/>
          <c:showBubbleSize val="0"/>
          <c:showLeaderLines val="1"/>
        </c:dLbls>
      </c:pie3DChart>
      <c:spPr>
        <a:noFill/>
        <a:ln w="25400">
          <a:noFill/>
        </a:ln>
      </c:spPr>
    </c:plotArea>
    <c:legend>
      <c:legendPos val="r"/>
      <c:layout>
        <c:manualLayout>
          <c:xMode val="edge"/>
          <c:yMode val="edge"/>
          <c:x val="0.72652349318058695"/>
          <c:y val="0.22012172226094001"/>
          <c:w val="0.27262114780742602"/>
          <c:h val="0.55600314531240602"/>
        </c:manualLayout>
      </c:layout>
      <c:overlay val="0"/>
      <c:txPr>
        <a:bodyPr/>
        <a:lstStyle/>
        <a:p>
          <a:pPr rtl="0">
            <a:defRPr sz="1800" b="0" i="0" u="none" strike="noStrike" baseline="0">
              <a:solidFill>
                <a:srgbClr val="000000"/>
              </a:solidFill>
              <a:latin typeface="Calibri"/>
              <a:ea typeface="Calibri"/>
              <a:cs typeface="Calibri"/>
            </a:defRPr>
          </a:pPr>
          <a:endParaRPr lang="en-US"/>
        </a:p>
      </c:txPr>
    </c:legend>
    <c:plotVisOnly val="1"/>
    <c:dispBlanksAs val="gap"/>
    <c:showDLblsOverMax val="0"/>
  </c:chart>
  <c:spPr>
    <a:ln>
      <a:solidFill>
        <a:srgbClr val="FF0000"/>
      </a:solid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i="1" u="none" strike="noStrike" baseline="0">
                <a:solidFill>
                  <a:srgbClr val="000000"/>
                </a:solidFill>
                <a:latin typeface="Calibri"/>
                <a:ea typeface="Calibri"/>
                <a:cs typeface="Calibri"/>
              </a:defRPr>
            </a:pPr>
            <a:r>
              <a:rPr lang="en-US" sz="1440" b="1" i="1" u="none" strike="noStrike" baseline="0" dirty="0">
                <a:solidFill>
                  <a:srgbClr val="000000"/>
                </a:solidFill>
                <a:latin typeface="Calibri"/>
                <a:cs typeface="Calibri"/>
              </a:rPr>
              <a:t>Electricity KWH  Usage and Cost </a:t>
            </a:r>
          </a:p>
          <a:p>
            <a:pPr>
              <a:defRPr sz="1200" b="0" i="1" u="none" strike="noStrike" baseline="0">
                <a:solidFill>
                  <a:srgbClr val="000000"/>
                </a:solidFill>
                <a:latin typeface="Calibri"/>
                <a:ea typeface="Calibri"/>
                <a:cs typeface="Calibri"/>
              </a:defRPr>
            </a:pPr>
            <a:r>
              <a:rPr lang="en-US" sz="1440" b="1" i="1" u="none" strike="noStrike" baseline="0" dirty="0">
                <a:solidFill>
                  <a:srgbClr val="000000"/>
                </a:solidFill>
                <a:latin typeface="Calibri"/>
                <a:cs typeface="Calibri"/>
              </a:rPr>
              <a:t>Actual FY 09 -  FY 15</a:t>
            </a:r>
          </a:p>
          <a:p>
            <a:pPr>
              <a:defRPr sz="1200" b="0" i="1" u="none" strike="noStrike" baseline="0">
                <a:solidFill>
                  <a:srgbClr val="000000"/>
                </a:solidFill>
                <a:latin typeface="Calibri"/>
                <a:ea typeface="Calibri"/>
                <a:cs typeface="Calibri"/>
              </a:defRPr>
            </a:pPr>
            <a:r>
              <a:rPr lang="en-US" sz="1440" b="1" i="1" u="none" strike="noStrike" baseline="0" dirty="0">
                <a:solidFill>
                  <a:srgbClr val="000000"/>
                </a:solidFill>
                <a:latin typeface="Calibri"/>
                <a:cs typeface="Calibri"/>
              </a:rPr>
              <a:t>Budget FY 16 and  FY17</a:t>
            </a:r>
          </a:p>
          <a:p>
            <a:pPr>
              <a:defRPr sz="1200" b="0" i="1" u="none" strike="noStrike" baseline="0">
                <a:solidFill>
                  <a:srgbClr val="000000"/>
                </a:solidFill>
                <a:latin typeface="Calibri"/>
                <a:ea typeface="Calibri"/>
                <a:cs typeface="Calibri"/>
              </a:defRPr>
            </a:pPr>
            <a:endParaRPr lang="en-US" sz="1440" b="1" i="1" u="none" strike="noStrike" baseline="0" dirty="0">
              <a:solidFill>
                <a:srgbClr val="000000"/>
              </a:solidFill>
              <a:latin typeface="Calibri"/>
              <a:cs typeface="Calibri"/>
            </a:endParaRPr>
          </a:p>
        </c:rich>
      </c:tx>
      <c:layout>
        <c:manualLayout>
          <c:xMode val="edge"/>
          <c:yMode val="edge"/>
          <c:x val="0.35617796804525598"/>
          <c:y val="0.119540229885057"/>
        </c:manualLayout>
      </c:layout>
      <c:overlay val="1"/>
    </c:title>
    <c:autoTitleDeleted val="0"/>
    <c:plotArea>
      <c:layout>
        <c:manualLayout>
          <c:layoutTarget val="inner"/>
          <c:xMode val="edge"/>
          <c:yMode val="edge"/>
          <c:x val="0.18605325790586899"/>
          <c:y val="0.24838434850816099"/>
          <c:w val="0.64453951023112399"/>
          <c:h val="0.51347005762210796"/>
        </c:manualLayout>
      </c:layout>
      <c:barChart>
        <c:barDir val="col"/>
        <c:grouping val="clustered"/>
        <c:varyColors val="0"/>
        <c:ser>
          <c:idx val="0"/>
          <c:order val="0"/>
          <c:tx>
            <c:strRef>
              <c:f>'4130'!$V$4</c:f>
              <c:strCache>
                <c:ptCount val="1"/>
                <c:pt idx="0">
                  <c:v>KWH</c:v>
                </c:pt>
              </c:strCache>
            </c:strRef>
          </c:tx>
          <c:invertIfNegative val="0"/>
          <c:cat>
            <c:strRef>
              <c:f>'4130'!$U$6:$U$14</c:f>
              <c:strCache>
                <c:ptCount val="9"/>
                <c:pt idx="0">
                  <c:v>FY 09</c:v>
                </c:pt>
                <c:pt idx="1">
                  <c:v>FY 10</c:v>
                </c:pt>
                <c:pt idx="2">
                  <c:v>FY 11</c:v>
                </c:pt>
                <c:pt idx="3">
                  <c:v>FY 12</c:v>
                </c:pt>
                <c:pt idx="4">
                  <c:v>FY 13</c:v>
                </c:pt>
                <c:pt idx="5">
                  <c:v>FY14</c:v>
                </c:pt>
                <c:pt idx="6">
                  <c:v>FY 15</c:v>
                </c:pt>
                <c:pt idx="7">
                  <c:v>FY 16</c:v>
                </c:pt>
                <c:pt idx="8">
                  <c:v>FY 17</c:v>
                </c:pt>
              </c:strCache>
            </c:strRef>
          </c:cat>
          <c:val>
            <c:numRef>
              <c:f>'4130'!$V$6:$V$14</c:f>
              <c:numCache>
                <c:formatCode>#,##0</c:formatCode>
                <c:ptCount val="9"/>
                <c:pt idx="0">
                  <c:v>3551688</c:v>
                </c:pt>
                <c:pt idx="1">
                  <c:v>4028789</c:v>
                </c:pt>
                <c:pt idx="2">
                  <c:v>4085821</c:v>
                </c:pt>
                <c:pt idx="3">
                  <c:v>4019758</c:v>
                </c:pt>
                <c:pt idx="4">
                  <c:v>3891539</c:v>
                </c:pt>
                <c:pt idx="5">
                  <c:v>4135038</c:v>
                </c:pt>
                <c:pt idx="6">
                  <c:v>5004503</c:v>
                </c:pt>
                <c:pt idx="7">
                  <c:v>4829154</c:v>
                </c:pt>
                <c:pt idx="8">
                  <c:v>4396109</c:v>
                </c:pt>
              </c:numCache>
            </c:numRef>
          </c:val>
        </c:ser>
        <c:dLbls>
          <c:showLegendKey val="0"/>
          <c:showVal val="0"/>
          <c:showCatName val="0"/>
          <c:showSerName val="0"/>
          <c:showPercent val="0"/>
          <c:showBubbleSize val="0"/>
        </c:dLbls>
        <c:gapWidth val="109"/>
        <c:axId val="230943696"/>
        <c:axId val="230944088"/>
      </c:barChart>
      <c:lineChart>
        <c:grouping val="standard"/>
        <c:varyColors val="0"/>
        <c:ser>
          <c:idx val="1"/>
          <c:order val="1"/>
          <c:tx>
            <c:strRef>
              <c:f>'4130'!$W$4</c:f>
              <c:strCache>
                <c:ptCount val="1"/>
                <c:pt idx="0">
                  <c:v>Cost</c:v>
                </c:pt>
              </c:strCache>
            </c:strRef>
          </c:tx>
          <c:dLbls>
            <c:dLbl>
              <c:idx val="0"/>
              <c:layout>
                <c:manualLayout>
                  <c:x val="-3.6129035928781902E-2"/>
                  <c:y val="4.1533546325878697E-2"/>
                </c:manualLayout>
              </c:layout>
              <c:numFmt formatCode="\$#,##0" sourceLinked="0"/>
              <c:spPr/>
              <c:txPr>
                <a:bodyPr/>
                <a:lstStyle/>
                <a:p>
                  <a:pPr>
                    <a:defRPr sz="1200" b="0" i="1"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4838713217039699E-2"/>
                  <c:y val="-3.6741214057508E-2"/>
                </c:manualLayout>
              </c:layout>
              <c:numFmt formatCode="\$#,##0" sourceLinked="0"/>
              <c:spPr/>
              <c:txPr>
                <a:bodyPr/>
                <a:lstStyle/>
                <a:p>
                  <a:pPr>
                    <a:defRPr sz="1200" b="0" i="1"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4838713217039699E-2"/>
                  <c:y val="4.1533546325878599E-2"/>
                </c:manualLayout>
              </c:layout>
              <c:numFmt formatCode="\$#,##0" sourceLinked="0"/>
              <c:spPr/>
              <c:txPr>
                <a:bodyPr/>
                <a:lstStyle/>
                <a:p>
                  <a:pPr>
                    <a:defRPr sz="1200" b="0" i="1"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1290326775750702E-2"/>
                  <c:y val="-4.7923322683706103E-2"/>
                </c:manualLayout>
              </c:layout>
              <c:numFmt formatCode="\$#,##0" sourceLinked="0"/>
              <c:spPr/>
              <c:txPr>
                <a:bodyPr/>
                <a:lstStyle/>
                <a:p>
                  <a:pPr>
                    <a:defRPr sz="1200" b="0" i="1"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3548390505297503E-2"/>
                  <c:y val="4.1533546325878599E-2"/>
                </c:manualLayout>
              </c:layout>
              <c:numFmt formatCode="\$#,##0" sourceLinked="0"/>
              <c:spPr/>
              <c:txPr>
                <a:bodyPr/>
                <a:lstStyle/>
                <a:p>
                  <a:pPr>
                    <a:defRPr sz="1200" b="0" i="1"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5.6774199316657302E-2"/>
                  <c:y val="-3.03514376996805E-2"/>
                </c:manualLayout>
              </c:layout>
              <c:numFmt formatCode="\$#,##0" sourceLinked="0"/>
              <c:spPr/>
              <c:txPr>
                <a:bodyPr/>
                <a:lstStyle/>
                <a:p>
                  <a:pPr>
                    <a:defRPr sz="1200" b="0" i="1"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4.5454545454545497E-2"/>
                  <c:y val="-2.62954369682908E-2"/>
                </c:manualLayout>
              </c:layout>
              <c:numFmt formatCode="\$#,##0" sourceLinked="0"/>
              <c:spPr/>
              <c:txPr>
                <a:bodyPr/>
                <a:lstStyle/>
                <a:p>
                  <a:pPr>
                    <a:defRPr sz="1200" b="0" i="1"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2718446601941698E-2"/>
                  <c:y val="-1.8390804597701101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3.8835053385317002E-2"/>
                  <c:y val="-2.7586206896551699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5400">
                <a:noFill/>
              </a:ln>
            </c:spPr>
            <c:txPr>
              <a:bodyPr/>
              <a:lstStyle/>
              <a:p>
                <a:pPr>
                  <a:defRPr sz="1200" b="0" i="1"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'4130'!$U$6:$U$14</c:f>
              <c:strCache>
                <c:ptCount val="9"/>
                <c:pt idx="0">
                  <c:v>FY 09</c:v>
                </c:pt>
                <c:pt idx="1">
                  <c:v>FY 10</c:v>
                </c:pt>
                <c:pt idx="2">
                  <c:v>FY 11</c:v>
                </c:pt>
                <c:pt idx="3">
                  <c:v>FY 12</c:v>
                </c:pt>
                <c:pt idx="4">
                  <c:v>FY 13</c:v>
                </c:pt>
                <c:pt idx="5">
                  <c:v>FY14</c:v>
                </c:pt>
                <c:pt idx="6">
                  <c:v>FY 15</c:v>
                </c:pt>
                <c:pt idx="7">
                  <c:v>FY 16</c:v>
                </c:pt>
                <c:pt idx="8">
                  <c:v>FY 17</c:v>
                </c:pt>
              </c:strCache>
            </c:strRef>
          </c:cat>
          <c:val>
            <c:numRef>
              <c:f>'4130'!$W$6:$W$14</c:f>
              <c:numCache>
                <c:formatCode>"$"#,##0</c:formatCode>
                <c:ptCount val="9"/>
                <c:pt idx="0">
                  <c:v>525782.1</c:v>
                </c:pt>
                <c:pt idx="1">
                  <c:v>584476.50500000012</c:v>
                </c:pt>
                <c:pt idx="2">
                  <c:v>593627.44000000006</c:v>
                </c:pt>
                <c:pt idx="3">
                  <c:v>587568.69999999914</c:v>
                </c:pt>
                <c:pt idx="4">
                  <c:v>542236</c:v>
                </c:pt>
                <c:pt idx="5">
                  <c:v>593158</c:v>
                </c:pt>
                <c:pt idx="6">
                  <c:v>724192.26399999997</c:v>
                </c:pt>
                <c:pt idx="7">
                  <c:v>739767</c:v>
                </c:pt>
                <c:pt idx="8">
                  <c:v>739766</c:v>
                </c:pt>
              </c:numCache>
            </c:numRef>
          </c:val>
          <c:smooth val="0"/>
        </c:ser>
        <c:dLbls>
          <c:showLegendKey val="0"/>
          <c:showVal val="0"/>
          <c:showCatName val="0"/>
          <c:showSerName val="0"/>
          <c:showPercent val="0"/>
          <c:showBubbleSize val="0"/>
        </c:dLbls>
        <c:marker val="1"/>
        <c:smooth val="0"/>
        <c:axId val="230944480"/>
        <c:axId val="230944872"/>
      </c:lineChart>
      <c:catAx>
        <c:axId val="230943696"/>
        <c:scaling>
          <c:orientation val="minMax"/>
        </c:scaling>
        <c:delete val="0"/>
        <c:axPos val="b"/>
        <c:numFmt formatCode="General" sourceLinked="1"/>
        <c:majorTickMark val="out"/>
        <c:minorTickMark val="none"/>
        <c:tickLblPos val="nextTo"/>
        <c:txPr>
          <a:bodyPr rot="0" vert="horz"/>
          <a:lstStyle/>
          <a:p>
            <a:pPr>
              <a:defRPr sz="1200" b="0" i="1" u="none" strike="noStrike" baseline="0">
                <a:solidFill>
                  <a:srgbClr val="000000"/>
                </a:solidFill>
                <a:latin typeface="Calibri"/>
                <a:ea typeface="Calibri"/>
                <a:cs typeface="Calibri"/>
              </a:defRPr>
            </a:pPr>
            <a:endParaRPr lang="en-US"/>
          </a:p>
        </c:txPr>
        <c:crossAx val="230944088"/>
        <c:crosses val="autoZero"/>
        <c:auto val="1"/>
        <c:lblAlgn val="ctr"/>
        <c:lblOffset val="100"/>
        <c:noMultiLvlLbl val="0"/>
      </c:catAx>
      <c:valAx>
        <c:axId val="230944088"/>
        <c:scaling>
          <c:orientation val="minMax"/>
          <c:min val="1000000"/>
        </c:scaling>
        <c:delete val="0"/>
        <c:axPos val="l"/>
        <c:majorGridlines/>
        <c:title>
          <c:tx>
            <c:rich>
              <a:bodyPr rot="0" vert="horz"/>
              <a:lstStyle/>
              <a:p>
                <a:pPr algn="ctr">
                  <a:defRPr sz="1200" b="1" i="1" u="none" strike="noStrike" baseline="0">
                    <a:solidFill>
                      <a:srgbClr val="000000"/>
                    </a:solidFill>
                    <a:latin typeface="Calibri"/>
                    <a:ea typeface="Calibri"/>
                    <a:cs typeface="Calibri"/>
                  </a:defRPr>
                </a:pPr>
                <a:r>
                  <a:rPr lang="en-US" dirty="0"/>
                  <a:t>KWH</a:t>
                </a:r>
              </a:p>
            </c:rich>
          </c:tx>
          <c:overlay val="0"/>
        </c:title>
        <c:numFmt formatCode="#,##0" sourceLinked="1"/>
        <c:majorTickMark val="out"/>
        <c:minorTickMark val="none"/>
        <c:tickLblPos val="nextTo"/>
        <c:txPr>
          <a:bodyPr rot="0" vert="horz"/>
          <a:lstStyle/>
          <a:p>
            <a:pPr>
              <a:defRPr sz="1200" b="0" i="1" u="none" strike="noStrike" baseline="0">
                <a:solidFill>
                  <a:srgbClr val="000000"/>
                </a:solidFill>
                <a:latin typeface="Calibri"/>
                <a:ea typeface="Calibri"/>
                <a:cs typeface="Calibri"/>
              </a:defRPr>
            </a:pPr>
            <a:endParaRPr lang="en-US"/>
          </a:p>
        </c:txPr>
        <c:crossAx val="230943696"/>
        <c:crosses val="autoZero"/>
        <c:crossBetween val="between"/>
        <c:majorUnit val="500000"/>
      </c:valAx>
      <c:catAx>
        <c:axId val="230944480"/>
        <c:scaling>
          <c:orientation val="minMax"/>
        </c:scaling>
        <c:delete val="1"/>
        <c:axPos val="b"/>
        <c:numFmt formatCode="General" sourceLinked="1"/>
        <c:majorTickMark val="out"/>
        <c:minorTickMark val="none"/>
        <c:tickLblPos val="nextTo"/>
        <c:crossAx val="230944872"/>
        <c:crosses val="autoZero"/>
        <c:auto val="1"/>
        <c:lblAlgn val="ctr"/>
        <c:lblOffset val="100"/>
        <c:noMultiLvlLbl val="0"/>
      </c:catAx>
      <c:valAx>
        <c:axId val="230944872"/>
        <c:scaling>
          <c:orientation val="minMax"/>
          <c:min val="300000"/>
        </c:scaling>
        <c:delete val="0"/>
        <c:axPos val="r"/>
        <c:title>
          <c:tx>
            <c:rich>
              <a:bodyPr rot="0" vert="horz"/>
              <a:lstStyle/>
              <a:p>
                <a:pPr algn="ctr">
                  <a:defRPr sz="1200" b="1" i="1" u="none" strike="noStrike" baseline="0">
                    <a:solidFill>
                      <a:srgbClr val="000000"/>
                    </a:solidFill>
                    <a:latin typeface="Calibri"/>
                    <a:ea typeface="Calibri"/>
                    <a:cs typeface="Calibri"/>
                  </a:defRPr>
                </a:pPr>
                <a:r>
                  <a:rPr lang="en-US" dirty="0"/>
                  <a:t>Cost</a:t>
                </a:r>
              </a:p>
            </c:rich>
          </c:tx>
          <c:overlay val="0"/>
        </c:title>
        <c:numFmt formatCode="&quot;$&quot;#,##0" sourceLinked="1"/>
        <c:majorTickMark val="out"/>
        <c:minorTickMark val="none"/>
        <c:tickLblPos val="nextTo"/>
        <c:txPr>
          <a:bodyPr rot="0" vert="horz"/>
          <a:lstStyle/>
          <a:p>
            <a:pPr>
              <a:defRPr sz="1200" b="0" i="1" u="none" strike="noStrike" baseline="0">
                <a:solidFill>
                  <a:srgbClr val="000000"/>
                </a:solidFill>
                <a:latin typeface="Calibri"/>
                <a:ea typeface="Calibri"/>
                <a:cs typeface="Calibri"/>
              </a:defRPr>
            </a:pPr>
            <a:endParaRPr lang="en-US"/>
          </a:p>
        </c:txPr>
        <c:crossAx val="230944480"/>
        <c:crosses val="max"/>
        <c:crossBetween val="between"/>
        <c:majorUnit val="50000"/>
      </c:valAx>
    </c:plotArea>
    <c:legend>
      <c:legendPos val="r"/>
      <c:layout>
        <c:manualLayout>
          <c:xMode val="edge"/>
          <c:yMode val="edge"/>
          <c:x val="0.247573019391993"/>
          <c:y val="0.81800862823181597"/>
          <c:w val="0.51262156308131401"/>
          <c:h val="8.2758741364225993E-2"/>
        </c:manualLayout>
      </c:layout>
      <c:overlay val="0"/>
      <c:txPr>
        <a:bodyPr/>
        <a:lstStyle/>
        <a:p>
          <a:pPr>
            <a:defRPr sz="1200" b="0" i="1"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200" b="0" i="1"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smtClean="0"/>
              <a:t>In </a:t>
            </a:r>
            <a:r>
              <a:rPr lang="en-US" sz="2400" dirty="0"/>
              <a:t>District by Primary </a:t>
            </a:r>
            <a:r>
              <a:rPr lang="en-US" sz="2400" dirty="0" smtClean="0"/>
              <a:t>Disability</a:t>
            </a:r>
          </a:p>
          <a:p>
            <a:pPr>
              <a:defRPr sz="2400"/>
            </a:pPr>
            <a:r>
              <a:rPr lang="en-US" sz="2400" dirty="0" smtClean="0"/>
              <a:t> </a:t>
            </a:r>
            <a:r>
              <a:rPr lang="en-US" sz="2400" dirty="0"/>
              <a:t>January 2016</a:t>
            </a:r>
          </a:p>
        </c:rich>
      </c:tx>
      <c:overlay val="0"/>
    </c:title>
    <c:autoTitleDeleted val="0"/>
    <c:plotArea>
      <c:layout>
        <c:manualLayout>
          <c:layoutTarget val="inner"/>
          <c:xMode val="edge"/>
          <c:yMode val="edge"/>
          <c:x val="7.2936795062779294E-2"/>
          <c:y val="0.148505249343832"/>
          <c:w val="0.90754368541770103"/>
          <c:h val="0.56311466535433097"/>
        </c:manualLayout>
      </c:layout>
      <c:barChart>
        <c:barDir val="col"/>
        <c:grouping val="clustered"/>
        <c:varyColors val="0"/>
        <c:ser>
          <c:idx val="0"/>
          <c:order val="0"/>
          <c:tx>
            <c:strRef>
              <c:f>Sheet1!$B$1</c:f>
              <c:strCache>
                <c:ptCount val="1"/>
                <c:pt idx="0">
                  <c:v>Autism</c:v>
                </c:pt>
              </c:strCache>
            </c:strRef>
          </c:tx>
          <c:invertIfNegative val="0"/>
          <c:dLbls>
            <c:dLbl>
              <c:idx val="0"/>
              <c:layout>
                <c:manualLayout>
                  <c:x val="0"/>
                  <c:y val="-1.874999999999999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In-District</c:v>
                </c:pt>
              </c:strCache>
            </c:strRef>
          </c:cat>
          <c:val>
            <c:numRef>
              <c:f>Sheet1!$B$2</c:f>
              <c:numCache>
                <c:formatCode>General</c:formatCode>
                <c:ptCount val="1"/>
                <c:pt idx="0">
                  <c:v>51</c:v>
                </c:pt>
              </c:numCache>
            </c:numRef>
          </c:val>
        </c:ser>
        <c:ser>
          <c:idx val="1"/>
          <c:order val="1"/>
          <c:tx>
            <c:strRef>
              <c:f>Sheet1!$C$1</c:f>
              <c:strCache>
                <c:ptCount val="1"/>
                <c:pt idx="0">
                  <c:v>Communication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In-District</c:v>
                </c:pt>
              </c:strCache>
            </c:strRef>
          </c:cat>
          <c:val>
            <c:numRef>
              <c:f>Sheet1!$C$2</c:f>
              <c:numCache>
                <c:formatCode>General</c:formatCode>
                <c:ptCount val="1"/>
                <c:pt idx="0">
                  <c:v>77</c:v>
                </c:pt>
              </c:numCache>
            </c:numRef>
          </c:val>
        </c:ser>
        <c:ser>
          <c:idx val="2"/>
          <c:order val="2"/>
          <c:tx>
            <c:strRef>
              <c:f>Sheet1!$D$1</c:f>
              <c:strCache>
                <c:ptCount val="1"/>
                <c:pt idx="0">
                  <c:v>Dev. Delay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In-District</c:v>
                </c:pt>
              </c:strCache>
            </c:strRef>
          </c:cat>
          <c:val>
            <c:numRef>
              <c:f>Sheet1!$D$2</c:f>
              <c:numCache>
                <c:formatCode>General</c:formatCode>
                <c:ptCount val="1"/>
                <c:pt idx="0">
                  <c:v>35</c:v>
                </c:pt>
              </c:numCache>
            </c:numRef>
          </c:val>
        </c:ser>
        <c:ser>
          <c:idx val="3"/>
          <c:order val="3"/>
          <c:tx>
            <c:strRef>
              <c:f>Sheet1!$E$1</c:f>
              <c:strCache>
                <c:ptCount val="1"/>
                <c:pt idx="0">
                  <c:v>Emotional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In-District</c:v>
                </c:pt>
              </c:strCache>
            </c:strRef>
          </c:cat>
          <c:val>
            <c:numRef>
              <c:f>Sheet1!$E$2</c:f>
              <c:numCache>
                <c:formatCode>General</c:formatCode>
                <c:ptCount val="1"/>
                <c:pt idx="0">
                  <c:v>20</c:v>
                </c:pt>
              </c:numCache>
            </c:numRef>
          </c:val>
        </c:ser>
        <c:ser>
          <c:idx val="4"/>
          <c:order val="4"/>
          <c:tx>
            <c:strRef>
              <c:f>Sheet1!$F$1</c:f>
              <c:strCache>
                <c:ptCount val="1"/>
                <c:pt idx="0">
                  <c:v>Health</c:v>
                </c:pt>
              </c:strCache>
            </c:strRef>
          </c:tx>
          <c:invertIfNegative val="0"/>
          <c:dLbls>
            <c:dLbl>
              <c:idx val="0"/>
              <c:layout>
                <c:manualLayout>
                  <c:x val="-1.5015015015015E-3"/>
                  <c:y val="-2.916666666666669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In-District</c:v>
                </c:pt>
              </c:strCache>
            </c:strRef>
          </c:cat>
          <c:val>
            <c:numRef>
              <c:f>Sheet1!$F$2</c:f>
              <c:numCache>
                <c:formatCode>General</c:formatCode>
                <c:ptCount val="1"/>
                <c:pt idx="0">
                  <c:v>111</c:v>
                </c:pt>
              </c:numCache>
            </c:numRef>
          </c:val>
        </c:ser>
        <c:ser>
          <c:idx val="5"/>
          <c:order val="5"/>
          <c:tx>
            <c:strRef>
              <c:f>Sheet1!$G$1</c:f>
              <c:strCache>
                <c:ptCount val="1"/>
                <c:pt idx="0">
                  <c:v>Intellectual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In-District</c:v>
                </c:pt>
              </c:strCache>
            </c:strRef>
          </c:cat>
          <c:val>
            <c:numRef>
              <c:f>Sheet1!$G$2</c:f>
              <c:numCache>
                <c:formatCode>General</c:formatCode>
                <c:ptCount val="1"/>
                <c:pt idx="0">
                  <c:v>9</c:v>
                </c:pt>
              </c:numCache>
            </c:numRef>
          </c:val>
        </c:ser>
        <c:ser>
          <c:idx val="6"/>
          <c:order val="6"/>
          <c:tx>
            <c:strRef>
              <c:f>Sheet1!$H$1</c:f>
              <c:strCache>
                <c:ptCount val="1"/>
                <c:pt idx="0">
                  <c:v>Learning Disabilities</c:v>
                </c:pt>
              </c:strCache>
            </c:strRef>
          </c:tx>
          <c:invertIfNegative val="0"/>
          <c:dLbls>
            <c:dLbl>
              <c:idx val="0"/>
              <c:layout>
                <c:manualLayout>
                  <c:x val="1.5015015015015E-3"/>
                  <c:y val="8.3333333333333107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In-District</c:v>
                </c:pt>
              </c:strCache>
            </c:strRef>
          </c:cat>
          <c:val>
            <c:numRef>
              <c:f>Sheet1!$H$2</c:f>
              <c:numCache>
                <c:formatCode>General</c:formatCode>
                <c:ptCount val="1"/>
                <c:pt idx="0">
                  <c:v>168</c:v>
                </c:pt>
              </c:numCache>
            </c:numRef>
          </c:val>
        </c:ser>
        <c:ser>
          <c:idx val="7"/>
          <c:order val="7"/>
          <c:tx>
            <c:strRef>
              <c:f>Sheet1!$I$1</c:f>
              <c:strCache>
                <c:ptCount val="1"/>
                <c:pt idx="0">
                  <c:v>Multiple Disabilities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In-District</c:v>
                </c:pt>
              </c:strCache>
            </c:strRef>
          </c:cat>
          <c:val>
            <c:numRef>
              <c:f>Sheet1!$I$2</c:f>
              <c:numCache>
                <c:formatCode>General</c:formatCode>
                <c:ptCount val="1"/>
                <c:pt idx="0">
                  <c:v>20</c:v>
                </c:pt>
              </c:numCache>
            </c:numRef>
          </c:val>
        </c:ser>
        <c:ser>
          <c:idx val="8"/>
          <c:order val="8"/>
          <c:tx>
            <c:strRef>
              <c:f>Sheet1!$J$1</c:f>
              <c:strCache>
                <c:ptCount val="1"/>
                <c:pt idx="0">
                  <c:v>Neurological</c:v>
                </c:pt>
              </c:strCache>
            </c:strRef>
          </c:tx>
          <c:invertIfNegative val="0"/>
          <c:dLbls>
            <c:dLbl>
              <c:idx val="0"/>
              <c:layout>
                <c:manualLayout>
                  <c:x val="0"/>
                  <c:y val="1.0416666666666701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In-District</c:v>
                </c:pt>
              </c:strCache>
            </c:strRef>
          </c:cat>
          <c:val>
            <c:numRef>
              <c:f>Sheet1!$J$2</c:f>
              <c:numCache>
                <c:formatCode>General</c:formatCode>
                <c:ptCount val="1"/>
                <c:pt idx="0">
                  <c:v>29</c:v>
                </c:pt>
              </c:numCache>
            </c:numRef>
          </c:val>
        </c:ser>
        <c:ser>
          <c:idx val="9"/>
          <c:order val="9"/>
          <c:tx>
            <c:strRef>
              <c:f>Sheet1!$K$1</c:f>
              <c:strCache>
                <c:ptCount val="1"/>
                <c:pt idx="0">
                  <c:v>Sensory</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In-District</c:v>
                </c:pt>
              </c:strCache>
            </c:strRef>
          </c:cat>
          <c:val>
            <c:numRef>
              <c:f>Sheet1!$K$2</c:f>
              <c:numCache>
                <c:formatCode>General</c:formatCode>
                <c:ptCount val="1"/>
                <c:pt idx="0">
                  <c:v>2</c:v>
                </c:pt>
              </c:numCache>
            </c:numRef>
          </c:val>
        </c:ser>
        <c:dLbls>
          <c:showLegendKey val="0"/>
          <c:showVal val="1"/>
          <c:showCatName val="0"/>
          <c:showSerName val="0"/>
          <c:showPercent val="0"/>
          <c:showBubbleSize val="0"/>
        </c:dLbls>
        <c:gapWidth val="150"/>
        <c:axId val="231512136"/>
        <c:axId val="231512528"/>
      </c:barChart>
      <c:catAx>
        <c:axId val="231512136"/>
        <c:scaling>
          <c:orientation val="minMax"/>
        </c:scaling>
        <c:delete val="1"/>
        <c:axPos val="b"/>
        <c:numFmt formatCode="General" sourceLinked="0"/>
        <c:majorTickMark val="out"/>
        <c:minorTickMark val="none"/>
        <c:tickLblPos val="nextTo"/>
        <c:crossAx val="231512528"/>
        <c:crosses val="autoZero"/>
        <c:auto val="1"/>
        <c:lblAlgn val="ctr"/>
        <c:lblOffset val="100"/>
        <c:noMultiLvlLbl val="0"/>
      </c:catAx>
      <c:valAx>
        <c:axId val="231512528"/>
        <c:scaling>
          <c:orientation val="minMax"/>
        </c:scaling>
        <c:delete val="0"/>
        <c:axPos val="l"/>
        <c:majorGridlines/>
        <c:numFmt formatCode="General" sourceLinked="1"/>
        <c:majorTickMark val="out"/>
        <c:minorTickMark val="none"/>
        <c:tickLblPos val="nextTo"/>
        <c:crossAx val="231512136"/>
        <c:crosses val="autoZero"/>
        <c:crossBetween val="between"/>
      </c:valAx>
    </c:plotArea>
    <c:legend>
      <c:legendPos val="b"/>
      <c:layout>
        <c:manualLayout>
          <c:xMode val="edge"/>
          <c:yMode val="edge"/>
          <c:x val="9.8402024071315403E-2"/>
          <c:y val="0.75933169291338598"/>
          <c:w val="0.78367643233785"/>
          <c:h val="0.190668307086614"/>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dirty="0"/>
              <a:t>Out of District by Primary </a:t>
            </a:r>
            <a:r>
              <a:rPr lang="en-US" sz="2400" dirty="0" smtClean="0"/>
              <a:t>Disability</a:t>
            </a:r>
          </a:p>
          <a:p>
            <a:pPr>
              <a:defRPr sz="2400"/>
            </a:pPr>
            <a:r>
              <a:rPr lang="en-US" sz="2400" dirty="0" smtClean="0"/>
              <a:t>January 2016</a:t>
            </a:r>
            <a:endParaRPr lang="en-US" sz="2400" dirty="0"/>
          </a:p>
        </c:rich>
      </c:tx>
      <c:overlay val="0"/>
    </c:title>
    <c:autoTitleDeleted val="0"/>
    <c:plotArea>
      <c:layout/>
      <c:barChart>
        <c:barDir val="col"/>
        <c:grouping val="clustered"/>
        <c:varyColors val="0"/>
        <c:ser>
          <c:idx val="0"/>
          <c:order val="0"/>
          <c:tx>
            <c:strRef>
              <c:f>Sheet1!$B$1</c:f>
              <c:strCache>
                <c:ptCount val="1"/>
                <c:pt idx="0">
                  <c:v>Autism</c:v>
                </c:pt>
              </c:strCache>
            </c:strRef>
          </c:tx>
          <c:invertIfNegative val="0"/>
          <c:dLbls>
            <c:dLbl>
              <c:idx val="0"/>
              <c:layout>
                <c:manualLayout>
                  <c:x val="0"/>
                  <c:y val="-2.1097046413502098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c:f>
              <c:strCache>
                <c:ptCount val="1"/>
                <c:pt idx="0">
                  <c:v>Out-of-District</c:v>
                </c:pt>
              </c:strCache>
            </c:strRef>
          </c:cat>
          <c:val>
            <c:numRef>
              <c:f>Sheet1!$B$3</c:f>
              <c:numCache>
                <c:formatCode>General</c:formatCode>
                <c:ptCount val="1"/>
                <c:pt idx="0">
                  <c:v>17</c:v>
                </c:pt>
              </c:numCache>
            </c:numRef>
          </c:val>
        </c:ser>
        <c:ser>
          <c:idx val="1"/>
          <c:order val="1"/>
          <c:tx>
            <c:strRef>
              <c:f>Sheet1!$C$1</c:f>
              <c:strCache>
                <c:ptCount val="1"/>
                <c:pt idx="0">
                  <c:v>Communication</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c:f>
              <c:strCache>
                <c:ptCount val="1"/>
                <c:pt idx="0">
                  <c:v>Out-of-District</c:v>
                </c:pt>
              </c:strCache>
            </c:strRef>
          </c:cat>
          <c:val>
            <c:numRef>
              <c:f>Sheet1!$C$3</c:f>
              <c:numCache>
                <c:formatCode>General</c:formatCode>
                <c:ptCount val="1"/>
                <c:pt idx="0">
                  <c:v>0</c:v>
                </c:pt>
              </c:numCache>
            </c:numRef>
          </c:val>
        </c:ser>
        <c:ser>
          <c:idx val="2"/>
          <c:order val="2"/>
          <c:tx>
            <c:strRef>
              <c:f>Sheet1!$D$1</c:f>
              <c:strCache>
                <c:ptCount val="1"/>
                <c:pt idx="0">
                  <c:v>Dev. Delay</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c:f>
              <c:strCache>
                <c:ptCount val="1"/>
                <c:pt idx="0">
                  <c:v>Out-of-District</c:v>
                </c:pt>
              </c:strCache>
            </c:strRef>
          </c:cat>
          <c:val>
            <c:numRef>
              <c:f>Sheet1!$D$3</c:f>
              <c:numCache>
                <c:formatCode>General</c:formatCode>
                <c:ptCount val="1"/>
                <c:pt idx="0">
                  <c:v>0</c:v>
                </c:pt>
              </c:numCache>
            </c:numRef>
          </c:val>
        </c:ser>
        <c:ser>
          <c:idx val="3"/>
          <c:order val="3"/>
          <c:tx>
            <c:strRef>
              <c:f>Sheet1!$E$1</c:f>
              <c:strCache>
                <c:ptCount val="1"/>
                <c:pt idx="0">
                  <c:v>Emotional</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c:f>
              <c:strCache>
                <c:ptCount val="1"/>
                <c:pt idx="0">
                  <c:v>Out-of-District</c:v>
                </c:pt>
              </c:strCache>
            </c:strRef>
          </c:cat>
          <c:val>
            <c:numRef>
              <c:f>Sheet1!$E$3</c:f>
              <c:numCache>
                <c:formatCode>General</c:formatCode>
                <c:ptCount val="1"/>
                <c:pt idx="0">
                  <c:v>6</c:v>
                </c:pt>
              </c:numCache>
            </c:numRef>
          </c:val>
        </c:ser>
        <c:ser>
          <c:idx val="4"/>
          <c:order val="4"/>
          <c:tx>
            <c:strRef>
              <c:f>Sheet1!$F$1</c:f>
              <c:strCache>
                <c:ptCount val="1"/>
                <c:pt idx="0">
                  <c:v>Health</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c:f>
              <c:strCache>
                <c:ptCount val="1"/>
                <c:pt idx="0">
                  <c:v>Out-of-District</c:v>
                </c:pt>
              </c:strCache>
            </c:strRef>
          </c:cat>
          <c:val>
            <c:numRef>
              <c:f>Sheet1!$F$3</c:f>
              <c:numCache>
                <c:formatCode>General</c:formatCode>
                <c:ptCount val="1"/>
                <c:pt idx="0">
                  <c:v>1</c:v>
                </c:pt>
              </c:numCache>
            </c:numRef>
          </c:val>
        </c:ser>
        <c:ser>
          <c:idx val="5"/>
          <c:order val="5"/>
          <c:tx>
            <c:strRef>
              <c:f>Sheet1!$G$1</c:f>
              <c:strCache>
                <c:ptCount val="1"/>
                <c:pt idx="0">
                  <c:v>Intellectual</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c:f>
              <c:strCache>
                <c:ptCount val="1"/>
                <c:pt idx="0">
                  <c:v>Out-of-District</c:v>
                </c:pt>
              </c:strCache>
            </c:strRef>
          </c:cat>
          <c:val>
            <c:numRef>
              <c:f>Sheet1!$G$3</c:f>
              <c:numCache>
                <c:formatCode>General</c:formatCode>
                <c:ptCount val="1"/>
                <c:pt idx="0">
                  <c:v>2</c:v>
                </c:pt>
              </c:numCache>
            </c:numRef>
          </c:val>
        </c:ser>
        <c:ser>
          <c:idx val="6"/>
          <c:order val="6"/>
          <c:tx>
            <c:strRef>
              <c:f>Sheet1!$H$1</c:f>
              <c:strCache>
                <c:ptCount val="1"/>
                <c:pt idx="0">
                  <c:v>Learning Disabilities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c:f>
              <c:strCache>
                <c:ptCount val="1"/>
                <c:pt idx="0">
                  <c:v>Out-of-District</c:v>
                </c:pt>
              </c:strCache>
            </c:strRef>
          </c:cat>
          <c:val>
            <c:numRef>
              <c:f>Sheet1!$H$3</c:f>
              <c:numCache>
                <c:formatCode>General</c:formatCode>
                <c:ptCount val="1"/>
                <c:pt idx="0">
                  <c:v>3</c:v>
                </c:pt>
              </c:numCache>
            </c:numRef>
          </c:val>
        </c:ser>
        <c:ser>
          <c:idx val="7"/>
          <c:order val="7"/>
          <c:tx>
            <c:strRef>
              <c:f>Sheet1!$I$1</c:f>
              <c:strCache>
                <c:ptCount val="1"/>
                <c:pt idx="0">
                  <c:v>Multiple Disabilities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c:f>
              <c:strCache>
                <c:ptCount val="1"/>
                <c:pt idx="0">
                  <c:v>Out-of-District</c:v>
                </c:pt>
              </c:strCache>
            </c:strRef>
          </c:cat>
          <c:val>
            <c:numRef>
              <c:f>Sheet1!$I$3</c:f>
              <c:numCache>
                <c:formatCode>General</c:formatCode>
                <c:ptCount val="1"/>
                <c:pt idx="0">
                  <c:v>18</c:v>
                </c:pt>
              </c:numCache>
            </c:numRef>
          </c:val>
        </c:ser>
        <c:ser>
          <c:idx val="8"/>
          <c:order val="8"/>
          <c:tx>
            <c:strRef>
              <c:f>Sheet1!$J$1</c:f>
              <c:strCache>
                <c:ptCount val="1"/>
                <c:pt idx="0">
                  <c:v>Neurological</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c:f>
              <c:strCache>
                <c:ptCount val="1"/>
                <c:pt idx="0">
                  <c:v>Out-of-District</c:v>
                </c:pt>
              </c:strCache>
            </c:strRef>
          </c:cat>
          <c:val>
            <c:numRef>
              <c:f>Sheet1!$J$3</c:f>
              <c:numCache>
                <c:formatCode>General</c:formatCode>
                <c:ptCount val="1"/>
                <c:pt idx="0">
                  <c:v>1</c:v>
                </c:pt>
              </c:numCache>
            </c:numRef>
          </c:val>
        </c:ser>
        <c:ser>
          <c:idx val="9"/>
          <c:order val="9"/>
          <c:tx>
            <c:strRef>
              <c:f>Sheet1!$K$1</c:f>
              <c:strCache>
                <c:ptCount val="1"/>
                <c:pt idx="0">
                  <c:v>Sensory</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Sheet1!$A$3</c:f>
              <c:strCache>
                <c:ptCount val="1"/>
                <c:pt idx="0">
                  <c:v>Out-of-District</c:v>
                </c:pt>
              </c:strCache>
            </c:strRef>
          </c:cat>
          <c:val>
            <c:numRef>
              <c:f>Sheet1!$K$3</c:f>
              <c:numCache>
                <c:formatCode>General</c:formatCode>
                <c:ptCount val="1"/>
                <c:pt idx="0">
                  <c:v>1</c:v>
                </c:pt>
              </c:numCache>
            </c:numRef>
          </c:val>
        </c:ser>
        <c:dLbls>
          <c:dLblPos val="outEnd"/>
          <c:showLegendKey val="0"/>
          <c:showVal val="1"/>
          <c:showCatName val="0"/>
          <c:showSerName val="0"/>
          <c:showPercent val="0"/>
          <c:showBubbleSize val="0"/>
        </c:dLbls>
        <c:gapWidth val="150"/>
        <c:axId val="231513312"/>
        <c:axId val="231513704"/>
      </c:barChart>
      <c:catAx>
        <c:axId val="231513312"/>
        <c:scaling>
          <c:orientation val="minMax"/>
        </c:scaling>
        <c:delete val="1"/>
        <c:axPos val="b"/>
        <c:numFmt formatCode="General" sourceLinked="0"/>
        <c:majorTickMark val="out"/>
        <c:minorTickMark val="none"/>
        <c:tickLblPos val="nextTo"/>
        <c:crossAx val="231513704"/>
        <c:crosses val="autoZero"/>
        <c:auto val="1"/>
        <c:lblAlgn val="ctr"/>
        <c:lblOffset val="100"/>
        <c:noMultiLvlLbl val="0"/>
      </c:catAx>
      <c:valAx>
        <c:axId val="231513704"/>
        <c:scaling>
          <c:orientation val="minMax"/>
        </c:scaling>
        <c:delete val="0"/>
        <c:axPos val="l"/>
        <c:majorGridlines/>
        <c:numFmt formatCode="General" sourceLinked="1"/>
        <c:majorTickMark val="out"/>
        <c:minorTickMark val="none"/>
        <c:tickLblPos val="nextTo"/>
        <c:crossAx val="231513312"/>
        <c:crosses val="autoZero"/>
        <c:crossBetween val="between"/>
      </c:valAx>
    </c:plotArea>
    <c:legend>
      <c:legendPos val="b"/>
      <c:layout>
        <c:manualLayout>
          <c:xMode val="edge"/>
          <c:yMode val="edge"/>
          <c:x val="4.4856517935258099E-2"/>
          <c:y val="0.79673610418950802"/>
          <c:w val="0.93806474190726097"/>
          <c:h val="0.17900229243496499"/>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dirty="0"/>
              <a:t>October 1 Kindergarten Enrollments</a:t>
            </a:r>
          </a:p>
        </c:rich>
      </c:tx>
      <c:layout>
        <c:manualLayout>
          <c:xMode val="edge"/>
          <c:yMode val="edge"/>
          <c:x val="0.173811628002774"/>
          <c:y val="4.9857551022611399E-2"/>
        </c:manualLayout>
      </c:layout>
      <c:overlay val="0"/>
      <c:spPr>
        <a:ln w="28575">
          <a:solidFill>
            <a:srgbClr val="FF0000"/>
          </a:solidFill>
        </a:ln>
      </c:spPr>
    </c:title>
    <c:autoTitleDeleted val="0"/>
    <c:plotArea>
      <c:layout>
        <c:manualLayout>
          <c:layoutTarget val="inner"/>
          <c:xMode val="edge"/>
          <c:yMode val="edge"/>
          <c:x val="8.0516185476815397E-2"/>
          <c:y val="0.21795166229221299"/>
          <c:w val="0.87565663892007395"/>
          <c:h val="0.54575747082196402"/>
        </c:manualLayout>
      </c:layout>
      <c:lineChart>
        <c:grouping val="standard"/>
        <c:varyColors val="0"/>
        <c:ser>
          <c:idx val="0"/>
          <c:order val="0"/>
          <c:tx>
            <c:strRef>
              <c:f>Sheet1!$A$70</c:f>
              <c:strCache>
                <c:ptCount val="1"/>
                <c:pt idx="0">
                  <c:v>K</c:v>
                </c:pt>
              </c:strCache>
            </c:strRef>
          </c:tx>
          <c:spPr>
            <a:ln w="38100">
              <a:solidFill>
                <a:srgbClr val="FF0000"/>
              </a:solidFill>
            </a:ln>
          </c:spPr>
          <c:marker>
            <c:symbol val="none"/>
          </c:marker>
          <c:dLbls>
            <c:spPr>
              <a:noFill/>
              <a:ln>
                <a:noFill/>
              </a:ln>
              <a:effectLst/>
            </c:spPr>
            <c:txPr>
              <a:bodyPr/>
              <a:lstStyle/>
              <a:p>
                <a:pPr>
                  <a:defRPr sz="1400"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Sheet1!$B$69:$K$69</c:f>
              <c:strCache>
                <c:ptCount val="10"/>
                <c:pt idx="0">
                  <c:v>06-07</c:v>
                </c:pt>
                <c:pt idx="1">
                  <c:v>07-08</c:v>
                </c:pt>
                <c:pt idx="2">
                  <c:v>08-09</c:v>
                </c:pt>
                <c:pt idx="3">
                  <c:v>09-10</c:v>
                </c:pt>
                <c:pt idx="4">
                  <c:v>10-11</c:v>
                </c:pt>
                <c:pt idx="5">
                  <c:v>11-12</c:v>
                </c:pt>
                <c:pt idx="6">
                  <c:v>12-13</c:v>
                </c:pt>
                <c:pt idx="7">
                  <c:v>13-14</c:v>
                </c:pt>
                <c:pt idx="8">
                  <c:v>14-15</c:v>
                </c:pt>
                <c:pt idx="9">
                  <c:v>15-16</c:v>
                </c:pt>
              </c:strCache>
            </c:strRef>
          </c:cat>
          <c:val>
            <c:numRef>
              <c:f>Sheet1!$B$70:$K$70</c:f>
              <c:numCache>
                <c:formatCode>General</c:formatCode>
                <c:ptCount val="10"/>
                <c:pt idx="0">
                  <c:v>286</c:v>
                </c:pt>
                <c:pt idx="1">
                  <c:v>300</c:v>
                </c:pt>
                <c:pt idx="2">
                  <c:v>343</c:v>
                </c:pt>
                <c:pt idx="3">
                  <c:v>318</c:v>
                </c:pt>
                <c:pt idx="4">
                  <c:v>292</c:v>
                </c:pt>
                <c:pt idx="5">
                  <c:v>266</c:v>
                </c:pt>
                <c:pt idx="6">
                  <c:v>256</c:v>
                </c:pt>
                <c:pt idx="7">
                  <c:v>295</c:v>
                </c:pt>
                <c:pt idx="8">
                  <c:v>245</c:v>
                </c:pt>
                <c:pt idx="9">
                  <c:v>303</c:v>
                </c:pt>
              </c:numCache>
            </c:numRef>
          </c:val>
          <c:smooth val="0"/>
        </c:ser>
        <c:dLbls>
          <c:showLegendKey val="0"/>
          <c:showVal val="0"/>
          <c:showCatName val="0"/>
          <c:showSerName val="0"/>
          <c:showPercent val="0"/>
          <c:showBubbleSize val="0"/>
        </c:dLbls>
        <c:smooth val="0"/>
        <c:axId val="156261816"/>
        <c:axId val="156261424"/>
      </c:lineChart>
      <c:catAx>
        <c:axId val="156261816"/>
        <c:scaling>
          <c:orientation val="minMax"/>
        </c:scaling>
        <c:delete val="0"/>
        <c:axPos val="b"/>
        <c:majorGridlines/>
        <c:minorGridlines/>
        <c:numFmt formatCode="General" sourceLinked="0"/>
        <c:majorTickMark val="out"/>
        <c:minorTickMark val="none"/>
        <c:tickLblPos val="nextTo"/>
        <c:txPr>
          <a:bodyPr/>
          <a:lstStyle/>
          <a:p>
            <a:pPr>
              <a:defRPr sz="1400" baseline="0"/>
            </a:pPr>
            <a:endParaRPr lang="en-US"/>
          </a:p>
        </c:txPr>
        <c:crossAx val="156261424"/>
        <c:crosses val="autoZero"/>
        <c:auto val="1"/>
        <c:lblAlgn val="ctr"/>
        <c:lblOffset val="100"/>
        <c:noMultiLvlLbl val="0"/>
      </c:catAx>
      <c:valAx>
        <c:axId val="156261424"/>
        <c:scaling>
          <c:orientation val="minMax"/>
          <c:max val="400"/>
          <c:min val="200"/>
        </c:scaling>
        <c:delete val="0"/>
        <c:axPos val="l"/>
        <c:majorGridlines>
          <c:spPr>
            <a:ln>
              <a:noFill/>
            </a:ln>
          </c:spPr>
        </c:majorGridlines>
        <c:numFmt formatCode="General" sourceLinked="1"/>
        <c:majorTickMark val="out"/>
        <c:minorTickMark val="none"/>
        <c:tickLblPos val="nextTo"/>
        <c:txPr>
          <a:bodyPr/>
          <a:lstStyle/>
          <a:p>
            <a:pPr>
              <a:defRPr sz="1400" baseline="0"/>
            </a:pPr>
            <a:endParaRPr lang="en-US"/>
          </a:p>
        </c:txPr>
        <c:crossAx val="156261816"/>
        <c:crosses val="autoZero"/>
        <c:crossBetween val="between"/>
        <c:majorUnit val="50"/>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400" dirty="0"/>
              <a:t>Total K-12 In-District Enrollment</a:t>
            </a:r>
          </a:p>
        </c:rich>
      </c:tx>
      <c:layout>
        <c:manualLayout>
          <c:xMode val="edge"/>
          <c:yMode val="edge"/>
          <c:x val="0.30621325363403701"/>
          <c:y val="2.70982685000196E-2"/>
        </c:manualLayout>
      </c:layout>
      <c:overlay val="1"/>
      <c:spPr>
        <a:ln w="28575">
          <a:solidFill>
            <a:srgbClr val="FF0000"/>
          </a:solidFill>
        </a:ln>
      </c:spPr>
    </c:title>
    <c:autoTitleDeleted val="0"/>
    <c:plotArea>
      <c:layout>
        <c:manualLayout>
          <c:layoutTarget val="inner"/>
          <c:xMode val="edge"/>
          <c:yMode val="edge"/>
          <c:x val="5.3498409598025098E-2"/>
          <c:y val="0.17460548308327101"/>
          <c:w val="0.94011482923425704"/>
          <c:h val="0.65099290293937095"/>
        </c:manualLayout>
      </c:layout>
      <c:barChart>
        <c:barDir val="col"/>
        <c:grouping val="clustered"/>
        <c:varyColors val="0"/>
        <c:ser>
          <c:idx val="0"/>
          <c:order val="0"/>
          <c:invertIfNegative val="0"/>
          <c:dLbls>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Sheet1!$B$18:$M$18</c:f>
              <c:strCache>
                <c:ptCount val="12"/>
                <c:pt idx="0">
                  <c:v>2004-2005</c:v>
                </c:pt>
                <c:pt idx="1">
                  <c:v>2005-2006</c:v>
                </c:pt>
                <c:pt idx="2">
                  <c:v>2006-2007</c:v>
                </c:pt>
                <c:pt idx="3">
                  <c:v>2007-2008</c:v>
                </c:pt>
                <c:pt idx="4">
                  <c:v>2008-2009</c:v>
                </c:pt>
                <c:pt idx="5">
                  <c:v>2009-2010</c:v>
                </c:pt>
                <c:pt idx="6">
                  <c:v>2010-2011</c:v>
                </c:pt>
                <c:pt idx="7">
                  <c:v>2011-2012</c:v>
                </c:pt>
                <c:pt idx="8">
                  <c:v>2012-2013</c:v>
                </c:pt>
                <c:pt idx="9">
                  <c:v>2013-2014</c:v>
                </c:pt>
                <c:pt idx="10">
                  <c:v>2014-2015</c:v>
                </c:pt>
                <c:pt idx="11">
                  <c:v>2015-2016</c:v>
                </c:pt>
              </c:strCache>
            </c:strRef>
          </c:cat>
          <c:val>
            <c:numRef>
              <c:f>Sheet1!$B$32:$M$32</c:f>
              <c:numCache>
                <c:formatCode>General</c:formatCode>
                <c:ptCount val="12"/>
                <c:pt idx="0">
                  <c:v>3624</c:v>
                </c:pt>
                <c:pt idx="1">
                  <c:v>3695</c:v>
                </c:pt>
                <c:pt idx="2">
                  <c:v>3724</c:v>
                </c:pt>
                <c:pt idx="3">
                  <c:v>3781</c:v>
                </c:pt>
                <c:pt idx="4">
                  <c:v>3881</c:v>
                </c:pt>
                <c:pt idx="5">
                  <c:v>3992</c:v>
                </c:pt>
                <c:pt idx="6">
                  <c:v>4043</c:v>
                </c:pt>
                <c:pt idx="7">
                  <c:v>4087</c:v>
                </c:pt>
                <c:pt idx="8">
                  <c:v>4143</c:v>
                </c:pt>
                <c:pt idx="9">
                  <c:v>4178</c:v>
                </c:pt>
                <c:pt idx="10">
                  <c:v>4224</c:v>
                </c:pt>
                <c:pt idx="11">
                  <c:v>4257</c:v>
                </c:pt>
              </c:numCache>
            </c:numRef>
          </c:val>
        </c:ser>
        <c:dLbls>
          <c:dLblPos val="outEnd"/>
          <c:showLegendKey val="0"/>
          <c:showVal val="1"/>
          <c:showCatName val="0"/>
          <c:showSerName val="0"/>
          <c:showPercent val="0"/>
          <c:showBubbleSize val="0"/>
        </c:dLbls>
        <c:gapWidth val="150"/>
        <c:axId val="156260640"/>
        <c:axId val="156260248"/>
      </c:barChart>
      <c:catAx>
        <c:axId val="156260640"/>
        <c:scaling>
          <c:orientation val="minMax"/>
        </c:scaling>
        <c:delete val="0"/>
        <c:axPos val="b"/>
        <c:numFmt formatCode="General" sourceLinked="0"/>
        <c:majorTickMark val="out"/>
        <c:minorTickMark val="none"/>
        <c:tickLblPos val="nextTo"/>
        <c:txPr>
          <a:bodyPr/>
          <a:lstStyle/>
          <a:p>
            <a:pPr>
              <a:defRPr b="1"/>
            </a:pPr>
            <a:endParaRPr lang="en-US"/>
          </a:p>
        </c:txPr>
        <c:crossAx val="156260248"/>
        <c:crosses val="autoZero"/>
        <c:auto val="1"/>
        <c:lblAlgn val="ctr"/>
        <c:lblOffset val="100"/>
        <c:noMultiLvlLbl val="0"/>
      </c:catAx>
      <c:valAx>
        <c:axId val="156260248"/>
        <c:scaling>
          <c:orientation val="minMax"/>
          <c:max val="4300"/>
          <c:min val="3300"/>
        </c:scaling>
        <c:delete val="0"/>
        <c:axPos val="l"/>
        <c:numFmt formatCode="General" sourceLinked="1"/>
        <c:majorTickMark val="out"/>
        <c:minorTickMark val="none"/>
        <c:tickLblPos val="nextTo"/>
        <c:txPr>
          <a:bodyPr/>
          <a:lstStyle/>
          <a:p>
            <a:pPr>
              <a:defRPr b="1"/>
            </a:pPr>
            <a:endParaRPr lang="en-US"/>
          </a:p>
        </c:txPr>
        <c:crossAx val="156260640"/>
        <c:crosses val="autoZero"/>
        <c:crossBetween val="between"/>
      </c:valAx>
    </c:plotArea>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sz="2400"/>
            </a:pPr>
            <a:r>
              <a:rPr lang="en-US" sz="2400" dirty="0" smtClean="0"/>
              <a:t>HS and MS Enrollment</a:t>
            </a:r>
          </a:p>
        </c:rich>
      </c:tx>
      <c:layout>
        <c:manualLayout>
          <c:xMode val="edge"/>
          <c:yMode val="edge"/>
          <c:x val="0.37080370855325701"/>
          <c:y val="4.6296296296296301E-2"/>
        </c:manualLayout>
      </c:layout>
      <c:overlay val="1"/>
      <c:spPr>
        <a:noFill/>
        <a:ln w="25400">
          <a:solidFill>
            <a:srgbClr val="FF0000"/>
          </a:solidFill>
        </a:ln>
      </c:spPr>
    </c:title>
    <c:autoTitleDeleted val="0"/>
    <c:plotArea>
      <c:layout>
        <c:manualLayout>
          <c:layoutTarget val="inner"/>
          <c:xMode val="edge"/>
          <c:yMode val="edge"/>
          <c:x val="7.3418030193034403E-2"/>
          <c:y val="0.16384431586203199"/>
          <c:w val="0.916979207386311"/>
          <c:h val="0.67045222566876095"/>
        </c:manualLayout>
      </c:layout>
      <c:lineChart>
        <c:grouping val="standard"/>
        <c:varyColors val="0"/>
        <c:ser>
          <c:idx val="0"/>
          <c:order val="0"/>
          <c:tx>
            <c:strRef>
              <c:f>Sheet1!$A$35</c:f>
              <c:strCache>
                <c:ptCount val="1"/>
                <c:pt idx="0">
                  <c:v>High School</c:v>
                </c:pt>
              </c:strCache>
            </c:strRef>
          </c:tx>
          <c:spPr>
            <a:ln>
              <a:solidFill>
                <a:srgbClr val="0070C0"/>
              </a:solidFill>
            </a:ln>
          </c:spPr>
          <c:marker>
            <c:symbol val="none"/>
          </c:marker>
          <c:dLbls>
            <c:spPr>
              <a:noFill/>
              <a:ln>
                <a:noFill/>
              </a:ln>
              <a:effectLst/>
            </c:spPr>
            <c:txPr>
              <a:bodyPr/>
              <a:lstStyle/>
              <a:p>
                <a:pPr>
                  <a:defRPr sz="14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Sheet1!$B$34:$I$34</c:f>
              <c:strCache>
                <c:ptCount val="8"/>
                <c:pt idx="0">
                  <c:v>08-09</c:v>
                </c:pt>
                <c:pt idx="1">
                  <c:v>09-10</c:v>
                </c:pt>
                <c:pt idx="2">
                  <c:v>10-11</c:v>
                </c:pt>
                <c:pt idx="3">
                  <c:v>11-12</c:v>
                </c:pt>
                <c:pt idx="4">
                  <c:v>12-13</c:v>
                </c:pt>
                <c:pt idx="5">
                  <c:v>13-14</c:v>
                </c:pt>
                <c:pt idx="6">
                  <c:v>14-15</c:v>
                </c:pt>
                <c:pt idx="7">
                  <c:v>15-16</c:v>
                </c:pt>
              </c:strCache>
            </c:strRef>
          </c:cat>
          <c:val>
            <c:numRef>
              <c:f>Sheet1!$B$35:$I$35</c:f>
              <c:numCache>
                <c:formatCode>General</c:formatCode>
                <c:ptCount val="8"/>
                <c:pt idx="0">
                  <c:v>1040</c:v>
                </c:pt>
                <c:pt idx="1">
                  <c:v>1098</c:v>
                </c:pt>
                <c:pt idx="2">
                  <c:v>1098</c:v>
                </c:pt>
                <c:pt idx="3">
                  <c:v>1133</c:v>
                </c:pt>
                <c:pt idx="4">
                  <c:v>1127</c:v>
                </c:pt>
                <c:pt idx="5">
                  <c:v>1135</c:v>
                </c:pt>
                <c:pt idx="6">
                  <c:v>1206</c:v>
                </c:pt>
                <c:pt idx="7">
                  <c:v>1195</c:v>
                </c:pt>
              </c:numCache>
            </c:numRef>
          </c:val>
          <c:smooth val="0"/>
        </c:ser>
        <c:ser>
          <c:idx val="1"/>
          <c:order val="1"/>
          <c:tx>
            <c:strRef>
              <c:f>Sheet1!$A$36</c:f>
              <c:strCache>
                <c:ptCount val="1"/>
                <c:pt idx="0">
                  <c:v>Middle School</c:v>
                </c:pt>
              </c:strCache>
            </c:strRef>
          </c:tx>
          <c:spPr>
            <a:ln>
              <a:solidFill>
                <a:srgbClr val="FF0000"/>
              </a:solidFill>
            </a:ln>
          </c:spPr>
          <c:marker>
            <c:symbol val="none"/>
          </c:marker>
          <c:dLbls>
            <c:spPr>
              <a:noFill/>
              <a:ln>
                <a:noFill/>
              </a:ln>
              <a:effectLst/>
            </c:spPr>
            <c:txPr>
              <a:bodyPr/>
              <a:lstStyle/>
              <a:p>
                <a:pPr>
                  <a:defRPr sz="1400" b="1" baseline="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Sheet1!$B$34:$I$34</c:f>
              <c:strCache>
                <c:ptCount val="8"/>
                <c:pt idx="0">
                  <c:v>08-09</c:v>
                </c:pt>
                <c:pt idx="1">
                  <c:v>09-10</c:v>
                </c:pt>
                <c:pt idx="2">
                  <c:v>10-11</c:v>
                </c:pt>
                <c:pt idx="3">
                  <c:v>11-12</c:v>
                </c:pt>
                <c:pt idx="4">
                  <c:v>12-13</c:v>
                </c:pt>
                <c:pt idx="5">
                  <c:v>13-14</c:v>
                </c:pt>
                <c:pt idx="6">
                  <c:v>14-15</c:v>
                </c:pt>
                <c:pt idx="7">
                  <c:v>15-16</c:v>
                </c:pt>
              </c:strCache>
            </c:strRef>
          </c:cat>
          <c:val>
            <c:numRef>
              <c:f>Sheet1!$B$36:$I$36</c:f>
              <c:numCache>
                <c:formatCode>General</c:formatCode>
                <c:ptCount val="8"/>
                <c:pt idx="0">
                  <c:v>894</c:v>
                </c:pt>
                <c:pt idx="1">
                  <c:v>895</c:v>
                </c:pt>
                <c:pt idx="2">
                  <c:v>932</c:v>
                </c:pt>
                <c:pt idx="3">
                  <c:v>940</c:v>
                </c:pt>
                <c:pt idx="4">
                  <c:v>974</c:v>
                </c:pt>
                <c:pt idx="5">
                  <c:v>977</c:v>
                </c:pt>
                <c:pt idx="6">
                  <c:v>1022</c:v>
                </c:pt>
                <c:pt idx="7">
                  <c:v>1068</c:v>
                </c:pt>
              </c:numCache>
            </c:numRef>
          </c:val>
          <c:smooth val="0"/>
        </c:ser>
        <c:dLbls>
          <c:showLegendKey val="0"/>
          <c:showVal val="0"/>
          <c:showCatName val="0"/>
          <c:showSerName val="0"/>
          <c:showPercent val="0"/>
          <c:showBubbleSize val="0"/>
        </c:dLbls>
        <c:smooth val="0"/>
        <c:axId val="229569432"/>
        <c:axId val="229569824"/>
      </c:lineChart>
      <c:catAx>
        <c:axId val="229569432"/>
        <c:scaling>
          <c:orientation val="minMax"/>
        </c:scaling>
        <c:delete val="0"/>
        <c:axPos val="b"/>
        <c:numFmt formatCode="General" sourceLinked="0"/>
        <c:majorTickMark val="out"/>
        <c:minorTickMark val="none"/>
        <c:tickLblPos val="nextTo"/>
        <c:txPr>
          <a:bodyPr/>
          <a:lstStyle/>
          <a:p>
            <a:pPr>
              <a:defRPr sz="1400" b="1" baseline="0"/>
            </a:pPr>
            <a:endParaRPr lang="en-US"/>
          </a:p>
        </c:txPr>
        <c:crossAx val="229569824"/>
        <c:crosses val="autoZero"/>
        <c:auto val="1"/>
        <c:lblAlgn val="ctr"/>
        <c:lblOffset val="100"/>
        <c:noMultiLvlLbl val="0"/>
      </c:catAx>
      <c:valAx>
        <c:axId val="229569824"/>
        <c:scaling>
          <c:orientation val="minMax"/>
          <c:max val="1300"/>
          <c:min val="800"/>
        </c:scaling>
        <c:delete val="0"/>
        <c:axPos val="l"/>
        <c:majorGridlines/>
        <c:numFmt formatCode="General" sourceLinked="1"/>
        <c:majorTickMark val="out"/>
        <c:minorTickMark val="none"/>
        <c:tickLblPos val="nextTo"/>
        <c:txPr>
          <a:bodyPr/>
          <a:lstStyle/>
          <a:p>
            <a:pPr>
              <a:defRPr sz="1400" b="1" baseline="0"/>
            </a:pPr>
            <a:endParaRPr lang="en-US"/>
          </a:p>
        </c:txPr>
        <c:crossAx val="229569432"/>
        <c:crosses val="autoZero"/>
        <c:crossBetween val="between"/>
      </c:valAx>
      <c:spPr>
        <a:noFill/>
        <a:ln w="25400">
          <a:noFill/>
        </a:ln>
      </c:spPr>
    </c:plotArea>
    <c:legend>
      <c:legendPos val="r"/>
      <c:layout>
        <c:manualLayout>
          <c:xMode val="edge"/>
          <c:yMode val="edge"/>
          <c:x val="0.27452188157331398"/>
          <c:y val="0.89728946672363596"/>
          <c:w val="0.50546192364252296"/>
          <c:h val="5.4692058841481997E-2"/>
        </c:manualLayout>
      </c:layout>
      <c:overlay val="0"/>
    </c:legend>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400"/>
            </a:pPr>
            <a:r>
              <a:rPr lang="en-US" sz="2400" dirty="0"/>
              <a:t>Grade 1 </a:t>
            </a:r>
            <a:r>
              <a:rPr lang="en-US" sz="2400" dirty="0" smtClean="0"/>
              <a:t>Enrollments, 2007-08 to 2015-16</a:t>
            </a:r>
            <a:endParaRPr lang="en-US" sz="2400" dirty="0"/>
          </a:p>
          <a:p>
            <a:pPr>
              <a:defRPr sz="2400"/>
            </a:pPr>
            <a:r>
              <a:rPr lang="en-US" sz="2400" baseline="0" dirty="0" smtClean="0"/>
              <a:t>  </a:t>
            </a:r>
            <a:r>
              <a:rPr lang="en-US" sz="2400" dirty="0" smtClean="0"/>
              <a:t>(pink - prior </a:t>
            </a:r>
            <a:r>
              <a:rPr lang="en-US" sz="2400" dirty="0"/>
              <a:t>k </a:t>
            </a:r>
            <a:r>
              <a:rPr lang="en-US" sz="2400" dirty="0" smtClean="0"/>
              <a:t> </a:t>
            </a:r>
            <a:r>
              <a:rPr lang="en-US" sz="2800" dirty="0" smtClean="0"/>
              <a:t>+</a:t>
            </a:r>
            <a:r>
              <a:rPr lang="en-US" sz="2400" dirty="0" smtClean="0"/>
              <a:t>  green -  “K </a:t>
            </a:r>
            <a:r>
              <a:rPr lang="en-US" sz="2400" dirty="0"/>
              <a:t>to 1 </a:t>
            </a:r>
            <a:r>
              <a:rPr lang="en-US" sz="2400" dirty="0" smtClean="0"/>
              <a:t>bump”)</a:t>
            </a:r>
            <a:endParaRPr lang="en-US" sz="2400" dirty="0"/>
          </a:p>
        </c:rich>
      </c:tx>
      <c:layout>
        <c:manualLayout>
          <c:xMode val="edge"/>
          <c:yMode val="edge"/>
          <c:x val="0.218421982152497"/>
          <c:y val="2.7612889038117899E-2"/>
        </c:manualLayout>
      </c:layout>
      <c:overlay val="0"/>
      <c:spPr>
        <a:ln w="28575" cmpd="sng">
          <a:solidFill>
            <a:srgbClr val="FF0000"/>
          </a:solidFill>
        </a:ln>
      </c:spPr>
    </c:title>
    <c:autoTitleDeleted val="0"/>
    <c:plotArea>
      <c:layout>
        <c:manualLayout>
          <c:layoutTarget val="inner"/>
          <c:xMode val="edge"/>
          <c:yMode val="edge"/>
          <c:x val="4.5939820578151401E-2"/>
          <c:y val="0.192501283580022"/>
          <c:w val="0.77370886429973096"/>
          <c:h val="0.72068242661696102"/>
        </c:manualLayout>
      </c:layout>
      <c:barChart>
        <c:barDir val="col"/>
        <c:grouping val="stacked"/>
        <c:varyColors val="0"/>
        <c:ser>
          <c:idx val="0"/>
          <c:order val="0"/>
          <c:tx>
            <c:strRef>
              <c:f>Sheet1!$B$1</c:f>
              <c:strCache>
                <c:ptCount val="1"/>
                <c:pt idx="0">
                  <c:v>Grade 1</c:v>
                </c:pt>
              </c:strCache>
            </c:strRef>
          </c:tx>
          <c:invertIfNegative val="0"/>
          <c:cat>
            <c:strRef>
              <c:f>Sheet1!$A$2:$A$10</c:f>
              <c:strCache>
                <c:ptCount val="9"/>
                <c:pt idx="0">
                  <c:v>2007-2008</c:v>
                </c:pt>
                <c:pt idx="1">
                  <c:v>2008-2009</c:v>
                </c:pt>
                <c:pt idx="2">
                  <c:v>2009-2010</c:v>
                </c:pt>
                <c:pt idx="3">
                  <c:v>2010-2011</c:v>
                </c:pt>
                <c:pt idx="4">
                  <c:v>2011-2012</c:v>
                </c:pt>
                <c:pt idx="5">
                  <c:v>2012-2013</c:v>
                </c:pt>
                <c:pt idx="6">
                  <c:v>2013-2014</c:v>
                </c:pt>
                <c:pt idx="7">
                  <c:v>2014-2015</c:v>
                </c:pt>
                <c:pt idx="8">
                  <c:v>2015-2016</c:v>
                </c:pt>
              </c:strCache>
            </c:strRef>
          </c:cat>
          <c:val>
            <c:numRef>
              <c:f>Sheet1!$B$2:$B$10</c:f>
            </c:numRef>
          </c:val>
        </c:ser>
        <c:ser>
          <c:idx val="1"/>
          <c:order val="1"/>
          <c:tx>
            <c:strRef>
              <c:f>Sheet1!$C$1</c:f>
              <c:strCache>
                <c:ptCount val="1"/>
                <c:pt idx="0">
                  <c:v>Prior year K</c:v>
                </c:pt>
              </c:strCache>
            </c:strRef>
          </c:tx>
          <c:invertIfNegative val="0"/>
          <c:dLbls>
            <c:spPr>
              <a:noFill/>
              <a:ln>
                <a:noFill/>
              </a:ln>
              <a:effectLst/>
            </c:spPr>
            <c:txPr>
              <a:bodyPr/>
              <a:lstStyle/>
              <a:p>
                <a:pPr>
                  <a:defRPr sz="12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2007-2008</c:v>
                </c:pt>
                <c:pt idx="1">
                  <c:v>2008-2009</c:v>
                </c:pt>
                <c:pt idx="2">
                  <c:v>2009-2010</c:v>
                </c:pt>
                <c:pt idx="3">
                  <c:v>2010-2011</c:v>
                </c:pt>
                <c:pt idx="4">
                  <c:v>2011-2012</c:v>
                </c:pt>
                <c:pt idx="5">
                  <c:v>2012-2013</c:v>
                </c:pt>
                <c:pt idx="6">
                  <c:v>2013-2014</c:v>
                </c:pt>
                <c:pt idx="7">
                  <c:v>2014-2015</c:v>
                </c:pt>
                <c:pt idx="8">
                  <c:v>2015-2016</c:v>
                </c:pt>
              </c:strCache>
            </c:strRef>
          </c:cat>
          <c:val>
            <c:numRef>
              <c:f>Sheet1!$C$2:$C$10</c:f>
              <c:numCache>
                <c:formatCode>General</c:formatCode>
                <c:ptCount val="9"/>
                <c:pt idx="0">
                  <c:v>286</c:v>
                </c:pt>
                <c:pt idx="1">
                  <c:v>300</c:v>
                </c:pt>
                <c:pt idx="2">
                  <c:v>343</c:v>
                </c:pt>
                <c:pt idx="3">
                  <c:v>318</c:v>
                </c:pt>
                <c:pt idx="4">
                  <c:v>292</c:v>
                </c:pt>
                <c:pt idx="5">
                  <c:v>266</c:v>
                </c:pt>
                <c:pt idx="6">
                  <c:v>256</c:v>
                </c:pt>
                <c:pt idx="7">
                  <c:v>297</c:v>
                </c:pt>
                <c:pt idx="8">
                  <c:v>245</c:v>
                </c:pt>
              </c:numCache>
            </c:numRef>
          </c:val>
        </c:ser>
        <c:ser>
          <c:idx val="2"/>
          <c:order val="2"/>
          <c:tx>
            <c:strRef>
              <c:f>Sheet1!$D$1</c:f>
              <c:strCache>
                <c:ptCount val="1"/>
                <c:pt idx="0">
                  <c:v>K to 1 Bump</c:v>
                </c:pt>
              </c:strCache>
            </c:strRef>
          </c:tx>
          <c:invertIfNegative val="0"/>
          <c:dLbls>
            <c:spPr>
              <a:noFill/>
              <a:ln>
                <a:noFill/>
              </a:ln>
              <a:effectLst/>
            </c:spPr>
            <c:txPr>
              <a:bodyPr/>
              <a:lstStyle/>
              <a:p>
                <a:pPr>
                  <a:defRPr sz="12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2007-2008</c:v>
                </c:pt>
                <c:pt idx="1">
                  <c:v>2008-2009</c:v>
                </c:pt>
                <c:pt idx="2">
                  <c:v>2009-2010</c:v>
                </c:pt>
                <c:pt idx="3">
                  <c:v>2010-2011</c:v>
                </c:pt>
                <c:pt idx="4">
                  <c:v>2011-2012</c:v>
                </c:pt>
                <c:pt idx="5">
                  <c:v>2012-2013</c:v>
                </c:pt>
                <c:pt idx="6">
                  <c:v>2013-2014</c:v>
                </c:pt>
                <c:pt idx="7">
                  <c:v>2014-2015</c:v>
                </c:pt>
                <c:pt idx="8">
                  <c:v>2015-2016</c:v>
                </c:pt>
              </c:strCache>
            </c:strRef>
          </c:cat>
          <c:val>
            <c:numRef>
              <c:f>Sheet1!$D$2:$D$10</c:f>
              <c:numCache>
                <c:formatCode>General</c:formatCode>
                <c:ptCount val="9"/>
                <c:pt idx="0">
                  <c:v>11</c:v>
                </c:pt>
                <c:pt idx="1">
                  <c:v>19</c:v>
                </c:pt>
                <c:pt idx="2">
                  <c:v>33</c:v>
                </c:pt>
                <c:pt idx="3">
                  <c:v>38</c:v>
                </c:pt>
                <c:pt idx="4">
                  <c:v>50</c:v>
                </c:pt>
                <c:pt idx="5">
                  <c:v>67</c:v>
                </c:pt>
                <c:pt idx="6">
                  <c:v>48</c:v>
                </c:pt>
                <c:pt idx="7">
                  <c:v>56</c:v>
                </c:pt>
                <c:pt idx="8">
                  <c:v>50</c:v>
                </c:pt>
              </c:numCache>
            </c:numRef>
          </c:val>
        </c:ser>
        <c:dLbls>
          <c:showLegendKey val="0"/>
          <c:showVal val="0"/>
          <c:showCatName val="0"/>
          <c:showSerName val="0"/>
          <c:showPercent val="0"/>
          <c:showBubbleSize val="0"/>
        </c:dLbls>
        <c:gapWidth val="150"/>
        <c:overlap val="100"/>
        <c:axId val="229570608"/>
        <c:axId val="229571000"/>
      </c:barChart>
      <c:catAx>
        <c:axId val="229570608"/>
        <c:scaling>
          <c:orientation val="minMax"/>
        </c:scaling>
        <c:delete val="0"/>
        <c:axPos val="b"/>
        <c:numFmt formatCode="General" sourceLinked="0"/>
        <c:majorTickMark val="out"/>
        <c:minorTickMark val="none"/>
        <c:tickLblPos val="nextTo"/>
        <c:txPr>
          <a:bodyPr/>
          <a:lstStyle/>
          <a:p>
            <a:pPr>
              <a:defRPr sz="1200" b="1"/>
            </a:pPr>
            <a:endParaRPr lang="en-US"/>
          </a:p>
        </c:txPr>
        <c:crossAx val="229571000"/>
        <c:crosses val="autoZero"/>
        <c:auto val="1"/>
        <c:lblAlgn val="ctr"/>
        <c:lblOffset val="100"/>
        <c:noMultiLvlLbl val="0"/>
      </c:catAx>
      <c:valAx>
        <c:axId val="229571000"/>
        <c:scaling>
          <c:orientation val="minMax"/>
        </c:scaling>
        <c:delete val="0"/>
        <c:axPos val="l"/>
        <c:majorGridlines/>
        <c:numFmt formatCode="General" sourceLinked="1"/>
        <c:majorTickMark val="out"/>
        <c:minorTickMark val="none"/>
        <c:tickLblPos val="nextTo"/>
        <c:txPr>
          <a:bodyPr/>
          <a:lstStyle/>
          <a:p>
            <a:pPr>
              <a:defRPr b="1"/>
            </a:pPr>
            <a:endParaRPr lang="en-US"/>
          </a:p>
        </c:txPr>
        <c:crossAx val="229570608"/>
        <c:crosses val="autoZero"/>
        <c:crossBetween val="between"/>
      </c:valAx>
    </c:plotArea>
    <c:legend>
      <c:legendPos val="r"/>
      <c:layout>
        <c:manualLayout>
          <c:xMode val="edge"/>
          <c:yMode val="edge"/>
          <c:x val="0.83278232558973297"/>
          <c:y val="0.269176437042768"/>
          <c:w val="0.149706153461134"/>
          <c:h val="0.190646343497506"/>
        </c:manualLayout>
      </c:layout>
      <c:overlay val="0"/>
      <c:txPr>
        <a:bodyPr/>
        <a:lstStyle/>
        <a:p>
          <a:pPr>
            <a:defRPr sz="1600" b="1"/>
          </a:pPr>
          <a:endParaRPr lang="en-US"/>
        </a:p>
      </c:txPr>
    </c:legend>
    <c:plotVisOnly val="1"/>
    <c:dispBlanksAs val="gap"/>
    <c:showDLblsOverMax val="0"/>
  </c:chart>
  <c:spPr>
    <a:ln w="38100" cmpd="sng">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dirty="0"/>
              <a:t>Budget Trend</a:t>
            </a:r>
          </a:p>
        </c:rich>
      </c:tx>
      <c:layout>
        <c:manualLayout>
          <c:xMode val="edge"/>
          <c:yMode val="edge"/>
          <c:x val="0.83332093904928495"/>
          <c:y val="3.4918535569115297E-2"/>
        </c:manualLayout>
      </c:layout>
      <c:overlay val="1"/>
    </c:title>
    <c:autoTitleDeleted val="0"/>
    <c:plotArea>
      <c:layout/>
      <c:barChart>
        <c:barDir val="col"/>
        <c:grouping val="clustered"/>
        <c:varyColors val="0"/>
        <c:ser>
          <c:idx val="0"/>
          <c:order val="0"/>
          <c:tx>
            <c:strRef>
              <c:f>'Other Charts'!$C$69</c:f>
              <c:strCache>
                <c:ptCount val="1"/>
                <c:pt idx="0">
                  <c:v>Sch Committee and Admin</c:v>
                </c:pt>
              </c:strCache>
            </c:strRef>
          </c:tx>
          <c:invertIfNegative val="0"/>
          <c:cat>
            <c:strRef>
              <c:f>'Other Charts'!$D$68:$H$68</c:f>
              <c:strCache>
                <c:ptCount val="5"/>
                <c:pt idx="0">
                  <c:v>2012-2013</c:v>
                </c:pt>
                <c:pt idx="1">
                  <c:v>2013-2014</c:v>
                </c:pt>
                <c:pt idx="2">
                  <c:v>2014-2015</c:v>
                </c:pt>
                <c:pt idx="3">
                  <c:v>2015-2016</c:v>
                </c:pt>
                <c:pt idx="4">
                  <c:v>2016-2017</c:v>
                </c:pt>
              </c:strCache>
            </c:strRef>
          </c:cat>
          <c:val>
            <c:numRef>
              <c:f>'Other Charts'!$D$69:$H$69</c:f>
              <c:numCache>
                <c:formatCode>#,##0</c:formatCode>
                <c:ptCount val="5"/>
                <c:pt idx="0">
                  <c:v>892702.92264</c:v>
                </c:pt>
                <c:pt idx="1">
                  <c:v>946931.47359199997</c:v>
                </c:pt>
                <c:pt idx="2">
                  <c:v>976480.43122215394</c:v>
                </c:pt>
                <c:pt idx="3">
                  <c:v>1032536.616</c:v>
                </c:pt>
                <c:pt idx="4">
                  <c:v>1070522.7879999999</c:v>
                </c:pt>
              </c:numCache>
            </c:numRef>
          </c:val>
        </c:ser>
        <c:ser>
          <c:idx val="1"/>
          <c:order val="1"/>
          <c:tx>
            <c:strRef>
              <c:f>'Other Charts'!$C$72</c:f>
              <c:strCache>
                <c:ptCount val="1"/>
                <c:pt idx="0">
                  <c:v>Health and Student Activities</c:v>
                </c:pt>
              </c:strCache>
            </c:strRef>
          </c:tx>
          <c:invertIfNegative val="0"/>
          <c:cat>
            <c:strRef>
              <c:f>'Other Charts'!$D$68:$H$68</c:f>
              <c:strCache>
                <c:ptCount val="5"/>
                <c:pt idx="0">
                  <c:v>2012-2013</c:v>
                </c:pt>
                <c:pt idx="1">
                  <c:v>2013-2014</c:v>
                </c:pt>
                <c:pt idx="2">
                  <c:v>2014-2015</c:v>
                </c:pt>
                <c:pt idx="3">
                  <c:v>2015-2016</c:v>
                </c:pt>
                <c:pt idx="4">
                  <c:v>2016-2017</c:v>
                </c:pt>
              </c:strCache>
            </c:strRef>
          </c:cat>
          <c:val>
            <c:numRef>
              <c:f>'Other Charts'!$D$72:$H$72</c:f>
              <c:numCache>
                <c:formatCode>#,##0</c:formatCode>
                <c:ptCount val="5"/>
                <c:pt idx="0">
                  <c:v>1168109.5242464</c:v>
                </c:pt>
                <c:pt idx="1">
                  <c:v>1187145.988008</c:v>
                </c:pt>
                <c:pt idx="2">
                  <c:v>1236019.3784354299</c:v>
                </c:pt>
                <c:pt idx="3">
                  <c:v>1307109.11910276</c:v>
                </c:pt>
                <c:pt idx="4">
                  <c:v>1407250.5778214701</c:v>
                </c:pt>
              </c:numCache>
            </c:numRef>
          </c:val>
        </c:ser>
        <c:ser>
          <c:idx val="2"/>
          <c:order val="2"/>
          <c:tx>
            <c:strRef>
              <c:f>'Other Charts'!$C$73</c:f>
              <c:strCache>
                <c:ptCount val="1"/>
                <c:pt idx="0">
                  <c:v>Facilities and Operations</c:v>
                </c:pt>
              </c:strCache>
            </c:strRef>
          </c:tx>
          <c:invertIfNegative val="0"/>
          <c:dLbls>
            <c:numFmt formatCode="\$#,##0" sourceLinked="0"/>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'Other Charts'!$D$68:$H$68</c:f>
              <c:strCache>
                <c:ptCount val="5"/>
                <c:pt idx="0">
                  <c:v>2012-2013</c:v>
                </c:pt>
                <c:pt idx="1">
                  <c:v>2013-2014</c:v>
                </c:pt>
                <c:pt idx="2">
                  <c:v>2014-2015</c:v>
                </c:pt>
                <c:pt idx="3">
                  <c:v>2015-2016</c:v>
                </c:pt>
                <c:pt idx="4">
                  <c:v>2016-2017</c:v>
                </c:pt>
              </c:strCache>
            </c:strRef>
          </c:cat>
          <c:val>
            <c:numRef>
              <c:f>'Other Charts'!$D$73:$H$73</c:f>
              <c:numCache>
                <c:formatCode>#,##0</c:formatCode>
                <c:ptCount val="5"/>
                <c:pt idx="0">
                  <c:v>3359370.7075999998</c:v>
                </c:pt>
                <c:pt idx="1">
                  <c:v>3523237.55315992</c:v>
                </c:pt>
                <c:pt idx="2">
                  <c:v>3948571.6688000001</c:v>
                </c:pt>
                <c:pt idx="3">
                  <c:v>4006074.84736</c:v>
                </c:pt>
                <c:pt idx="4">
                  <c:v>4271378.1097069196</c:v>
                </c:pt>
              </c:numCache>
            </c:numRef>
          </c:val>
        </c:ser>
        <c:ser>
          <c:idx val="3"/>
          <c:order val="3"/>
          <c:tx>
            <c:strRef>
              <c:f>'Other Charts'!$C$74</c:f>
              <c:strCache>
                <c:ptCount val="1"/>
                <c:pt idx="0">
                  <c:v>Regular Transportation</c:v>
                </c:pt>
              </c:strCache>
            </c:strRef>
          </c:tx>
          <c:invertIfNegative val="0"/>
          <c:cat>
            <c:strRef>
              <c:f>'Other Charts'!$D$68:$H$68</c:f>
              <c:strCache>
                <c:ptCount val="5"/>
                <c:pt idx="0">
                  <c:v>2012-2013</c:v>
                </c:pt>
                <c:pt idx="1">
                  <c:v>2013-2014</c:v>
                </c:pt>
                <c:pt idx="2">
                  <c:v>2014-2015</c:v>
                </c:pt>
                <c:pt idx="3">
                  <c:v>2015-2016</c:v>
                </c:pt>
                <c:pt idx="4">
                  <c:v>2016-2017</c:v>
                </c:pt>
              </c:strCache>
            </c:strRef>
          </c:cat>
          <c:val>
            <c:numRef>
              <c:f>'Other Charts'!$D$74:$H$74</c:f>
              <c:numCache>
                <c:formatCode>#,##0</c:formatCode>
                <c:ptCount val="5"/>
                <c:pt idx="0">
                  <c:v>1236613.4380000001</c:v>
                </c:pt>
                <c:pt idx="1">
                  <c:v>1298184.68</c:v>
                </c:pt>
                <c:pt idx="2">
                  <c:v>1293023.74</c:v>
                </c:pt>
                <c:pt idx="3">
                  <c:v>1271326.7766400001</c:v>
                </c:pt>
                <c:pt idx="4">
                  <c:v>1457878.915</c:v>
                </c:pt>
              </c:numCache>
            </c:numRef>
          </c:val>
        </c:ser>
        <c:dLbls>
          <c:showLegendKey val="0"/>
          <c:showVal val="0"/>
          <c:showCatName val="0"/>
          <c:showSerName val="0"/>
          <c:showPercent val="0"/>
          <c:showBubbleSize val="0"/>
        </c:dLbls>
        <c:gapWidth val="150"/>
        <c:axId val="229571784"/>
        <c:axId val="229572176"/>
      </c:barChart>
      <c:catAx>
        <c:axId val="229571784"/>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29572176"/>
        <c:crosses val="autoZero"/>
        <c:auto val="1"/>
        <c:lblAlgn val="ctr"/>
        <c:lblOffset val="100"/>
        <c:noMultiLvlLbl val="0"/>
      </c:catAx>
      <c:valAx>
        <c:axId val="229572176"/>
        <c:scaling>
          <c:orientation val="minMax"/>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29571784"/>
        <c:crosses val="autoZero"/>
        <c:crossBetween val="between"/>
      </c:valAx>
    </c:plotArea>
    <c:legend>
      <c:legendPos val="r"/>
      <c:layout>
        <c:manualLayout>
          <c:xMode val="edge"/>
          <c:yMode val="edge"/>
          <c:x val="0.82321801788665305"/>
          <c:y val="0.26936101775467503"/>
          <c:w val="0.16400833576358501"/>
          <c:h val="0.43822673760258302"/>
        </c:manualLayout>
      </c:layout>
      <c:overlay val="0"/>
      <c:txPr>
        <a:bodyPr/>
        <a:lstStyle/>
        <a:p>
          <a:pPr>
            <a:defRPr sz="1200" b="1"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rgbClr val="000000"/>
                </a:solidFill>
                <a:latin typeface="Calibri"/>
                <a:ea typeface="Calibri"/>
                <a:cs typeface="Calibri"/>
              </a:defRPr>
            </a:pPr>
            <a:r>
              <a:rPr lang="en-US" dirty="0"/>
              <a:t>Facilities and </a:t>
            </a:r>
            <a:r>
              <a:rPr lang="en-US" dirty="0" smtClean="0"/>
              <a:t>Operations Budget</a:t>
            </a:r>
            <a:endParaRPr lang="en-US" dirty="0"/>
          </a:p>
        </c:rich>
      </c:tx>
      <c:overlay val="0"/>
    </c:title>
    <c:autoTitleDeleted val="0"/>
    <c:plotArea>
      <c:layout/>
      <c:barChart>
        <c:barDir val="col"/>
        <c:grouping val="clustered"/>
        <c:varyColors val="0"/>
        <c:ser>
          <c:idx val="4"/>
          <c:order val="0"/>
          <c:tx>
            <c:strRef>
              <c:f>'Other Charts'!$C$83</c:f>
              <c:strCache>
                <c:ptCount val="1"/>
                <c:pt idx="0">
                  <c:v>Electricity</c:v>
                </c:pt>
              </c:strCache>
            </c:strRef>
          </c:tx>
          <c:invertIfNegative val="0"/>
          <c:cat>
            <c:strRef>
              <c:f>'Other Charts'!$D$78:$H$78</c:f>
              <c:strCache>
                <c:ptCount val="5"/>
                <c:pt idx="0">
                  <c:v>2012-2013</c:v>
                </c:pt>
                <c:pt idx="1">
                  <c:v>2013-2014</c:v>
                </c:pt>
                <c:pt idx="2">
                  <c:v>2014-2015</c:v>
                </c:pt>
                <c:pt idx="3">
                  <c:v>2015-2016</c:v>
                </c:pt>
                <c:pt idx="4">
                  <c:v>2016-2017</c:v>
                </c:pt>
              </c:strCache>
            </c:strRef>
          </c:cat>
          <c:val>
            <c:numRef>
              <c:f>'Other Charts'!$D$83:$H$83</c:f>
              <c:numCache>
                <c:formatCode>#,##0</c:formatCode>
                <c:ptCount val="5"/>
                <c:pt idx="0">
                  <c:v>644984</c:v>
                </c:pt>
                <c:pt idx="1">
                  <c:v>618903.51615106151</c:v>
                </c:pt>
                <c:pt idx="2">
                  <c:v>756663</c:v>
                </c:pt>
                <c:pt idx="3">
                  <c:v>739767</c:v>
                </c:pt>
                <c:pt idx="4">
                  <c:v>739767</c:v>
                </c:pt>
              </c:numCache>
            </c:numRef>
          </c:val>
        </c:ser>
        <c:ser>
          <c:idx val="5"/>
          <c:order val="1"/>
          <c:tx>
            <c:strRef>
              <c:f>'Other Charts'!$C$84</c:f>
              <c:strCache>
                <c:ptCount val="1"/>
                <c:pt idx="0">
                  <c:v>Heat</c:v>
                </c:pt>
              </c:strCache>
            </c:strRef>
          </c:tx>
          <c:invertIfNegative val="0"/>
          <c:cat>
            <c:strRef>
              <c:f>'Other Charts'!$D$78:$H$78</c:f>
              <c:strCache>
                <c:ptCount val="5"/>
                <c:pt idx="0">
                  <c:v>2012-2013</c:v>
                </c:pt>
                <c:pt idx="1">
                  <c:v>2013-2014</c:v>
                </c:pt>
                <c:pt idx="2">
                  <c:v>2014-2015</c:v>
                </c:pt>
                <c:pt idx="3">
                  <c:v>2015-2016</c:v>
                </c:pt>
                <c:pt idx="4">
                  <c:v>2016-2017</c:v>
                </c:pt>
              </c:strCache>
            </c:strRef>
          </c:cat>
          <c:val>
            <c:numRef>
              <c:f>'Other Charts'!$D$84:$H$84</c:f>
              <c:numCache>
                <c:formatCode>#,##0</c:formatCode>
                <c:ptCount val="5"/>
                <c:pt idx="0">
                  <c:v>458369</c:v>
                </c:pt>
                <c:pt idx="1">
                  <c:v>465387.63120886002</c:v>
                </c:pt>
                <c:pt idx="2">
                  <c:v>551022</c:v>
                </c:pt>
                <c:pt idx="3">
                  <c:v>466322</c:v>
                </c:pt>
                <c:pt idx="4">
                  <c:v>561323</c:v>
                </c:pt>
              </c:numCache>
            </c:numRef>
          </c:val>
        </c:ser>
        <c:ser>
          <c:idx val="6"/>
          <c:order val="2"/>
          <c:tx>
            <c:strRef>
              <c:f>'Other Charts'!$C$85</c:f>
              <c:strCache>
                <c:ptCount val="1"/>
                <c:pt idx="0">
                  <c:v>Utilities</c:v>
                </c:pt>
              </c:strCache>
            </c:strRef>
          </c:tx>
          <c:invertIfNegative val="0"/>
          <c:cat>
            <c:strRef>
              <c:f>'Other Charts'!$D$78:$H$78</c:f>
              <c:strCache>
                <c:ptCount val="5"/>
                <c:pt idx="0">
                  <c:v>2012-2013</c:v>
                </c:pt>
                <c:pt idx="1">
                  <c:v>2013-2014</c:v>
                </c:pt>
                <c:pt idx="2">
                  <c:v>2014-2015</c:v>
                </c:pt>
                <c:pt idx="3">
                  <c:v>2015-2016</c:v>
                </c:pt>
                <c:pt idx="4">
                  <c:v>2016-2017</c:v>
                </c:pt>
              </c:strCache>
            </c:strRef>
          </c:cat>
          <c:val>
            <c:numRef>
              <c:f>'Other Charts'!$D$85:$H$85</c:f>
              <c:numCache>
                <c:formatCode>#,##0</c:formatCode>
                <c:ptCount val="5"/>
                <c:pt idx="0">
                  <c:v>87161</c:v>
                </c:pt>
                <c:pt idx="1">
                  <c:v>105429.23</c:v>
                </c:pt>
                <c:pt idx="2">
                  <c:v>107261</c:v>
                </c:pt>
                <c:pt idx="3">
                  <c:v>118874</c:v>
                </c:pt>
                <c:pt idx="4">
                  <c:v>120357.44</c:v>
                </c:pt>
              </c:numCache>
            </c:numRef>
          </c:val>
        </c:ser>
        <c:ser>
          <c:idx val="0"/>
          <c:order val="3"/>
          <c:tx>
            <c:strRef>
              <c:f>'Other Charts'!$C$86</c:f>
              <c:strCache>
                <c:ptCount val="1"/>
                <c:pt idx="0">
                  <c:v>Maintenance</c:v>
                </c:pt>
              </c:strCache>
            </c:strRef>
          </c:tx>
          <c:invertIfNegative val="0"/>
          <c:cat>
            <c:strRef>
              <c:f>'Other Charts'!$D$78:$H$78</c:f>
              <c:strCache>
                <c:ptCount val="5"/>
                <c:pt idx="0">
                  <c:v>2012-2013</c:v>
                </c:pt>
                <c:pt idx="1">
                  <c:v>2013-2014</c:v>
                </c:pt>
                <c:pt idx="2">
                  <c:v>2014-2015</c:v>
                </c:pt>
                <c:pt idx="3">
                  <c:v>2015-2016</c:v>
                </c:pt>
                <c:pt idx="4">
                  <c:v>2016-2017</c:v>
                </c:pt>
              </c:strCache>
            </c:strRef>
          </c:cat>
          <c:val>
            <c:numRef>
              <c:f>'Other Charts'!$D$86:$H$86</c:f>
              <c:numCache>
                <c:formatCode>#,##0</c:formatCode>
                <c:ptCount val="5"/>
                <c:pt idx="0">
                  <c:v>839487.62760000001</c:v>
                </c:pt>
                <c:pt idx="1">
                  <c:v>891089.49580000003</c:v>
                </c:pt>
                <c:pt idx="2">
                  <c:v>988624.22880000004</c:v>
                </c:pt>
                <c:pt idx="3">
                  <c:v>1061419.7073599999</c:v>
                </c:pt>
                <c:pt idx="4">
                  <c:v>1183804.43970693</c:v>
                </c:pt>
              </c:numCache>
            </c:numRef>
          </c:val>
        </c:ser>
        <c:ser>
          <c:idx val="1"/>
          <c:order val="4"/>
          <c:tx>
            <c:strRef>
              <c:f>'Other Charts'!$C$87</c:f>
              <c:strCache>
                <c:ptCount val="1"/>
                <c:pt idx="0">
                  <c:v>Custodial Services</c:v>
                </c:pt>
              </c:strCache>
            </c:strRef>
          </c:tx>
          <c:invertIfNegative val="0"/>
          <c:cat>
            <c:strRef>
              <c:f>'Other Charts'!$D$78:$H$78</c:f>
              <c:strCache>
                <c:ptCount val="5"/>
                <c:pt idx="0">
                  <c:v>2012-2013</c:v>
                </c:pt>
                <c:pt idx="1">
                  <c:v>2013-2014</c:v>
                </c:pt>
                <c:pt idx="2">
                  <c:v>2014-2015</c:v>
                </c:pt>
                <c:pt idx="3">
                  <c:v>2015-2016</c:v>
                </c:pt>
                <c:pt idx="4">
                  <c:v>2016-2017</c:v>
                </c:pt>
              </c:strCache>
            </c:strRef>
          </c:cat>
          <c:val>
            <c:numRef>
              <c:f>'Other Charts'!$D$87:$H$87</c:f>
              <c:numCache>
                <c:formatCode>#,##0</c:formatCode>
                <c:ptCount val="5"/>
                <c:pt idx="0">
                  <c:v>1329369.08</c:v>
                </c:pt>
                <c:pt idx="1">
                  <c:v>1442427.68</c:v>
                </c:pt>
                <c:pt idx="2">
                  <c:v>1545001.44</c:v>
                </c:pt>
                <c:pt idx="3">
                  <c:v>1619691.14</c:v>
                </c:pt>
                <c:pt idx="4">
                  <c:v>1666125.23</c:v>
                </c:pt>
              </c:numCache>
            </c:numRef>
          </c:val>
        </c:ser>
        <c:dLbls>
          <c:showLegendKey val="0"/>
          <c:showVal val="0"/>
          <c:showCatName val="0"/>
          <c:showSerName val="0"/>
          <c:showPercent val="0"/>
          <c:showBubbleSize val="0"/>
        </c:dLbls>
        <c:gapWidth val="150"/>
        <c:axId val="231612752"/>
        <c:axId val="231613144"/>
      </c:barChart>
      <c:catAx>
        <c:axId val="231612752"/>
        <c:scaling>
          <c:orientation val="minMax"/>
        </c:scaling>
        <c:delete val="0"/>
        <c:axPos val="b"/>
        <c:numFmt formatCode="General" sourceLinked="1"/>
        <c:majorTickMark val="out"/>
        <c:minorTickMark val="none"/>
        <c:tickLblPos val="nextTo"/>
        <c:txPr>
          <a:bodyPr rot="-2700000" vert="horz"/>
          <a:lstStyle/>
          <a:p>
            <a:pPr>
              <a:defRPr sz="1200" b="0" i="0" u="none" strike="noStrike" baseline="0">
                <a:solidFill>
                  <a:srgbClr val="000000"/>
                </a:solidFill>
                <a:latin typeface="Calibri"/>
                <a:ea typeface="Calibri"/>
                <a:cs typeface="Calibri"/>
              </a:defRPr>
            </a:pPr>
            <a:endParaRPr lang="en-US"/>
          </a:p>
        </c:txPr>
        <c:crossAx val="231613144"/>
        <c:crosses val="autoZero"/>
        <c:auto val="1"/>
        <c:lblAlgn val="ctr"/>
        <c:lblOffset val="100"/>
        <c:noMultiLvlLbl val="0"/>
      </c:catAx>
      <c:valAx>
        <c:axId val="231613144"/>
        <c:scaling>
          <c:orientation val="minMax"/>
        </c:scaling>
        <c:delete val="0"/>
        <c:axPos val="l"/>
        <c:majorGridlines/>
        <c:numFmt formatCode="&quot;$&quot;#,##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31612752"/>
        <c:crosses val="autoZero"/>
        <c:crossBetween val="between"/>
      </c:valAx>
    </c:plotArea>
    <c:legend>
      <c:legendPos val="r"/>
      <c:overlay val="0"/>
      <c:txPr>
        <a:bodyPr/>
        <a:lstStyle/>
        <a:p>
          <a:pPr>
            <a:defRPr sz="1200"/>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en-US" sz="1800" b="1" i="0" u="none" strike="noStrike" baseline="0" dirty="0">
                <a:solidFill>
                  <a:srgbClr val="000000"/>
                </a:solidFill>
                <a:latin typeface="Calibri"/>
                <a:cs typeface="Calibri"/>
              </a:rPr>
              <a:t>Oil </a:t>
            </a:r>
            <a:r>
              <a:rPr lang="en-US" sz="1800" b="1" i="0" u="none" strike="noStrike" baseline="0" dirty="0" smtClean="0">
                <a:solidFill>
                  <a:srgbClr val="000000"/>
                </a:solidFill>
                <a:latin typeface="Calibri"/>
                <a:cs typeface="Calibri"/>
              </a:rPr>
              <a:t>Heat Usage </a:t>
            </a:r>
            <a:r>
              <a:rPr lang="en-US" sz="1800" b="1" i="0" u="none" strike="noStrike" baseline="0" dirty="0">
                <a:solidFill>
                  <a:srgbClr val="000000"/>
                </a:solidFill>
                <a:latin typeface="Calibri"/>
                <a:cs typeface="Calibri"/>
              </a:rPr>
              <a:t>and Cost Trend</a:t>
            </a:r>
          </a:p>
          <a:p>
            <a:pPr>
              <a:defRPr sz="1000" b="0" i="0" u="none" strike="noStrike" baseline="0">
                <a:solidFill>
                  <a:srgbClr val="000000"/>
                </a:solidFill>
                <a:latin typeface="Calibri"/>
                <a:ea typeface="Calibri"/>
                <a:cs typeface="Calibri"/>
              </a:defRPr>
            </a:pPr>
            <a:r>
              <a:rPr lang="en-US" sz="1800" b="1" i="0" u="none" strike="noStrike" baseline="0" dirty="0">
                <a:solidFill>
                  <a:srgbClr val="000000"/>
                </a:solidFill>
                <a:latin typeface="Calibri"/>
                <a:cs typeface="Calibri"/>
              </a:rPr>
              <a:t>FY 09 - FY 15 Actual</a:t>
            </a:r>
          </a:p>
          <a:p>
            <a:pPr>
              <a:defRPr sz="1000" b="0" i="0" u="none" strike="noStrike" baseline="0">
                <a:solidFill>
                  <a:srgbClr val="000000"/>
                </a:solidFill>
                <a:latin typeface="Calibri"/>
                <a:ea typeface="Calibri"/>
                <a:cs typeface="Calibri"/>
              </a:defRPr>
            </a:pPr>
            <a:r>
              <a:rPr lang="en-US" sz="1800" b="1" i="0" u="none" strike="noStrike" baseline="0" dirty="0">
                <a:solidFill>
                  <a:srgbClr val="000000"/>
                </a:solidFill>
                <a:latin typeface="Calibri"/>
                <a:cs typeface="Calibri"/>
              </a:rPr>
              <a:t>FY 16 and 17 Budget</a:t>
            </a:r>
          </a:p>
          <a:p>
            <a:pPr>
              <a:defRPr sz="1000" b="0" i="0" u="none" strike="noStrike" baseline="0">
                <a:solidFill>
                  <a:srgbClr val="000000"/>
                </a:solidFill>
                <a:latin typeface="Calibri"/>
                <a:ea typeface="Calibri"/>
                <a:cs typeface="Calibri"/>
              </a:defRPr>
            </a:pPr>
            <a:endParaRPr lang="en-US" sz="1800" b="1" i="0" u="none" strike="noStrike" baseline="0" dirty="0">
              <a:solidFill>
                <a:srgbClr val="000000"/>
              </a:solidFill>
              <a:latin typeface="Calibri"/>
              <a:cs typeface="Calibri"/>
            </a:endParaRPr>
          </a:p>
        </c:rich>
      </c:tx>
      <c:overlay val="1"/>
    </c:title>
    <c:autoTitleDeleted val="0"/>
    <c:plotArea>
      <c:layout>
        <c:manualLayout>
          <c:layoutTarget val="inner"/>
          <c:xMode val="edge"/>
          <c:yMode val="edge"/>
          <c:x val="0.10391856088743601"/>
          <c:y val="0.19717865036607299"/>
          <c:w val="0.76352968850591796"/>
          <c:h val="0.67230125017267595"/>
        </c:manualLayout>
      </c:layout>
      <c:barChart>
        <c:barDir val="col"/>
        <c:grouping val="clustered"/>
        <c:varyColors val="0"/>
        <c:ser>
          <c:idx val="0"/>
          <c:order val="0"/>
          <c:tx>
            <c:strRef>
              <c:f>'4120'!$V$4</c:f>
              <c:strCache>
                <c:ptCount val="1"/>
                <c:pt idx="0">
                  <c:v>Gallons</c:v>
                </c:pt>
              </c:strCache>
            </c:strRef>
          </c:tx>
          <c:invertIfNegative val="0"/>
          <c:cat>
            <c:strRef>
              <c:f>'4120'!$U$5:$U$13</c:f>
              <c:strCache>
                <c:ptCount val="9"/>
                <c:pt idx="0">
                  <c:v>FY 09</c:v>
                </c:pt>
                <c:pt idx="1">
                  <c:v>FY 10</c:v>
                </c:pt>
                <c:pt idx="2">
                  <c:v>FY 11</c:v>
                </c:pt>
                <c:pt idx="3">
                  <c:v>FY 12</c:v>
                </c:pt>
                <c:pt idx="4">
                  <c:v>FY 13</c:v>
                </c:pt>
                <c:pt idx="5">
                  <c:v>FY14</c:v>
                </c:pt>
                <c:pt idx="6">
                  <c:v>FY 15</c:v>
                </c:pt>
                <c:pt idx="7">
                  <c:v>FY16</c:v>
                </c:pt>
                <c:pt idx="8">
                  <c:v>FY17</c:v>
                </c:pt>
              </c:strCache>
            </c:strRef>
          </c:cat>
          <c:val>
            <c:numRef>
              <c:f>'4120'!$V$5:$V$13</c:f>
              <c:numCache>
                <c:formatCode>#,##0_);\(#,##0\)</c:formatCode>
                <c:ptCount val="9"/>
                <c:pt idx="0">
                  <c:v>71691.260000000009</c:v>
                </c:pt>
                <c:pt idx="1">
                  <c:v>59291.8</c:v>
                </c:pt>
                <c:pt idx="2">
                  <c:v>70061.5</c:v>
                </c:pt>
                <c:pt idx="3">
                  <c:v>46852</c:v>
                </c:pt>
                <c:pt idx="4">
                  <c:v>70728</c:v>
                </c:pt>
                <c:pt idx="5">
                  <c:v>60266</c:v>
                </c:pt>
                <c:pt idx="6">
                  <c:v>49398</c:v>
                </c:pt>
                <c:pt idx="7">
                  <c:v>40623</c:v>
                </c:pt>
                <c:pt idx="8">
                  <c:v>48263</c:v>
                </c:pt>
              </c:numCache>
            </c:numRef>
          </c:val>
        </c:ser>
        <c:dLbls>
          <c:showLegendKey val="0"/>
          <c:showVal val="0"/>
          <c:showCatName val="0"/>
          <c:showSerName val="0"/>
          <c:showPercent val="0"/>
          <c:showBubbleSize val="0"/>
        </c:dLbls>
        <c:gapWidth val="150"/>
        <c:axId val="231613928"/>
        <c:axId val="231614320"/>
      </c:barChart>
      <c:lineChart>
        <c:grouping val="standard"/>
        <c:varyColors val="0"/>
        <c:ser>
          <c:idx val="1"/>
          <c:order val="1"/>
          <c:tx>
            <c:strRef>
              <c:f>'4120'!$W$4</c:f>
              <c:strCache>
                <c:ptCount val="1"/>
                <c:pt idx="0">
                  <c:v>Cost</c:v>
                </c:pt>
              </c:strCache>
            </c:strRef>
          </c:tx>
          <c:dLbls>
            <c:dLbl>
              <c:idx val="0"/>
              <c:layout>
                <c:manualLayout>
                  <c:x val="-4.8322154460660502E-2"/>
                  <c:y val="-4.1106719367588897E-2"/>
                </c:manualLayout>
              </c:layout>
              <c:numFmt formatCode="\$#,##0" sourceLinked="0"/>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3.9373607338315998E-2"/>
                  <c:y val="6.6403162055336001E-2"/>
                </c:manualLayout>
              </c:layout>
              <c:numFmt formatCode="\$#,##0" sourceLinked="0"/>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3.9373607338315998E-2"/>
                  <c:y val="5.69169960474308E-2"/>
                </c:manualLayout>
              </c:layout>
              <c:numFmt formatCode="\$#,##0" sourceLinked="0"/>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6532445036191597E-2"/>
                  <c:y val="-8.5375494071146196E-2"/>
                </c:manualLayout>
              </c:layout>
              <c:numFmt formatCode="\$#,##0" sourceLinked="0"/>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5.1901573309598298E-2"/>
                  <c:y val="-5.0592885375494098E-2"/>
                </c:manualLayout>
              </c:layout>
              <c:numFmt formatCode="\$#,##0" sourceLinked="0"/>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5.8263305322128797E-2"/>
                  <c:y val="5.5944055944055902E-2"/>
                </c:manualLayout>
              </c:layout>
              <c:numFmt formatCode="\$#,##0" sourceLinked="0"/>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5.3691282734067203E-2"/>
                  <c:y val="-8.8537549407114599E-2"/>
                </c:manualLayout>
              </c:layout>
              <c:numFmt formatCode="\$#,##0" sourceLinked="0"/>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4.8322147651006703E-2"/>
                  <c:y val="-6.9565217391304293E-2"/>
                </c:manualLayout>
              </c:layout>
              <c:numFmt formatCode="\$#,##0" sourceLinked="0"/>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'4120'!$U$5:$U$13</c:f>
              <c:strCache>
                <c:ptCount val="9"/>
                <c:pt idx="0">
                  <c:v>FY 09</c:v>
                </c:pt>
                <c:pt idx="1">
                  <c:v>FY 10</c:v>
                </c:pt>
                <c:pt idx="2">
                  <c:v>FY 11</c:v>
                </c:pt>
                <c:pt idx="3">
                  <c:v>FY 12</c:v>
                </c:pt>
                <c:pt idx="4">
                  <c:v>FY 13</c:v>
                </c:pt>
                <c:pt idx="5">
                  <c:v>FY14</c:v>
                </c:pt>
                <c:pt idx="6">
                  <c:v>FY 15</c:v>
                </c:pt>
                <c:pt idx="7">
                  <c:v>FY16</c:v>
                </c:pt>
                <c:pt idx="8">
                  <c:v>FY17</c:v>
                </c:pt>
              </c:strCache>
            </c:strRef>
          </c:cat>
          <c:val>
            <c:numRef>
              <c:f>'4120'!$W$5:$W$13</c:f>
              <c:numCache>
                <c:formatCode>"$"#,##0_);\("$"#,##0\)</c:formatCode>
                <c:ptCount val="9"/>
                <c:pt idx="0">
                  <c:v>262890.8</c:v>
                </c:pt>
                <c:pt idx="1">
                  <c:v>105940.2</c:v>
                </c:pt>
                <c:pt idx="2">
                  <c:v>155438.59</c:v>
                </c:pt>
                <c:pt idx="3">
                  <c:v>140110.22</c:v>
                </c:pt>
                <c:pt idx="4">
                  <c:v>219889</c:v>
                </c:pt>
                <c:pt idx="5">
                  <c:v>204771</c:v>
                </c:pt>
                <c:pt idx="6">
                  <c:v>152453</c:v>
                </c:pt>
                <c:pt idx="7">
                  <c:v>117806.7</c:v>
                </c:pt>
                <c:pt idx="8">
                  <c:v>117804</c:v>
                </c:pt>
              </c:numCache>
            </c:numRef>
          </c:val>
          <c:smooth val="0"/>
        </c:ser>
        <c:dLbls>
          <c:showLegendKey val="0"/>
          <c:showVal val="0"/>
          <c:showCatName val="0"/>
          <c:showSerName val="0"/>
          <c:showPercent val="0"/>
          <c:showBubbleSize val="0"/>
        </c:dLbls>
        <c:marker val="1"/>
        <c:smooth val="0"/>
        <c:axId val="231614712"/>
        <c:axId val="231615104"/>
      </c:lineChart>
      <c:catAx>
        <c:axId val="23161392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31614320"/>
        <c:crosses val="autoZero"/>
        <c:auto val="1"/>
        <c:lblAlgn val="ctr"/>
        <c:lblOffset val="100"/>
        <c:noMultiLvlLbl val="0"/>
      </c:catAx>
      <c:valAx>
        <c:axId val="231614320"/>
        <c:scaling>
          <c:orientation val="minMax"/>
        </c:scaling>
        <c:delete val="0"/>
        <c:axPos val="l"/>
        <c:numFmt formatCode="#,##0_);\(#,##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31613928"/>
        <c:crosses val="autoZero"/>
        <c:crossBetween val="between"/>
      </c:valAx>
      <c:catAx>
        <c:axId val="231614712"/>
        <c:scaling>
          <c:orientation val="minMax"/>
        </c:scaling>
        <c:delete val="1"/>
        <c:axPos val="b"/>
        <c:numFmt formatCode="General" sourceLinked="1"/>
        <c:majorTickMark val="out"/>
        <c:minorTickMark val="none"/>
        <c:tickLblPos val="nextTo"/>
        <c:crossAx val="231615104"/>
        <c:crosses val="autoZero"/>
        <c:auto val="1"/>
        <c:lblAlgn val="ctr"/>
        <c:lblOffset val="100"/>
        <c:noMultiLvlLbl val="0"/>
      </c:catAx>
      <c:valAx>
        <c:axId val="231615104"/>
        <c:scaling>
          <c:orientation val="minMax"/>
        </c:scaling>
        <c:delete val="0"/>
        <c:axPos val="r"/>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31614712"/>
        <c:crosses val="max"/>
        <c:crossBetween val="between"/>
      </c:valAx>
      <c:spPr>
        <a:noFill/>
        <a:ln w="25400">
          <a:noFill/>
        </a:ln>
      </c:spPr>
    </c:plotArea>
    <c:legend>
      <c:legendPos val="r"/>
      <c:legendEntry>
        <c:idx val="0"/>
        <c:txPr>
          <a:bodyPr/>
          <a:lstStyle/>
          <a:p>
            <a:pPr>
              <a:defRPr sz="1200" b="0" i="0" u="none" strike="noStrike" baseline="0">
                <a:solidFill>
                  <a:srgbClr val="000000"/>
                </a:solidFill>
                <a:latin typeface="Calibri"/>
                <a:ea typeface="Calibri"/>
                <a:cs typeface="Calibri"/>
              </a:defRPr>
            </a:pPr>
            <a:endParaRPr lang="en-US"/>
          </a:p>
        </c:txPr>
      </c:legendEntry>
      <c:layout>
        <c:manualLayout>
          <c:xMode val="edge"/>
          <c:yMode val="edge"/>
          <c:x val="0.33894901698608398"/>
          <c:y val="0.89217759097680405"/>
          <c:w val="0.32906576536423499"/>
          <c:h val="9.6169575086897899E-2"/>
        </c:manualLayout>
      </c:layout>
      <c:overlay val="0"/>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i="0" u="none" strike="noStrike" baseline="0">
                <a:solidFill>
                  <a:srgbClr val="000000"/>
                </a:solidFill>
                <a:latin typeface="Calibri"/>
                <a:ea typeface="Calibri"/>
                <a:cs typeface="Calibri"/>
              </a:defRPr>
            </a:pPr>
            <a:r>
              <a:rPr lang="en-US" dirty="0"/>
              <a:t>Natural Gas </a:t>
            </a:r>
            <a:r>
              <a:rPr lang="en-US" dirty="0" smtClean="0"/>
              <a:t>Usage for Heating </a:t>
            </a:r>
            <a:r>
              <a:rPr lang="en-US" dirty="0"/>
              <a:t>Trend
FY 09 - FY 15 Actual
FY 16 - FY 17 Budget</a:t>
            </a:r>
          </a:p>
        </c:rich>
      </c:tx>
      <c:overlay val="1"/>
    </c:title>
    <c:autoTitleDeleted val="0"/>
    <c:plotArea>
      <c:layout>
        <c:manualLayout>
          <c:layoutTarget val="inner"/>
          <c:xMode val="edge"/>
          <c:yMode val="edge"/>
          <c:x val="0.12758315437843001"/>
          <c:y val="0.159867308253135"/>
          <c:w val="0.70819601527081799"/>
          <c:h val="0.72904507306957"/>
        </c:manualLayout>
      </c:layout>
      <c:barChart>
        <c:barDir val="col"/>
        <c:grouping val="clustered"/>
        <c:varyColors val="0"/>
        <c:ser>
          <c:idx val="0"/>
          <c:order val="0"/>
          <c:tx>
            <c:strRef>
              <c:f>'4120'!$V$14</c:f>
              <c:strCache>
                <c:ptCount val="1"/>
                <c:pt idx="0">
                  <c:v>Therms</c:v>
                </c:pt>
              </c:strCache>
            </c:strRef>
          </c:tx>
          <c:invertIfNegative val="0"/>
          <c:cat>
            <c:strRef>
              <c:f>'4120'!$U$15:$U$23</c:f>
              <c:strCache>
                <c:ptCount val="9"/>
                <c:pt idx="0">
                  <c:v>FY 09</c:v>
                </c:pt>
                <c:pt idx="1">
                  <c:v>FY 10</c:v>
                </c:pt>
                <c:pt idx="2">
                  <c:v>FY 11</c:v>
                </c:pt>
                <c:pt idx="3">
                  <c:v>FY 12</c:v>
                </c:pt>
                <c:pt idx="4">
                  <c:v>FY 13</c:v>
                </c:pt>
                <c:pt idx="5">
                  <c:v>FY14</c:v>
                </c:pt>
                <c:pt idx="6">
                  <c:v>FY 15</c:v>
                </c:pt>
                <c:pt idx="7">
                  <c:v>FY16</c:v>
                </c:pt>
                <c:pt idx="8">
                  <c:v>FY17</c:v>
                </c:pt>
              </c:strCache>
            </c:strRef>
          </c:cat>
          <c:val>
            <c:numRef>
              <c:f>'4120'!$V$15:$V$23</c:f>
              <c:numCache>
                <c:formatCode>#,##0_);\(#,##0\)</c:formatCode>
                <c:ptCount val="9"/>
                <c:pt idx="0">
                  <c:v>156229.89000000001</c:v>
                </c:pt>
                <c:pt idx="1">
                  <c:v>153288</c:v>
                </c:pt>
                <c:pt idx="2">
                  <c:v>177374</c:v>
                </c:pt>
                <c:pt idx="3">
                  <c:v>140034</c:v>
                </c:pt>
                <c:pt idx="4">
                  <c:v>195388</c:v>
                </c:pt>
                <c:pt idx="5">
                  <c:v>206910</c:v>
                </c:pt>
                <c:pt idx="6" formatCode="#,##0">
                  <c:v>252116</c:v>
                </c:pt>
                <c:pt idx="7" formatCode="#,##0">
                  <c:v>249320</c:v>
                </c:pt>
                <c:pt idx="8" formatCode="#,##0">
                  <c:v>242463</c:v>
                </c:pt>
              </c:numCache>
            </c:numRef>
          </c:val>
        </c:ser>
        <c:dLbls>
          <c:showLegendKey val="0"/>
          <c:showVal val="0"/>
          <c:showCatName val="0"/>
          <c:showSerName val="0"/>
          <c:showPercent val="0"/>
          <c:showBubbleSize val="0"/>
        </c:dLbls>
        <c:gapWidth val="150"/>
        <c:axId val="231615888"/>
        <c:axId val="231616280"/>
      </c:barChart>
      <c:lineChart>
        <c:grouping val="standard"/>
        <c:varyColors val="0"/>
        <c:ser>
          <c:idx val="1"/>
          <c:order val="1"/>
          <c:tx>
            <c:strRef>
              <c:f>'4120'!$W$14</c:f>
              <c:strCache>
                <c:ptCount val="1"/>
                <c:pt idx="0">
                  <c:v>Cost</c:v>
                </c:pt>
              </c:strCache>
            </c:strRef>
          </c:tx>
          <c:dLbls>
            <c:dLbl>
              <c:idx val="0"/>
              <c:layout>
                <c:manualLayout>
                  <c:x val="-4.8929663608562698E-2"/>
                  <c:y val="3.8186157517899798E-2"/>
                </c:manualLayout>
              </c:layout>
              <c:numFmt formatCode="\$#,##0" sourceLinked="0"/>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6.3200815494393506E-2"/>
                  <c:y val="-4.4550517104216397E-2"/>
                </c:manualLayout>
              </c:layout>
              <c:numFmt formatCode="\$#,##0" sourceLinked="0"/>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6.7278287461773695E-2"/>
                  <c:y val="4.77326968973747E-2"/>
                </c:manualLayout>
              </c:layout>
              <c:numFmt formatCode="\$#,##0" sourceLinked="0"/>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5.9123343527013303E-2"/>
                  <c:y val="-4.4550517104216397E-2"/>
                </c:manualLayout>
              </c:layout>
              <c:numFmt formatCode="\$#,##0" sourceLinked="0"/>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5.7084607543323097E-2"/>
                  <c:y val="4.7732446332036702E-2"/>
                </c:manualLayout>
              </c:layout>
              <c:numFmt formatCode="\$#,##0" sourceLinked="0"/>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6.7278287461773695E-2"/>
                  <c:y val="-4.1368337311058101E-2"/>
                </c:manualLayout>
              </c:layout>
              <c:numFmt formatCode="\$#,##0" sourceLinked="0"/>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6"/>
              <c:layout>
                <c:manualLayout>
                  <c:x val="-5.7195571955719601E-2"/>
                  <c:y val="-3.8492381716118698E-2"/>
                </c:manualLayout>
              </c:layout>
              <c:numFmt formatCode="\$#,##0" sourceLinked="0"/>
              <c:spPr/>
              <c:txPr>
                <a:bodyPr/>
                <a:lstStyle/>
                <a:p>
                  <a:pPr>
                    <a:defRPr sz="1000" b="0" i="0" u="none" strike="noStrike" baseline="0">
                      <a:solidFill>
                        <a:srgbClr val="000000"/>
                      </a:solidFill>
                      <a:latin typeface="Calibri"/>
                      <a:ea typeface="Calibri"/>
                      <a:cs typeface="Calibri"/>
                    </a:defRPr>
                  </a:pPr>
                  <a:endParaRPr lang="en-US"/>
                </a:p>
              </c:txPr>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5.5983209151506098E-2"/>
                  <c:y val="4.0506335573620801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4.4675256502028103E-2"/>
                  <c:y val="3.7285894818703202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w="25400">
                <a:noFill/>
              </a:ln>
            </c:spPr>
            <c:txPr>
              <a:bodyPr/>
              <a:lstStyle/>
              <a:p>
                <a:pPr>
                  <a:defRPr sz="1000" b="0"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'4120'!$U$15:$U$23</c:f>
              <c:strCache>
                <c:ptCount val="9"/>
                <c:pt idx="0">
                  <c:v>FY 09</c:v>
                </c:pt>
                <c:pt idx="1">
                  <c:v>FY 10</c:v>
                </c:pt>
                <c:pt idx="2">
                  <c:v>FY 11</c:v>
                </c:pt>
                <c:pt idx="3">
                  <c:v>FY 12</c:v>
                </c:pt>
                <c:pt idx="4">
                  <c:v>FY 13</c:v>
                </c:pt>
                <c:pt idx="5">
                  <c:v>FY14</c:v>
                </c:pt>
                <c:pt idx="6">
                  <c:v>FY 15</c:v>
                </c:pt>
                <c:pt idx="7">
                  <c:v>FY16</c:v>
                </c:pt>
                <c:pt idx="8">
                  <c:v>FY17</c:v>
                </c:pt>
              </c:strCache>
            </c:strRef>
          </c:cat>
          <c:val>
            <c:numRef>
              <c:f>'4120'!$W$15:$W$23</c:f>
              <c:numCache>
                <c:formatCode>"$"#,##0</c:formatCode>
                <c:ptCount val="9"/>
                <c:pt idx="0">
                  <c:v>226031.7</c:v>
                </c:pt>
                <c:pt idx="1">
                  <c:v>211360.29</c:v>
                </c:pt>
                <c:pt idx="2">
                  <c:v>215062.6</c:v>
                </c:pt>
                <c:pt idx="3">
                  <c:v>178825.26</c:v>
                </c:pt>
                <c:pt idx="4">
                  <c:v>258761</c:v>
                </c:pt>
                <c:pt idx="5">
                  <c:v>278864</c:v>
                </c:pt>
                <c:pt idx="6">
                  <c:v>289642</c:v>
                </c:pt>
                <c:pt idx="7">
                  <c:v>371485</c:v>
                </c:pt>
                <c:pt idx="8">
                  <c:v>369176</c:v>
                </c:pt>
              </c:numCache>
            </c:numRef>
          </c:val>
          <c:smooth val="0"/>
        </c:ser>
        <c:dLbls>
          <c:showLegendKey val="0"/>
          <c:showVal val="0"/>
          <c:showCatName val="0"/>
          <c:showSerName val="0"/>
          <c:showPercent val="0"/>
          <c:showBubbleSize val="0"/>
        </c:dLbls>
        <c:marker val="1"/>
        <c:smooth val="0"/>
        <c:axId val="230942520"/>
        <c:axId val="230942912"/>
      </c:lineChart>
      <c:catAx>
        <c:axId val="231615888"/>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31616280"/>
        <c:crosses val="autoZero"/>
        <c:auto val="1"/>
        <c:lblAlgn val="ctr"/>
        <c:lblOffset val="100"/>
        <c:noMultiLvlLbl val="0"/>
      </c:catAx>
      <c:valAx>
        <c:axId val="231616280"/>
        <c:scaling>
          <c:orientation val="minMax"/>
        </c:scaling>
        <c:delete val="0"/>
        <c:axPos val="l"/>
        <c:majorGridlines/>
        <c:title>
          <c:tx>
            <c:rich>
              <a:bodyPr rot="0" vert="horz"/>
              <a:lstStyle/>
              <a:p>
                <a:pPr algn="ctr">
                  <a:defRPr sz="1000" b="1" i="0" u="none" strike="noStrike" baseline="0">
                    <a:solidFill>
                      <a:srgbClr val="000000"/>
                    </a:solidFill>
                    <a:latin typeface="Calibri"/>
                    <a:ea typeface="Calibri"/>
                    <a:cs typeface="Calibri"/>
                  </a:defRPr>
                </a:pPr>
                <a:r>
                  <a:rPr lang="en-US" dirty="0"/>
                  <a:t>Therms</a:t>
                </a:r>
              </a:p>
            </c:rich>
          </c:tx>
          <c:overlay val="0"/>
        </c:title>
        <c:numFmt formatCode="#,##0_);\(#,##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31615888"/>
        <c:crosses val="autoZero"/>
        <c:crossBetween val="between"/>
      </c:valAx>
      <c:catAx>
        <c:axId val="230942520"/>
        <c:scaling>
          <c:orientation val="minMax"/>
        </c:scaling>
        <c:delete val="1"/>
        <c:axPos val="b"/>
        <c:numFmt formatCode="General" sourceLinked="1"/>
        <c:majorTickMark val="out"/>
        <c:minorTickMark val="none"/>
        <c:tickLblPos val="nextTo"/>
        <c:crossAx val="230942912"/>
        <c:crosses val="autoZero"/>
        <c:auto val="1"/>
        <c:lblAlgn val="ctr"/>
        <c:lblOffset val="100"/>
        <c:noMultiLvlLbl val="0"/>
      </c:catAx>
      <c:valAx>
        <c:axId val="230942912"/>
        <c:scaling>
          <c:orientation val="minMax"/>
        </c:scaling>
        <c:delete val="0"/>
        <c:axPos val="r"/>
        <c:title>
          <c:tx>
            <c:rich>
              <a:bodyPr rot="0" vert="horz"/>
              <a:lstStyle/>
              <a:p>
                <a:pPr algn="ctr">
                  <a:defRPr sz="1000" b="1" i="0" u="none" strike="noStrike" baseline="0">
                    <a:solidFill>
                      <a:srgbClr val="000000"/>
                    </a:solidFill>
                    <a:latin typeface="Calibri"/>
                    <a:ea typeface="Calibri"/>
                    <a:cs typeface="Calibri"/>
                  </a:defRPr>
                </a:pPr>
                <a:r>
                  <a:rPr lang="en-US" dirty="0"/>
                  <a:t>Costs</a:t>
                </a:r>
              </a:p>
            </c:rich>
          </c:tx>
          <c:overlay val="0"/>
        </c:title>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230942520"/>
        <c:crosses val="max"/>
        <c:crossBetween val="between"/>
      </c:valAx>
    </c:plotArea>
    <c:legend>
      <c:legendPos val="r"/>
      <c:layout>
        <c:manualLayout>
          <c:xMode val="edge"/>
          <c:yMode val="edge"/>
          <c:x val="0.318887853142377"/>
          <c:y val="0.947793062011827"/>
          <c:w val="0.527427217419976"/>
          <c:h val="4.0160642570281201E-2"/>
        </c:manualLayout>
      </c:layout>
      <c:overlay val="0"/>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drawing1.xml><?xml version="1.0" encoding="utf-8"?>
<c:userShapes xmlns:c="http://schemas.openxmlformats.org/drawingml/2006/chart">
  <cdr:relSizeAnchor xmlns:cdr="http://schemas.openxmlformats.org/drawingml/2006/chartDrawing">
    <cdr:from>
      <cdr:x>0.29834</cdr:x>
      <cdr:y>0.01973</cdr:y>
    </cdr:from>
    <cdr:to>
      <cdr:x>0.83465</cdr:x>
      <cdr:y>0.13953</cdr:y>
    </cdr:to>
    <cdr:sp macro="" textlink="">
      <cdr:nvSpPr>
        <cdr:cNvPr id="2" name="TextBox 1"/>
        <cdr:cNvSpPr txBox="1"/>
      </cdr:nvSpPr>
      <cdr:spPr>
        <a:xfrm xmlns:a="http://schemas.openxmlformats.org/drawingml/2006/main">
          <a:off x="2604222" y="130625"/>
          <a:ext cx="4681543" cy="793164"/>
        </a:xfrm>
        <a:prstGeom xmlns:a="http://schemas.openxmlformats.org/drawingml/2006/main" prst="rect">
          <a:avLst/>
        </a:prstGeom>
        <a:ln xmlns:a="http://schemas.openxmlformats.org/drawingml/2006/main" w="28575">
          <a:solidFill>
            <a:srgbClr val="FF0000"/>
          </a:solidFill>
        </a:ln>
      </cdr:spPr>
      <cdr:txBody>
        <a:bodyPr xmlns:a="http://schemas.openxmlformats.org/drawingml/2006/main" vertOverflow="clip" wrap="square" rtlCol="0"/>
        <a:lstStyle xmlns:a="http://schemas.openxmlformats.org/drawingml/2006/main"/>
        <a:p xmlns:a="http://schemas.openxmlformats.org/drawingml/2006/main">
          <a:pPr algn="ctr"/>
          <a:r>
            <a:rPr lang="en-US" sz="2400" b="1" dirty="0" smtClean="0"/>
            <a:t>Preliminary FY 17 Budget </a:t>
          </a:r>
        </a:p>
        <a:p xmlns:a="http://schemas.openxmlformats.org/drawingml/2006/main">
          <a:pPr algn="ctr"/>
          <a:r>
            <a:rPr lang="en-US" sz="2400" b="1" dirty="0" smtClean="0"/>
            <a:t>by Category</a:t>
          </a:r>
          <a:endParaRPr lang="en-US" sz="24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0.17237</cdr:x>
      <cdr:y>0.93561</cdr:y>
    </cdr:from>
    <cdr:to>
      <cdr:x>0.8902</cdr:x>
      <cdr:y>1</cdr:y>
    </cdr:to>
    <cdr:sp macro="" textlink="">
      <cdr:nvSpPr>
        <cdr:cNvPr id="3" name="TextBox 2"/>
        <cdr:cNvSpPr txBox="1"/>
      </cdr:nvSpPr>
      <cdr:spPr>
        <a:xfrm xmlns:a="http://schemas.openxmlformats.org/drawingml/2006/main">
          <a:off x="1390651" y="4429124"/>
          <a:ext cx="57912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0.0488</cdr:x>
      <cdr:y>0.88586</cdr:y>
    </cdr:from>
    <cdr:to>
      <cdr:x>0.9756</cdr:x>
      <cdr:y>0.98507</cdr:y>
    </cdr:to>
    <cdr:sp macro="" textlink="">
      <cdr:nvSpPr>
        <cdr:cNvPr id="5" name="TextBox 4"/>
        <cdr:cNvSpPr txBox="1"/>
      </cdr:nvSpPr>
      <cdr:spPr>
        <a:xfrm xmlns:a="http://schemas.openxmlformats.org/drawingml/2006/main">
          <a:off x="381333" y="5427219"/>
          <a:ext cx="7242051" cy="6078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2015-2016 does not include Integrated</a:t>
          </a:r>
          <a:r>
            <a:rPr lang="en-US" sz="1400" baseline="0" dirty="0"/>
            <a:t> PK, vocational students nor out-of-district special education students, for a total of 4376 students.  All counts are as of October </a:t>
          </a:r>
          <a:r>
            <a:rPr lang="en-US" sz="1400" baseline="0" dirty="0" smtClean="0"/>
            <a:t>1.</a:t>
          </a:r>
          <a:endParaRPr lang="en-US" sz="1400" baseline="0" dirty="0"/>
        </a:p>
        <a:p xmlns:a="http://schemas.openxmlformats.org/drawingml/2006/main">
          <a:endParaRPr lang="en-US" sz="1400" dirty="0"/>
        </a:p>
      </cdr:txBody>
    </cdr:sp>
  </cdr:relSizeAnchor>
  <cdr:relSizeAnchor xmlns:cdr="http://schemas.openxmlformats.org/drawingml/2006/chartDrawing">
    <cdr:from>
      <cdr:x>0.09122</cdr:x>
      <cdr:y>0.15565</cdr:y>
    </cdr:from>
    <cdr:to>
      <cdr:x>0.39111</cdr:x>
      <cdr:y>0.28523</cdr:y>
    </cdr:to>
    <cdr:sp macro="" textlink="">
      <cdr:nvSpPr>
        <cdr:cNvPr id="6" name="TextBox 5"/>
        <cdr:cNvSpPr txBox="1"/>
      </cdr:nvSpPr>
      <cdr:spPr>
        <a:xfrm xmlns:a="http://schemas.openxmlformats.org/drawingml/2006/main">
          <a:off x="712797" y="953588"/>
          <a:ext cx="2343351" cy="7938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District has grown</a:t>
          </a:r>
          <a:r>
            <a:rPr lang="en-US" sz="1400" baseline="0" dirty="0"/>
            <a:t> by more than 600 students in grades K-12 over the past 11 years.</a:t>
          </a:r>
          <a:endParaRPr lang="en-US" sz="1400" dirty="0"/>
        </a:p>
      </cdr:txBody>
    </cdr:sp>
  </cdr:relSizeAnchor>
</c:userShapes>
</file>

<file path=ppt/drawings/drawing3.xml><?xml version="1.0" encoding="utf-8"?>
<c:userShapes xmlns:c="http://schemas.openxmlformats.org/drawingml/2006/chart">
  <cdr:relSizeAnchor xmlns:cdr="http://schemas.openxmlformats.org/drawingml/2006/chartDrawing">
    <cdr:from>
      <cdr:x>0.07655</cdr:x>
      <cdr:y>0.95455</cdr:y>
    </cdr:from>
    <cdr:to>
      <cdr:x>0.96454</cdr:x>
      <cdr:y>0.99419</cdr:y>
    </cdr:to>
    <cdr:sp macro="" textlink="">
      <cdr:nvSpPr>
        <cdr:cNvPr id="2" name="TextBox 1"/>
        <cdr:cNvSpPr txBox="1"/>
      </cdr:nvSpPr>
      <cdr:spPr>
        <a:xfrm xmlns:a="http://schemas.openxmlformats.org/drawingml/2006/main">
          <a:off x="613955" y="5760720"/>
          <a:ext cx="7122230" cy="2392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All counts</a:t>
          </a:r>
          <a:r>
            <a:rPr lang="en-US" sz="1400" baseline="0" dirty="0"/>
            <a:t> are as of October 1.</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473" tIns="46237" rIns="92473" bIns="46237"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2473" tIns="46237" rIns="92473" bIns="46237" rtlCol="0"/>
          <a:lstStyle>
            <a:lvl1pPr algn="r">
              <a:defRPr sz="1200"/>
            </a:lvl1pPr>
          </a:lstStyle>
          <a:p>
            <a:fld id="{BF0FB71D-AF80-4700-AD5E-87A2C3FD6E80}" type="datetimeFigureOut">
              <a:rPr lang="en-US" smtClean="0"/>
              <a:t>1/29/2016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473" tIns="46237" rIns="92473" bIns="4623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2473" tIns="46237" rIns="92473" bIns="46237" rtlCol="0" anchor="b"/>
          <a:lstStyle>
            <a:lvl1pPr algn="r">
              <a:defRPr sz="1200"/>
            </a:lvl1pPr>
          </a:lstStyle>
          <a:p>
            <a:fld id="{0434606A-0B06-4C82-BF90-5CDB260346F6}" type="slidenum">
              <a:rPr lang="en-US" smtClean="0"/>
              <a:t>‹#›</a:t>
            </a:fld>
            <a:endParaRPr lang="en-US" dirty="0"/>
          </a:p>
        </p:txBody>
      </p:sp>
    </p:spTree>
    <p:extLst>
      <p:ext uri="{BB962C8B-B14F-4D97-AF65-F5344CB8AC3E}">
        <p14:creationId xmlns:p14="http://schemas.microsoft.com/office/powerpoint/2010/main" val="2762716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473" tIns="46237" rIns="92473" bIns="46237"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473" tIns="46237" rIns="92473" bIns="46237" rtlCol="0"/>
          <a:lstStyle>
            <a:lvl1pPr algn="r">
              <a:defRPr sz="1200"/>
            </a:lvl1pPr>
          </a:lstStyle>
          <a:p>
            <a:fld id="{C68A815C-E02A-8D4F-B17D-DF91DDD912BC}" type="datetimeFigureOut">
              <a:rPr lang="en-US" smtClean="0"/>
              <a:t>1/29/2016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473" tIns="46237" rIns="92473" bIns="46237"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2473" tIns="46237" rIns="92473" bIns="4623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473" tIns="46237" rIns="92473" bIns="4623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473" tIns="46237" rIns="92473" bIns="46237" rtlCol="0" anchor="b"/>
          <a:lstStyle>
            <a:lvl1pPr algn="r">
              <a:defRPr sz="1200"/>
            </a:lvl1pPr>
          </a:lstStyle>
          <a:p>
            <a:fld id="{4872C8CD-DC01-EE45-88CA-60A2B3061F24}" type="slidenum">
              <a:rPr lang="en-US" smtClean="0"/>
              <a:t>‹#›</a:t>
            </a:fld>
            <a:endParaRPr lang="en-US" dirty="0"/>
          </a:p>
        </p:txBody>
      </p:sp>
    </p:spTree>
    <p:extLst>
      <p:ext uri="{BB962C8B-B14F-4D97-AF65-F5344CB8AC3E}">
        <p14:creationId xmlns:p14="http://schemas.microsoft.com/office/powerpoint/2010/main" val="32458005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INTERNAL PROJECTS FOR EACH BUDGET YEAR FOLLOW A SIMPLE STRATEGY.</a:t>
            </a:r>
          </a:p>
          <a:p>
            <a:r>
              <a:rPr lang="en-US" baseline="0" dirty="0" smtClean="0"/>
              <a:t>	PROJECT K NUMBER, </a:t>
            </a:r>
          </a:p>
          <a:p>
            <a:r>
              <a:rPr lang="en-US" baseline="0" dirty="0" smtClean="0"/>
              <a:t>	PROJECT INCREASE TO GRADE 1,</a:t>
            </a:r>
          </a:p>
          <a:p>
            <a:r>
              <a:rPr lang="en-US" baseline="0" dirty="0" smtClean="0"/>
              <a:t>	 AND MOVE EVERYONE ELSE ALONG  (all real kids).  </a:t>
            </a:r>
          </a:p>
          <a:p>
            <a:r>
              <a:rPr lang="en-US" baseline="0" dirty="0" smtClean="0"/>
              <a:t>	ASSUME, BUT DO 	NOT QUANTIFY IN AND OUT MIGRATION </a:t>
            </a:r>
          </a:p>
          <a:p>
            <a:endParaRPr lang="en-US" baseline="0" dirty="0" smtClean="0"/>
          </a:p>
          <a:p>
            <a:r>
              <a:rPr lang="en-US" dirty="0" smtClean="0"/>
              <a:t>LAST 3 YEARS, GRADE K TO 1 HAS AVERAGED</a:t>
            </a:r>
            <a:r>
              <a:rPr lang="en-US" baseline="0" dirty="0" smtClean="0"/>
              <a:t> MORE THAN 40</a:t>
            </a:r>
            <a:endParaRPr lang="en-US" dirty="0"/>
          </a:p>
        </p:txBody>
      </p:sp>
      <p:sp>
        <p:nvSpPr>
          <p:cNvPr id="4" name="Slide Number Placeholder 3"/>
          <p:cNvSpPr>
            <a:spLocks noGrp="1"/>
          </p:cNvSpPr>
          <p:nvPr>
            <p:ph type="sldNum" sz="quarter" idx="10"/>
          </p:nvPr>
        </p:nvSpPr>
        <p:spPr/>
        <p:txBody>
          <a:bodyPr/>
          <a:lstStyle/>
          <a:p>
            <a:fld id="{D1D3A809-44F7-2D46-B6D0-3AB675477E5B}" type="slidenum">
              <a:rPr lang="en-US" smtClean="0"/>
              <a:t>17</a:t>
            </a:fld>
            <a:endParaRPr lang="en-US" dirty="0"/>
          </a:p>
        </p:txBody>
      </p:sp>
    </p:spTree>
    <p:extLst>
      <p:ext uri="{BB962C8B-B14F-4D97-AF65-F5344CB8AC3E}">
        <p14:creationId xmlns:p14="http://schemas.microsoft.com/office/powerpoint/2010/main" val="1254669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8EF78C-9B54-5543-BC2B-07B513CE46D1}" type="slidenum">
              <a:rPr lang="en-US" smtClean="0"/>
              <a:t>29</a:t>
            </a:fld>
            <a:endParaRPr lang="en-US"/>
          </a:p>
        </p:txBody>
      </p:sp>
    </p:spTree>
    <p:extLst>
      <p:ext uri="{BB962C8B-B14F-4D97-AF65-F5344CB8AC3E}">
        <p14:creationId xmlns:p14="http://schemas.microsoft.com/office/powerpoint/2010/main" val="255785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a:t>
            </a:r>
            <a:r>
              <a:rPr lang="en-US" baseline="0" dirty="0" smtClean="0"/>
              <a:t> STARTS IN SEPTEMBER BEGINNING WITH Requests “FROM THE FIELD”</a:t>
            </a:r>
          </a:p>
          <a:p>
            <a:endParaRPr lang="en-US" baseline="0" dirty="0" smtClean="0"/>
          </a:p>
          <a:p>
            <a:endParaRPr lang="en-US" baseline="0" dirty="0" smtClean="0"/>
          </a:p>
          <a:p>
            <a:r>
              <a:rPr lang="en-US" baseline="0" dirty="0" smtClean="0"/>
              <a:t>SEPTEMBER –EARLY JANUARY IS ADMIN PROCESS, </a:t>
            </a:r>
          </a:p>
          <a:p>
            <a:endParaRPr lang="en-US" baseline="0" dirty="0" smtClean="0"/>
          </a:p>
          <a:p>
            <a:r>
              <a:rPr lang="en-US" baseline="0" dirty="0" smtClean="0"/>
              <a:t>SC  PRIORITIZING AND ADOPTION BEGINS IN JANUARY AND CULMINATES WITH TOWN MEETING </a:t>
            </a:r>
          </a:p>
          <a:p>
            <a:endParaRPr lang="en-US" baseline="0" dirty="0" smtClean="0"/>
          </a:p>
          <a:p>
            <a:r>
              <a:rPr lang="en-US" baseline="0" dirty="0" smtClean="0"/>
              <a:t>HOPEFULLY WITH CONSENSUS FROM SELECTMEN AND ADCOM</a:t>
            </a:r>
          </a:p>
        </p:txBody>
      </p:sp>
      <p:sp>
        <p:nvSpPr>
          <p:cNvPr id="4" name="Slide Number Placeholder 3"/>
          <p:cNvSpPr>
            <a:spLocks noGrp="1"/>
          </p:cNvSpPr>
          <p:nvPr>
            <p:ph type="sldNum" sz="quarter" idx="10"/>
          </p:nvPr>
        </p:nvSpPr>
        <p:spPr/>
        <p:txBody>
          <a:bodyPr/>
          <a:lstStyle/>
          <a:p>
            <a:fld id="{D1D3A809-44F7-2D46-B6D0-3AB675477E5B}" type="slidenum">
              <a:rPr lang="en-US" smtClean="0"/>
              <a:t>30</a:t>
            </a:fld>
            <a:endParaRPr lang="en-US" dirty="0"/>
          </a:p>
        </p:txBody>
      </p:sp>
    </p:spTree>
    <p:extLst>
      <p:ext uri="{BB962C8B-B14F-4D97-AF65-F5344CB8AC3E}">
        <p14:creationId xmlns:p14="http://schemas.microsoft.com/office/powerpoint/2010/main" val="130192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3FBB2E-F2E3-9848-A835-D09715D24D9F}" type="slidenum">
              <a:rPr lang="en-US" smtClean="0"/>
              <a:t>40</a:t>
            </a:fld>
            <a:endParaRPr lang="en-US"/>
          </a:p>
        </p:txBody>
      </p:sp>
    </p:spTree>
    <p:extLst>
      <p:ext uri="{BB962C8B-B14F-4D97-AF65-F5344CB8AC3E}">
        <p14:creationId xmlns:p14="http://schemas.microsoft.com/office/powerpoint/2010/main" val="165174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59DF57-61F9-2E4D-8073-AD497DD12BAC}" type="datetimeFigureOut">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14528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59DF57-61F9-2E4D-8073-AD497DD12BAC}" type="datetimeFigureOut">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4278511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59DF57-61F9-2E4D-8073-AD497DD12BAC}" type="datetimeFigureOut">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53295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59DF57-61F9-2E4D-8073-AD497DD12BAC}" type="datetimeFigureOut">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273723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59DF57-61F9-2E4D-8073-AD497DD12BAC}" type="datetimeFigureOut">
              <a:rPr lang="en-US" smtClean="0"/>
              <a:t>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189802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59DF57-61F9-2E4D-8073-AD497DD12BAC}" type="datetimeFigureOut">
              <a:rPr lang="en-US" smtClean="0"/>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2569523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59DF57-61F9-2E4D-8073-AD497DD12BAC}" type="datetimeFigureOut">
              <a:rPr lang="en-US" smtClean="0"/>
              <a:t>1/29/2016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3935041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59DF57-61F9-2E4D-8073-AD497DD12BAC}" type="datetimeFigureOut">
              <a:rPr lang="en-US" smtClean="0"/>
              <a:t>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3834280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59DF57-61F9-2E4D-8073-AD497DD12BAC}" type="datetimeFigureOut">
              <a:rPr lang="en-US" smtClean="0"/>
              <a:t>1/29/2016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3683651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9DF57-61F9-2E4D-8073-AD497DD12BAC}" type="datetimeFigureOut">
              <a:rPr lang="en-US" smtClean="0"/>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116803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59DF57-61F9-2E4D-8073-AD497DD12BAC}" type="datetimeFigureOut">
              <a:rPr lang="en-US" smtClean="0"/>
              <a:t>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C26EDFE-6036-0546-AC69-C9313663BA78}" type="slidenum">
              <a:rPr lang="en-US" smtClean="0"/>
              <a:t>‹#›</a:t>
            </a:fld>
            <a:endParaRPr lang="en-US" dirty="0"/>
          </a:p>
        </p:txBody>
      </p:sp>
    </p:spTree>
    <p:extLst>
      <p:ext uri="{BB962C8B-B14F-4D97-AF65-F5344CB8AC3E}">
        <p14:creationId xmlns:p14="http://schemas.microsoft.com/office/powerpoint/2010/main" val="1012226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9DF57-61F9-2E4D-8073-AD497DD12BAC}" type="datetimeFigureOut">
              <a:rPr lang="en-US" smtClean="0"/>
              <a:t>1/29/2016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6EDFE-6036-0546-AC69-C9313663BA78}" type="slidenum">
              <a:rPr lang="en-US" smtClean="0"/>
              <a:t>‹#›</a:t>
            </a:fld>
            <a:endParaRPr lang="en-US" dirty="0"/>
          </a:p>
        </p:txBody>
      </p:sp>
    </p:spTree>
    <p:extLst>
      <p:ext uri="{BB962C8B-B14F-4D97-AF65-F5344CB8AC3E}">
        <p14:creationId xmlns:p14="http://schemas.microsoft.com/office/powerpoint/2010/main" val="3329257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package" Target="../embeddings/Microsoft_Word_Document5.docx"/><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p:cNvSpPr>
            <a:spLocks noGrp="1"/>
          </p:cNvSpPr>
          <p:nvPr/>
        </p:nvSpPr>
        <p:spPr>
          <a:xfrm>
            <a:off x="685800" y="2371725"/>
            <a:ext cx="7772400" cy="1470025"/>
          </a:xfrm>
          <a:prstGeom prst="rect">
            <a:avLst/>
          </a:prstGeom>
          <a:ln w="76200" cmpd="sng">
            <a:solidFill>
              <a:srgbClr val="FF0000"/>
            </a:solidFill>
          </a:ln>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HINGHAM PUBLIC SCHOOLS</a:t>
            </a:r>
          </a:p>
          <a:p>
            <a:r>
              <a:rPr lang="en-US" dirty="0" smtClean="0"/>
              <a:t>JOINT MEETING 1-28-16</a:t>
            </a:r>
            <a:endParaRPr lang="en-US" dirty="0"/>
          </a:p>
        </p:txBody>
      </p:sp>
      <p:sp>
        <p:nvSpPr>
          <p:cNvPr id="3" name="Subtitle 5"/>
          <p:cNvSpPr>
            <a:spLocks noGrp="1"/>
          </p:cNvSpPr>
          <p:nvPr/>
        </p:nvSpPr>
        <p:spPr>
          <a:xfrm>
            <a:off x="1371600" y="4127500"/>
            <a:ext cx="6400800" cy="2324100"/>
          </a:xfrm>
          <a:prstGeom prst="rect">
            <a:avLst/>
          </a:prstGeom>
          <a:ln w="57150" cmpd="sng">
            <a:solidFill>
              <a:srgbClr val="FF0000"/>
            </a:solidFill>
          </a:ln>
        </p:spPr>
        <p:txBody>
          <a:bodyPr vert="horz" lIns="91440" tIns="45720" rIns="91440" bIns="45720" rtlCol="0">
            <a:normAutofit fontScale="9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b="1" dirty="0" smtClean="0"/>
              <a:t>Operating Budget </a:t>
            </a:r>
            <a:r>
              <a:rPr lang="en-US" b="1" dirty="0" smtClean="0">
                <a:solidFill>
                  <a:srgbClr val="FF0000"/>
                </a:solidFill>
              </a:rPr>
              <a:t>PRELIMINARY</a:t>
            </a:r>
            <a:r>
              <a:rPr lang="en-US" b="1" dirty="0" smtClean="0"/>
              <a:t> Proposal </a:t>
            </a:r>
          </a:p>
          <a:p>
            <a:r>
              <a:rPr lang="en-US" b="1" dirty="0" smtClean="0"/>
              <a:t>(from the Administration) </a:t>
            </a:r>
          </a:p>
          <a:p>
            <a:r>
              <a:rPr lang="en-US" b="1" dirty="0" smtClean="0"/>
              <a:t>to the School Committee</a:t>
            </a:r>
          </a:p>
          <a:p>
            <a:r>
              <a:rPr lang="en-US" b="1" dirty="0" smtClean="0"/>
              <a:t>January 7, 2016</a:t>
            </a:r>
            <a:endParaRPr lang="en-US" b="1" dirty="0"/>
          </a:p>
        </p:txBody>
      </p:sp>
      <p:pic>
        <p:nvPicPr>
          <p:cNvPr id="4" name="Picture 3" descr="redwhee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500" y="685799"/>
            <a:ext cx="1755200" cy="1270433"/>
          </a:xfrm>
          <a:prstGeom prst="rect">
            <a:avLst/>
          </a:prstGeom>
        </p:spPr>
      </p:pic>
      <p:pic>
        <p:nvPicPr>
          <p:cNvPr id="5" name="Picture 4"/>
          <p:cNvPicPr>
            <a:picLocks noChangeAspect="1"/>
          </p:cNvPicPr>
          <p:nvPr/>
        </p:nvPicPr>
        <p:blipFill>
          <a:blip r:embed="rId3"/>
          <a:stretch>
            <a:fillRect/>
          </a:stretch>
        </p:blipFill>
        <p:spPr>
          <a:xfrm>
            <a:off x="3390900" y="406400"/>
            <a:ext cx="1993900" cy="1854200"/>
          </a:xfrm>
          <a:prstGeom prst="rect">
            <a:avLst/>
          </a:prstGeom>
        </p:spPr>
      </p:pic>
    </p:spTree>
    <p:extLst>
      <p:ext uri="{BB962C8B-B14F-4D97-AF65-F5344CB8AC3E}">
        <p14:creationId xmlns:p14="http://schemas.microsoft.com/office/powerpoint/2010/main" val="1422052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3286" y="258990"/>
            <a:ext cx="8763000" cy="832076"/>
          </a:xfrm>
          <a:ln w="57150" cmpd="sng">
            <a:solidFill>
              <a:srgbClr val="FF0000"/>
            </a:solidFill>
          </a:ln>
        </p:spPr>
        <p:txBody>
          <a:bodyPr>
            <a:normAutofit/>
          </a:bodyPr>
          <a:lstStyle/>
          <a:p>
            <a:r>
              <a:rPr lang="en-US" dirty="0" smtClean="0"/>
              <a:t>WHAT ARE REVOLVING ACCOUNTS?</a:t>
            </a:r>
            <a:endParaRPr lang="en-US" dirty="0"/>
          </a:p>
        </p:txBody>
      </p:sp>
      <p:sp>
        <p:nvSpPr>
          <p:cNvPr id="5" name="Content Placeholder 4"/>
          <p:cNvSpPr>
            <a:spLocks noGrp="1"/>
          </p:cNvSpPr>
          <p:nvPr>
            <p:ph idx="1"/>
          </p:nvPr>
        </p:nvSpPr>
        <p:spPr>
          <a:xfrm>
            <a:off x="163286" y="1346199"/>
            <a:ext cx="8763000" cy="5366657"/>
          </a:xfrm>
          <a:ln w="38100" cmpd="sng">
            <a:solidFill>
              <a:srgbClr val="FF0000"/>
            </a:solidFill>
          </a:ln>
        </p:spPr>
        <p:txBody>
          <a:bodyPr>
            <a:normAutofit fontScale="32500" lnSpcReduction="20000"/>
          </a:bodyPr>
          <a:lstStyle/>
          <a:p>
            <a:pPr marL="0" indent="0">
              <a:lnSpc>
                <a:spcPct val="90000"/>
              </a:lnSpc>
              <a:buNone/>
            </a:pPr>
            <a:endParaRPr lang="en-US" sz="4500" b="1" dirty="0" smtClean="0"/>
          </a:p>
          <a:p>
            <a:pPr marL="0" indent="0">
              <a:buNone/>
            </a:pPr>
            <a:r>
              <a:rPr lang="en-US" sz="6000" b="1" dirty="0" smtClean="0"/>
              <a:t>There are two kinds of revolving accounts that support programs and services in the HPS.</a:t>
            </a:r>
          </a:p>
          <a:p>
            <a:pPr marL="0" indent="0">
              <a:lnSpc>
                <a:spcPct val="90000"/>
              </a:lnSpc>
              <a:buNone/>
            </a:pPr>
            <a:endParaRPr lang="en-US" sz="6000" b="1" dirty="0" smtClean="0"/>
          </a:p>
          <a:p>
            <a:pPr marL="0" indent="0">
              <a:buNone/>
            </a:pPr>
            <a:r>
              <a:rPr lang="en-US" sz="6000" b="1" dirty="0" smtClean="0"/>
              <a:t>Several revolving accounts support entire programs that do not therefore appear in the operating budget (ex.  KIA, Food Services Program, Driver Education, etc.).</a:t>
            </a:r>
          </a:p>
          <a:p>
            <a:pPr marL="0" indent="0">
              <a:lnSpc>
                <a:spcPct val="90000"/>
              </a:lnSpc>
              <a:buNone/>
            </a:pPr>
            <a:endParaRPr lang="en-US" sz="6000" b="1" dirty="0" smtClean="0"/>
          </a:p>
          <a:p>
            <a:pPr marL="0" indent="0">
              <a:buNone/>
            </a:pPr>
            <a:r>
              <a:rPr lang="en-US" sz="6000" b="1" dirty="0" smtClean="0"/>
              <a:t>Other revolving accounts collect fees and tuitions that are used to support certain aspects of  school programs (ex. Athletic fees, field and building </a:t>
            </a:r>
            <a:r>
              <a:rPr lang="en-US" sz="6000" b="1" dirty="0"/>
              <a:t>u</a:t>
            </a:r>
            <a:r>
              <a:rPr lang="en-US" sz="6000" b="1" dirty="0" smtClean="0"/>
              <a:t>se fees, </a:t>
            </a:r>
            <a:r>
              <a:rPr lang="en-US" sz="6000" b="1" dirty="0" err="1" smtClean="0"/>
              <a:t>PreK</a:t>
            </a:r>
            <a:r>
              <a:rPr lang="en-US" sz="6000" b="1" dirty="0" smtClean="0"/>
              <a:t> typical child tuitions, etc.).</a:t>
            </a:r>
          </a:p>
          <a:p>
            <a:pPr marL="0" indent="0">
              <a:buNone/>
            </a:pPr>
            <a:endParaRPr lang="en-US" sz="6000" b="1" dirty="0" smtClean="0"/>
          </a:p>
          <a:p>
            <a:pPr marL="0" indent="0">
              <a:buNone/>
            </a:pPr>
            <a:endParaRPr lang="en-US" sz="6000" b="1" dirty="0"/>
          </a:p>
          <a:p>
            <a:pPr marL="0" indent="0">
              <a:buNone/>
            </a:pPr>
            <a:endParaRPr lang="en-US" sz="6000" b="1" dirty="0" smtClean="0"/>
          </a:p>
          <a:p>
            <a:pPr marL="0" indent="0">
              <a:buNone/>
            </a:pPr>
            <a:r>
              <a:rPr lang="en-US" sz="7400" b="1" dirty="0" smtClean="0">
                <a:solidFill>
                  <a:srgbClr val="FF0000"/>
                </a:solidFill>
              </a:rPr>
              <a:t>Total Offsets to FY 17 Operating Budget from Revolving Accts.</a:t>
            </a:r>
          </a:p>
          <a:p>
            <a:pPr marL="0" indent="0">
              <a:buNone/>
            </a:pPr>
            <a:r>
              <a:rPr lang="en-US" sz="7400" b="1" dirty="0" smtClean="0">
                <a:solidFill>
                  <a:srgbClr val="FF0000"/>
                </a:solidFill>
              </a:rPr>
              <a:t>													       $685,000</a:t>
            </a:r>
          </a:p>
          <a:p>
            <a:pPr marL="0" indent="0">
              <a:buNone/>
            </a:pPr>
            <a:r>
              <a:rPr lang="en-US" sz="7400" b="1" dirty="0" smtClean="0">
                <a:solidFill>
                  <a:srgbClr val="FF0000"/>
                </a:solidFill>
              </a:rPr>
              <a:t>		</a:t>
            </a:r>
          </a:p>
          <a:p>
            <a:pPr marL="0" indent="0">
              <a:buNone/>
            </a:pPr>
            <a:r>
              <a:rPr lang="en-US" sz="7400" b="1" dirty="0" smtClean="0">
                <a:solidFill>
                  <a:srgbClr val="FF0000"/>
                </a:solidFill>
              </a:rPr>
              <a:t>Another $880,000 in FDK tuitions also offset the budget.</a:t>
            </a:r>
          </a:p>
          <a:p>
            <a:pPr marL="0" indent="0">
              <a:lnSpc>
                <a:spcPct val="80000"/>
              </a:lnSpc>
              <a:buNone/>
            </a:pPr>
            <a:r>
              <a:rPr lang="en-US" sz="7400" b="1" dirty="0" smtClean="0"/>
              <a:t>			</a:t>
            </a:r>
          </a:p>
          <a:p>
            <a:pPr marL="0" indent="0">
              <a:buNone/>
            </a:pPr>
            <a:endParaRPr lang="en-US" sz="6000"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620719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283" y="1233715"/>
            <a:ext cx="8700379" cy="5479142"/>
          </a:xfrm>
          <a:prstGeom prst="rect">
            <a:avLst/>
          </a:prstGeom>
          <a:ln w="38100" cmpd="sng">
            <a:solidFill>
              <a:srgbClr val="FF0000"/>
            </a:solidFill>
          </a:ln>
        </p:spPr>
      </p:pic>
      <p:sp>
        <p:nvSpPr>
          <p:cNvPr id="3" name="TextBox 2"/>
          <p:cNvSpPr txBox="1"/>
          <p:nvPr/>
        </p:nvSpPr>
        <p:spPr>
          <a:xfrm>
            <a:off x="217283" y="228600"/>
            <a:ext cx="8700379" cy="830997"/>
          </a:xfrm>
          <a:prstGeom prst="rect">
            <a:avLst/>
          </a:prstGeom>
          <a:noFill/>
          <a:ln w="57150" cmpd="sng">
            <a:solidFill>
              <a:srgbClr val="FF0000"/>
            </a:solidFill>
          </a:ln>
        </p:spPr>
        <p:txBody>
          <a:bodyPr wrap="square" rtlCol="0">
            <a:spAutoFit/>
          </a:bodyPr>
          <a:lstStyle/>
          <a:p>
            <a:pPr algn="ctr"/>
            <a:r>
              <a:rPr lang="en-US" sz="2400" b="1" dirty="0" smtClean="0"/>
              <a:t>School Enterprise and Revolving Accounts </a:t>
            </a:r>
          </a:p>
          <a:p>
            <a:pPr algn="ctr"/>
            <a:r>
              <a:rPr lang="en-US" sz="2400" b="1" dirty="0" smtClean="0"/>
              <a:t>as of January 19, 2016</a:t>
            </a:r>
            <a:endParaRPr lang="en-US" sz="2400" b="1" dirty="0"/>
          </a:p>
        </p:txBody>
      </p:sp>
    </p:spTree>
    <p:extLst>
      <p:ext uri="{BB962C8B-B14F-4D97-AF65-F5344CB8AC3E}">
        <p14:creationId xmlns:p14="http://schemas.microsoft.com/office/powerpoint/2010/main" val="1643100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171390354"/>
              </p:ext>
            </p:extLst>
          </p:nvPr>
        </p:nvGraphicFramePr>
        <p:xfrm>
          <a:off x="404949" y="431073"/>
          <a:ext cx="8229599" cy="611341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173266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3250316382"/>
              </p:ext>
            </p:extLst>
          </p:nvPr>
        </p:nvGraphicFramePr>
        <p:xfrm>
          <a:off x="444137" y="300447"/>
          <a:ext cx="7814038" cy="6126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24821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425224536"/>
              </p:ext>
            </p:extLst>
          </p:nvPr>
        </p:nvGraphicFramePr>
        <p:xfrm>
          <a:off x="457200" y="274320"/>
          <a:ext cx="8020594" cy="6035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83067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420878723"/>
              </p:ext>
            </p:extLst>
          </p:nvPr>
        </p:nvGraphicFramePr>
        <p:xfrm>
          <a:off x="187587" y="211695"/>
          <a:ext cx="8702842" cy="643902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532169" y="4008303"/>
            <a:ext cx="1358260" cy="1015663"/>
          </a:xfrm>
          <a:prstGeom prst="rect">
            <a:avLst/>
          </a:prstGeom>
          <a:noFill/>
        </p:spPr>
        <p:txBody>
          <a:bodyPr wrap="square" rtlCol="0">
            <a:spAutoFit/>
          </a:bodyPr>
          <a:lstStyle/>
          <a:p>
            <a:r>
              <a:rPr lang="en-US" sz="2000" b="1" dirty="0" smtClean="0"/>
              <a:t>What about Fall 2016?</a:t>
            </a:r>
            <a:endParaRPr lang="en-US" sz="2000" b="1" dirty="0"/>
          </a:p>
        </p:txBody>
      </p:sp>
    </p:spTree>
    <p:extLst>
      <p:ext uri="{BB962C8B-B14F-4D97-AF65-F5344CB8AC3E}">
        <p14:creationId xmlns:p14="http://schemas.microsoft.com/office/powerpoint/2010/main" val="9130542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8758" y="141128"/>
            <a:ext cx="8837509" cy="6580153"/>
          </a:xfrm>
          <a:prstGeom prst="rect">
            <a:avLst/>
          </a:prstGeom>
          <a:ln w="38100" cmpd="sng">
            <a:solidFill>
              <a:srgbClr val="FF0000"/>
            </a:solidFill>
          </a:ln>
        </p:spPr>
      </p:pic>
      <p:cxnSp>
        <p:nvCxnSpPr>
          <p:cNvPr id="4" name="Straight Connector 3"/>
          <p:cNvCxnSpPr/>
          <p:nvPr/>
        </p:nvCxnSpPr>
        <p:spPr>
          <a:xfrm>
            <a:off x="1423851" y="141128"/>
            <a:ext cx="13063" cy="877775"/>
          </a:xfrm>
          <a:prstGeom prst="line">
            <a:avLst/>
          </a:prstGeom>
          <a:ln w="317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5776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502" y="130629"/>
            <a:ext cx="8895807" cy="1005840"/>
          </a:xfrm>
          <a:noFill/>
          <a:ln w="57150" cmpd="sng">
            <a:solidFill>
              <a:srgbClr val="FF0000"/>
            </a:solidFill>
          </a:ln>
        </p:spPr>
        <p:txBody>
          <a:bodyPr>
            <a:normAutofit fontScale="90000"/>
          </a:bodyPr>
          <a:lstStyle/>
          <a:p>
            <a:r>
              <a:rPr lang="en-US" dirty="0" smtClean="0"/>
              <a:t>K – 12 </a:t>
            </a:r>
            <a:r>
              <a:rPr lang="en-US" dirty="0" smtClean="0">
                <a:solidFill>
                  <a:srgbClr val="FF0000"/>
                </a:solidFill>
              </a:rPr>
              <a:t>Projections</a:t>
            </a:r>
            <a:r>
              <a:rPr lang="en-US" dirty="0" smtClean="0"/>
              <a:t> for September 2016</a:t>
            </a:r>
            <a:br>
              <a:rPr lang="en-US" dirty="0" smtClean="0"/>
            </a:br>
            <a:r>
              <a:rPr lang="en-US" sz="2700" dirty="0" smtClean="0"/>
              <a:t>(based on moving along </a:t>
            </a:r>
            <a:r>
              <a:rPr lang="en-US" sz="2700" dirty="0" smtClean="0">
                <a:solidFill>
                  <a:srgbClr val="3366FF"/>
                </a:solidFill>
              </a:rPr>
              <a:t>December 2015 actuals</a:t>
            </a:r>
            <a:r>
              <a:rPr lang="en-US" sz="2700" dirty="0" smtClean="0"/>
              <a:t>)</a:t>
            </a:r>
            <a:endParaRPr lang="en-US" sz="2700" dirty="0"/>
          </a:p>
        </p:txBody>
      </p:sp>
      <p:sp>
        <p:nvSpPr>
          <p:cNvPr id="3" name="TextBox 2"/>
          <p:cNvSpPr txBox="1"/>
          <p:nvPr/>
        </p:nvSpPr>
        <p:spPr>
          <a:xfrm>
            <a:off x="104503" y="1136470"/>
            <a:ext cx="8895806" cy="5632311"/>
          </a:xfrm>
          <a:prstGeom prst="rect">
            <a:avLst/>
          </a:prstGeom>
          <a:noFill/>
          <a:ln w="38100" cmpd="sng">
            <a:solidFill>
              <a:srgbClr val="FF0000"/>
            </a:solidFill>
          </a:ln>
        </p:spPr>
        <p:txBody>
          <a:bodyPr wrap="square" rtlCol="0">
            <a:spAutoFit/>
          </a:bodyPr>
          <a:lstStyle/>
          <a:p>
            <a:endParaRPr lang="en-US" sz="1200" b="1" dirty="0" smtClean="0"/>
          </a:p>
          <a:p>
            <a:r>
              <a:rPr lang="en-US" sz="2400" b="1" dirty="0" smtClean="0"/>
              <a:t>Grades K – 5</a:t>
            </a:r>
          </a:p>
          <a:p>
            <a:r>
              <a:rPr lang="en-US" sz="2400" b="1" dirty="0" smtClean="0"/>
              <a:t>   </a:t>
            </a:r>
            <a:r>
              <a:rPr lang="en-US" sz="2400" b="1" dirty="0" smtClean="0">
                <a:solidFill>
                  <a:srgbClr val="3366FF"/>
                </a:solidFill>
              </a:rPr>
              <a:t>2003</a:t>
            </a:r>
            <a:r>
              <a:rPr lang="en-US" sz="2400" b="1" dirty="0" smtClean="0"/>
              <a:t> - 363 (to gr. 6) + 306 (new K) + </a:t>
            </a:r>
            <a:r>
              <a:rPr lang="en-US" sz="2400" b="1" dirty="0"/>
              <a:t>8</a:t>
            </a:r>
            <a:r>
              <a:rPr lang="en-US" sz="2400" b="1" dirty="0" smtClean="0"/>
              <a:t> (grade K to 1 growth) = 1954</a:t>
            </a:r>
          </a:p>
          <a:p>
            <a:r>
              <a:rPr lang="en-US" sz="2400" b="1" dirty="0" smtClean="0"/>
              <a:t>		</a:t>
            </a:r>
            <a:r>
              <a:rPr lang="en-US" sz="2400" b="1" dirty="0" smtClean="0">
                <a:solidFill>
                  <a:srgbClr val="008000"/>
                </a:solidFill>
              </a:rPr>
              <a:t>Down 49, </a:t>
            </a:r>
            <a:r>
              <a:rPr lang="en-US" sz="2400" b="1" u="sng" dirty="0" smtClean="0">
                <a:solidFill>
                  <a:srgbClr val="008000"/>
                </a:solidFill>
              </a:rPr>
              <a:t>plus</a:t>
            </a:r>
            <a:r>
              <a:rPr lang="en-US" sz="2400" b="1" dirty="0" smtClean="0">
                <a:solidFill>
                  <a:srgbClr val="008000"/>
                </a:solidFill>
              </a:rPr>
              <a:t> net other in/out migration</a:t>
            </a:r>
          </a:p>
          <a:p>
            <a:endParaRPr lang="en-US" sz="2400" b="1" dirty="0"/>
          </a:p>
          <a:p>
            <a:r>
              <a:rPr lang="en-US" sz="2400" b="1" dirty="0" smtClean="0"/>
              <a:t>Grades 6-8</a:t>
            </a:r>
          </a:p>
          <a:p>
            <a:r>
              <a:rPr lang="en-US" sz="2400" b="1" dirty="0" smtClean="0"/>
              <a:t>   </a:t>
            </a:r>
            <a:r>
              <a:rPr lang="en-US" sz="2400" b="1" dirty="0" smtClean="0">
                <a:solidFill>
                  <a:srgbClr val="3366FF"/>
                </a:solidFill>
              </a:rPr>
              <a:t>1067</a:t>
            </a:r>
            <a:r>
              <a:rPr lang="en-US" sz="2400" b="1" dirty="0" smtClean="0"/>
              <a:t> - 329 (to HS) </a:t>
            </a:r>
            <a:r>
              <a:rPr lang="en-US" sz="2400" b="1" dirty="0"/>
              <a:t>+</a:t>
            </a:r>
            <a:r>
              <a:rPr lang="en-US" sz="2400" b="1" dirty="0" smtClean="0"/>
              <a:t> 363 (from grade 5) – 20 (to p.s.) = 1081 </a:t>
            </a:r>
          </a:p>
          <a:p>
            <a:r>
              <a:rPr lang="en-US" sz="2400" b="1" dirty="0"/>
              <a:t>	</a:t>
            </a:r>
            <a:r>
              <a:rPr lang="en-US" sz="2400" b="1" dirty="0" smtClean="0"/>
              <a:t>	</a:t>
            </a:r>
            <a:r>
              <a:rPr lang="en-US" sz="2400" b="1" dirty="0" smtClean="0">
                <a:solidFill>
                  <a:srgbClr val="008000"/>
                </a:solidFill>
              </a:rPr>
              <a:t>Up 14, </a:t>
            </a:r>
            <a:r>
              <a:rPr lang="en-US" sz="2400" b="1" u="sng" dirty="0" smtClean="0">
                <a:solidFill>
                  <a:srgbClr val="008000"/>
                </a:solidFill>
              </a:rPr>
              <a:t>plus</a:t>
            </a:r>
            <a:r>
              <a:rPr lang="en-US" sz="2400" b="1" dirty="0" smtClean="0">
                <a:solidFill>
                  <a:srgbClr val="008000"/>
                </a:solidFill>
              </a:rPr>
              <a:t> net other in/out migration</a:t>
            </a:r>
          </a:p>
          <a:p>
            <a:r>
              <a:rPr lang="en-US" sz="2400" b="1" dirty="0"/>
              <a:t>	</a:t>
            </a:r>
          </a:p>
          <a:p>
            <a:r>
              <a:rPr lang="en-US" sz="2400" b="1" dirty="0" smtClean="0"/>
              <a:t>Grades 9-12</a:t>
            </a:r>
          </a:p>
          <a:p>
            <a:r>
              <a:rPr lang="en-US" sz="2400" b="1" dirty="0" smtClean="0"/>
              <a:t>   </a:t>
            </a:r>
            <a:r>
              <a:rPr lang="en-US" sz="2400" b="1" dirty="0" smtClean="0">
                <a:solidFill>
                  <a:srgbClr val="3366FF"/>
                </a:solidFill>
              </a:rPr>
              <a:t>1198</a:t>
            </a:r>
            <a:r>
              <a:rPr lang="en-US" sz="2400" b="1" dirty="0" smtClean="0"/>
              <a:t> + 329 (from grade 8) – 275 (graduates) – 20  (to p.s.) = 1232</a:t>
            </a:r>
          </a:p>
          <a:p>
            <a:r>
              <a:rPr lang="en-US" sz="2400" b="1" dirty="0"/>
              <a:t>	</a:t>
            </a:r>
            <a:r>
              <a:rPr lang="en-US" sz="2400" b="1" dirty="0" smtClean="0"/>
              <a:t>	</a:t>
            </a:r>
            <a:r>
              <a:rPr lang="en-US" sz="2400" b="1" dirty="0" smtClean="0">
                <a:solidFill>
                  <a:srgbClr val="008000"/>
                </a:solidFill>
              </a:rPr>
              <a:t>Up 34, </a:t>
            </a:r>
            <a:r>
              <a:rPr lang="en-US" sz="2400" b="1" u="sng" dirty="0" smtClean="0">
                <a:solidFill>
                  <a:srgbClr val="008000"/>
                </a:solidFill>
              </a:rPr>
              <a:t>plus</a:t>
            </a:r>
            <a:r>
              <a:rPr lang="en-US" sz="2400" b="1" dirty="0" smtClean="0">
                <a:solidFill>
                  <a:srgbClr val="008000"/>
                </a:solidFill>
              </a:rPr>
              <a:t> other net in/out migration </a:t>
            </a:r>
          </a:p>
          <a:p>
            <a:endParaRPr lang="en-US" sz="2400" b="1" dirty="0">
              <a:solidFill>
                <a:srgbClr val="008000"/>
              </a:solidFill>
            </a:endParaRPr>
          </a:p>
          <a:p>
            <a:r>
              <a:rPr lang="en-US" sz="2000" b="1" dirty="0">
                <a:solidFill>
                  <a:srgbClr val="FF0000"/>
                </a:solidFill>
              </a:rPr>
              <a:t>Projections</a:t>
            </a:r>
            <a:r>
              <a:rPr lang="en-US" sz="2000" b="1" dirty="0"/>
              <a:t> </a:t>
            </a:r>
            <a:r>
              <a:rPr lang="en-US" sz="2000" b="1" dirty="0" smtClean="0"/>
              <a:t>assume </a:t>
            </a:r>
            <a:r>
              <a:rPr lang="en-US" sz="2000" b="1" dirty="0" smtClean="0">
                <a:solidFill>
                  <a:srgbClr val="FF0000"/>
                </a:solidFill>
              </a:rPr>
              <a:t>only</a:t>
            </a:r>
            <a:r>
              <a:rPr lang="en-US" sz="2000" b="1" dirty="0" smtClean="0"/>
              <a:t> private school out-migration and </a:t>
            </a:r>
            <a:r>
              <a:rPr lang="en-US" sz="2000" b="1" dirty="0" smtClean="0">
                <a:solidFill>
                  <a:srgbClr val="FF0000"/>
                </a:solidFill>
              </a:rPr>
              <a:t>only</a:t>
            </a:r>
            <a:r>
              <a:rPr lang="en-US" sz="2000" b="1" dirty="0" smtClean="0">
                <a:solidFill>
                  <a:srgbClr val="C0504D"/>
                </a:solidFill>
              </a:rPr>
              <a:t> </a:t>
            </a:r>
            <a:r>
              <a:rPr lang="en-US" sz="2000" b="1" dirty="0" smtClean="0"/>
              <a:t>K and K-1 new growth; so they </a:t>
            </a:r>
            <a:r>
              <a:rPr lang="en-US" sz="2000" b="1" dirty="0"/>
              <a:t>are </a:t>
            </a:r>
            <a:r>
              <a:rPr lang="en-US" sz="2000" b="1" dirty="0" smtClean="0"/>
              <a:t>conservative </a:t>
            </a:r>
            <a:r>
              <a:rPr lang="en-US" sz="2000" b="1" dirty="0"/>
              <a:t>based upon past </a:t>
            </a:r>
            <a:r>
              <a:rPr lang="en-US" sz="2000" b="1" dirty="0" smtClean="0"/>
              <a:t>experience </a:t>
            </a:r>
            <a:r>
              <a:rPr lang="en-US" sz="2000" b="1" dirty="0"/>
              <a:t>of at least </a:t>
            </a:r>
            <a:r>
              <a:rPr lang="en-US" sz="2000" b="1" u="sng" dirty="0" smtClean="0"/>
              <a:t>some</a:t>
            </a:r>
            <a:r>
              <a:rPr lang="en-US" sz="2000" b="1" dirty="0" smtClean="0"/>
              <a:t> other </a:t>
            </a:r>
            <a:r>
              <a:rPr lang="en-US" sz="2000" b="1" dirty="0"/>
              <a:t>net increases</a:t>
            </a:r>
            <a:r>
              <a:rPr lang="en-US" sz="2000" b="1" dirty="0" smtClean="0"/>
              <a:t>.   K number includes both full and half day (if any).</a:t>
            </a:r>
          </a:p>
        </p:txBody>
      </p:sp>
      <p:sp>
        <p:nvSpPr>
          <p:cNvPr id="4" name="TextBox 3"/>
          <p:cNvSpPr txBox="1"/>
          <p:nvPr/>
        </p:nvSpPr>
        <p:spPr>
          <a:xfrm>
            <a:off x="7543596" y="2197850"/>
            <a:ext cx="1128792"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dirty="0" smtClean="0"/>
              <a:t>4267</a:t>
            </a:r>
          </a:p>
          <a:p>
            <a:pPr algn="ctr"/>
            <a:r>
              <a:rPr lang="en-US" dirty="0" smtClean="0"/>
              <a:t>Projected</a:t>
            </a:r>
          </a:p>
          <a:p>
            <a:pPr algn="ctr"/>
            <a:r>
              <a:rPr lang="en-US" dirty="0" smtClean="0"/>
              <a:t>K -12</a:t>
            </a:r>
            <a:endParaRPr lang="en-US" dirty="0"/>
          </a:p>
        </p:txBody>
      </p:sp>
    </p:spTree>
    <p:extLst>
      <p:ext uri="{BB962C8B-B14F-4D97-AF65-F5344CB8AC3E}">
        <p14:creationId xmlns:p14="http://schemas.microsoft.com/office/powerpoint/2010/main" val="567242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87" y="107096"/>
            <a:ext cx="8744856" cy="979168"/>
          </a:xfrm>
          <a:ln w="28575" cmpd="sng">
            <a:solidFill>
              <a:srgbClr val="FF0000"/>
            </a:solidFill>
          </a:ln>
        </p:spPr>
        <p:txBody>
          <a:bodyPr>
            <a:normAutofit/>
          </a:bodyPr>
          <a:lstStyle/>
          <a:p>
            <a:r>
              <a:rPr lang="en-US" sz="3600" b="1" dirty="0" smtClean="0"/>
              <a:t>FY 2017 – NEW PROPOSALS</a:t>
            </a:r>
            <a:endParaRPr lang="en-US" sz="3600" b="1" dirty="0"/>
          </a:p>
        </p:txBody>
      </p:sp>
      <p:sp>
        <p:nvSpPr>
          <p:cNvPr id="3" name="Content Placeholder 2"/>
          <p:cNvSpPr>
            <a:spLocks noGrp="1"/>
          </p:cNvSpPr>
          <p:nvPr>
            <p:ph idx="1"/>
          </p:nvPr>
        </p:nvSpPr>
        <p:spPr>
          <a:xfrm>
            <a:off x="163286" y="1239260"/>
            <a:ext cx="8744857" cy="5491740"/>
          </a:xfrm>
          <a:ln w="28575" cmpd="sng">
            <a:solidFill>
              <a:srgbClr val="FF0000"/>
            </a:solidFill>
          </a:ln>
        </p:spPr>
        <p:txBody>
          <a:bodyPr>
            <a:noAutofit/>
          </a:bodyPr>
          <a:lstStyle/>
          <a:p>
            <a:pPr marL="0" indent="0">
              <a:buNone/>
            </a:pPr>
            <a:r>
              <a:rPr lang="en-US" sz="2800" b="1" dirty="0" smtClean="0"/>
              <a:t>The slides that follow list categories of proposals being recommended by the administration at this time; related costs have been </a:t>
            </a:r>
            <a:r>
              <a:rPr lang="en-US" sz="2800" b="1" dirty="0"/>
              <a:t>included </a:t>
            </a:r>
            <a:r>
              <a:rPr lang="en-US" sz="2800" b="1" dirty="0" smtClean="0"/>
              <a:t>in the preliminary budget proposal figures.</a:t>
            </a:r>
            <a:endParaRPr lang="en-US" sz="2800" b="1" dirty="0"/>
          </a:p>
          <a:p>
            <a:pPr marL="1257300" lvl="2" indent="-457200">
              <a:lnSpc>
                <a:spcPct val="120000"/>
              </a:lnSpc>
            </a:pPr>
            <a:r>
              <a:rPr lang="en-US" sz="2800" b="1" dirty="0">
                <a:solidFill>
                  <a:srgbClr val="008000"/>
                </a:solidFill>
              </a:rPr>
              <a:t>p</a:t>
            </a:r>
            <a:r>
              <a:rPr lang="en-US" sz="2800" b="1" dirty="0" smtClean="0">
                <a:solidFill>
                  <a:srgbClr val="008000"/>
                </a:solidFill>
              </a:rPr>
              <a:t>reviously deferred or unfunded needs</a:t>
            </a:r>
          </a:p>
          <a:p>
            <a:pPr marL="1257300" lvl="2" indent="-457200">
              <a:lnSpc>
                <a:spcPct val="120000"/>
              </a:lnSpc>
            </a:pPr>
            <a:r>
              <a:rPr lang="en-US" sz="2800" b="1" dirty="0" smtClean="0">
                <a:solidFill>
                  <a:srgbClr val="008000"/>
                </a:solidFill>
              </a:rPr>
              <a:t>unique student needs and challenges</a:t>
            </a:r>
          </a:p>
          <a:p>
            <a:pPr marL="1257300" lvl="2" indent="-457200">
              <a:lnSpc>
                <a:spcPct val="120000"/>
              </a:lnSpc>
            </a:pPr>
            <a:r>
              <a:rPr lang="en-US" sz="2800" b="1" dirty="0" smtClean="0">
                <a:solidFill>
                  <a:srgbClr val="008000"/>
                </a:solidFill>
              </a:rPr>
              <a:t>other programmatic or support service needs</a:t>
            </a:r>
            <a:endParaRPr lang="en-US" sz="2800" b="1" dirty="0"/>
          </a:p>
          <a:p>
            <a:pPr marL="800100" lvl="2" indent="0">
              <a:lnSpc>
                <a:spcPct val="70000"/>
              </a:lnSpc>
              <a:buNone/>
            </a:pPr>
            <a:endParaRPr lang="en-US" sz="2800" b="1" dirty="0"/>
          </a:p>
          <a:p>
            <a:pPr marL="800100" lvl="2" indent="0">
              <a:spcBef>
                <a:spcPts val="0"/>
              </a:spcBef>
              <a:buNone/>
            </a:pPr>
            <a:r>
              <a:rPr lang="en-US" b="1" dirty="0" smtClean="0"/>
              <a:t>A number of other administrator requests, while worthy </a:t>
            </a:r>
          </a:p>
          <a:p>
            <a:pPr marL="800100" lvl="2" indent="0">
              <a:spcBef>
                <a:spcPts val="0"/>
              </a:spcBef>
              <a:buNone/>
            </a:pPr>
            <a:r>
              <a:rPr lang="en-US" b="1" dirty="0" smtClean="0"/>
              <a:t>of consideration, were not included in the preliminary proposal to the School Committee.</a:t>
            </a:r>
          </a:p>
          <a:p>
            <a:pPr marL="800100" lvl="2" indent="0">
              <a:buNone/>
            </a:pPr>
            <a:endParaRPr lang="en-US" sz="2800" b="1" dirty="0"/>
          </a:p>
        </p:txBody>
      </p:sp>
    </p:spTree>
    <p:extLst>
      <p:ext uri="{BB962C8B-B14F-4D97-AF65-F5344CB8AC3E}">
        <p14:creationId xmlns:p14="http://schemas.microsoft.com/office/powerpoint/2010/main" val="34681498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774406622"/>
              </p:ext>
            </p:extLst>
          </p:nvPr>
        </p:nvGraphicFramePr>
        <p:xfrm>
          <a:off x="190123" y="1009285"/>
          <a:ext cx="8754306" cy="5909675"/>
        </p:xfrm>
        <a:graphic>
          <a:graphicData uri="http://schemas.openxmlformats.org/drawingml/2006/table">
            <a:tbl>
              <a:tblPr/>
              <a:tblGrid>
                <a:gridCol w="4216359"/>
                <a:gridCol w="987741"/>
                <a:gridCol w="809625"/>
                <a:gridCol w="922973"/>
                <a:gridCol w="876442"/>
                <a:gridCol w="941166"/>
              </a:tblGrid>
              <a:tr h="311614">
                <a:tc>
                  <a:txBody>
                    <a:bodyPr/>
                    <a:lstStyle/>
                    <a:p>
                      <a:pPr algn="ctr" fontAlgn="b"/>
                      <a:r>
                        <a:rPr lang="en-US" sz="1200" b="1" i="0" u="none" strike="noStrike" dirty="0">
                          <a:solidFill>
                            <a:srgbClr val="000000"/>
                          </a:solidFill>
                          <a:effectLst/>
                          <a:latin typeface="Calibri"/>
                        </a:rPr>
                        <a:t>Budget Item</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Account</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Step</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 Rate</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Hours / FTE</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Cost</a:t>
                      </a:r>
                    </a:p>
                  </a:txBody>
                  <a:tcPr marL="6148" marR="6148" marT="6148" marB="0" anchor="b">
                    <a:lnL>
                      <a:noFill/>
                    </a:lnL>
                    <a:lnR>
                      <a:noFill/>
                    </a:lnR>
                    <a:lnT>
                      <a:noFill/>
                    </a:lnT>
                    <a:lnB>
                      <a:noFill/>
                    </a:lnB>
                  </a:tcPr>
                </a:tc>
              </a:tr>
              <a:tr h="240974">
                <a:tc>
                  <a:txBody>
                    <a:bodyPr/>
                    <a:lstStyle/>
                    <a:p>
                      <a:pPr algn="l" fontAlgn="b"/>
                      <a:r>
                        <a:rPr lang="en-US" sz="1200" b="1" i="0" u="none" strike="noStrike" dirty="0">
                          <a:solidFill>
                            <a:srgbClr val="000000"/>
                          </a:solidFill>
                          <a:effectLst/>
                          <a:latin typeface="Calibri"/>
                        </a:rPr>
                        <a:t>Math Tutors</a:t>
                      </a:r>
                    </a:p>
                  </a:txBody>
                  <a:tcPr marL="6148" marR="6148" marT="6148"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R2300</a:t>
                      </a:r>
                    </a:p>
                  </a:txBody>
                  <a:tcPr marL="6148" marR="6148" marT="6148" marB="0" anchor="b">
                    <a:lnL>
                      <a:noFill/>
                    </a:lnL>
                    <a:lnR>
                      <a:noFill/>
                    </a:lnR>
                    <a:lnT>
                      <a:noFill/>
                    </a:lnT>
                    <a:lnB>
                      <a:noFill/>
                    </a:lnB>
                  </a:tcPr>
                </a:tc>
                <a:tc>
                  <a:txBody>
                    <a:bodyPr/>
                    <a:lstStyle/>
                    <a:p>
                      <a:pPr algn="l" fontAlgn="b"/>
                      <a:r>
                        <a:rPr lang="en-US" sz="1200" b="1" i="0" u="none" strike="noStrike" dirty="0">
                          <a:solidFill>
                            <a:srgbClr val="000000"/>
                          </a:solidFill>
                          <a:effectLst/>
                          <a:latin typeface="Calibri"/>
                        </a:rPr>
                        <a:t>184 Days</a:t>
                      </a:r>
                    </a:p>
                  </a:txBody>
                  <a:tcPr marL="6148" marR="6148" marT="6148"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$32.10</a:t>
                      </a:r>
                    </a:p>
                  </a:txBody>
                  <a:tcPr marL="6148" marR="6148" marT="6148"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100</a:t>
                      </a:r>
                    </a:p>
                  </a:txBody>
                  <a:tcPr marL="6148" marR="6148" marT="6148"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$118,128</a:t>
                      </a:r>
                    </a:p>
                  </a:txBody>
                  <a:tcPr marL="6148" marR="6148" marT="6148" marB="0" anchor="b">
                    <a:lnL>
                      <a:noFill/>
                    </a:lnL>
                    <a:lnR>
                      <a:noFill/>
                    </a:lnR>
                    <a:lnT>
                      <a:noFill/>
                    </a:lnT>
                    <a:lnB>
                      <a:noFill/>
                    </a:lnB>
                  </a:tcPr>
                </a:tc>
              </a:tr>
              <a:tr h="240974">
                <a:tc>
                  <a:txBody>
                    <a:bodyPr/>
                    <a:lstStyle/>
                    <a:p>
                      <a:pPr algn="l" fontAlgn="b"/>
                      <a:r>
                        <a:rPr lang="en-US" sz="1200" b="1" i="0" u="none" strike="noStrike" dirty="0">
                          <a:solidFill>
                            <a:srgbClr val="000000"/>
                          </a:solidFill>
                          <a:effectLst/>
                          <a:latin typeface="Calibri"/>
                        </a:rPr>
                        <a:t>Increase Elementary Math Specialist, 1.8 to 2.0</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R2300</a:t>
                      </a:r>
                    </a:p>
                  </a:txBody>
                  <a:tcPr marL="6148" marR="6148" marT="6148"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M30/13</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$98,051</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0.20</a:t>
                      </a:r>
                    </a:p>
                  </a:txBody>
                  <a:tcPr marL="6148" marR="6148" marT="6148"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$19,610</a:t>
                      </a:r>
                    </a:p>
                  </a:txBody>
                  <a:tcPr marL="6148" marR="6148" marT="6148" marB="0" anchor="b">
                    <a:lnL>
                      <a:noFill/>
                    </a:lnL>
                    <a:lnR>
                      <a:noFill/>
                    </a:lnR>
                    <a:lnT>
                      <a:noFill/>
                    </a:lnT>
                    <a:lnB>
                      <a:noFill/>
                    </a:lnB>
                  </a:tcPr>
                </a:tc>
              </a:tr>
              <a:tr h="171655">
                <a:tc>
                  <a:txBody>
                    <a:bodyPr/>
                    <a:lstStyle/>
                    <a:p>
                      <a:pPr algn="l" fontAlgn="b"/>
                      <a:r>
                        <a:rPr lang="en-US" sz="1200" b="1" i="0" u="none" strike="noStrike" dirty="0">
                          <a:solidFill>
                            <a:srgbClr val="000000"/>
                          </a:solidFill>
                          <a:effectLst/>
                          <a:latin typeface="Calibri"/>
                        </a:rPr>
                        <a:t>HS PE/Health Split</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R2300</a:t>
                      </a:r>
                    </a:p>
                  </a:txBody>
                  <a:tcPr marL="6148" marR="6148" marT="6148"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M/5</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$62,626</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1.00</a:t>
                      </a:r>
                    </a:p>
                  </a:txBody>
                  <a:tcPr marL="6148" marR="6148" marT="6148"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$62,626</a:t>
                      </a:r>
                    </a:p>
                  </a:txBody>
                  <a:tcPr marL="6148" marR="6148" marT="6148" marB="0" anchor="b">
                    <a:lnL>
                      <a:noFill/>
                    </a:lnL>
                    <a:lnR>
                      <a:noFill/>
                    </a:lnR>
                    <a:lnT>
                      <a:noFill/>
                    </a:lnT>
                    <a:lnB>
                      <a:noFill/>
                    </a:lnB>
                  </a:tcPr>
                </a:tc>
              </a:tr>
              <a:tr h="171655">
                <a:tc>
                  <a:txBody>
                    <a:bodyPr/>
                    <a:lstStyle/>
                    <a:p>
                      <a:pPr algn="l" fontAlgn="b"/>
                      <a:r>
                        <a:rPr lang="en-US" sz="1200" b="1" i="0" u="none" strike="noStrike">
                          <a:solidFill>
                            <a:srgbClr val="000000"/>
                          </a:solidFill>
                          <a:effectLst/>
                          <a:latin typeface="Calibri"/>
                        </a:rPr>
                        <a:t>MS Art Increase , .6 to .8</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R2300</a:t>
                      </a:r>
                    </a:p>
                  </a:txBody>
                  <a:tcPr marL="6148" marR="6148" marT="6148"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M/12</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$85,284</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0.20</a:t>
                      </a:r>
                    </a:p>
                  </a:txBody>
                  <a:tcPr marL="6148" marR="6148" marT="6148"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$17,057</a:t>
                      </a:r>
                    </a:p>
                  </a:txBody>
                  <a:tcPr marL="6148" marR="6148" marT="6148" marB="0" anchor="b">
                    <a:lnL>
                      <a:noFill/>
                    </a:lnL>
                    <a:lnR>
                      <a:noFill/>
                    </a:lnR>
                    <a:lnT>
                      <a:noFill/>
                    </a:lnT>
                    <a:lnB>
                      <a:noFill/>
                    </a:lnB>
                  </a:tcPr>
                </a:tc>
              </a:tr>
              <a:tr h="240974">
                <a:tc>
                  <a:txBody>
                    <a:bodyPr/>
                    <a:lstStyle/>
                    <a:p>
                      <a:pPr algn="l" fontAlgn="b"/>
                      <a:r>
                        <a:rPr lang="en-US" sz="1200" b="1" i="0" u="none" strike="noStrike">
                          <a:solidFill>
                            <a:srgbClr val="000000"/>
                          </a:solidFill>
                          <a:effectLst/>
                          <a:latin typeface="Calibri"/>
                        </a:rPr>
                        <a:t>Elementary Tech Assistant Shared</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R2450</a:t>
                      </a:r>
                    </a:p>
                  </a:txBody>
                  <a:tcPr marL="6148" marR="6148" marT="6148"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261 Days</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$21.18</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7</a:t>
                      </a:r>
                    </a:p>
                  </a:txBody>
                  <a:tcPr marL="6148" marR="6148" marT="6148"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$38,696</a:t>
                      </a:r>
                    </a:p>
                  </a:txBody>
                  <a:tcPr marL="6148" marR="6148" marT="6148" marB="0" anchor="b">
                    <a:lnL>
                      <a:noFill/>
                    </a:lnL>
                    <a:lnR>
                      <a:noFill/>
                    </a:lnR>
                    <a:lnT>
                      <a:noFill/>
                    </a:lnT>
                    <a:lnB>
                      <a:noFill/>
                    </a:lnB>
                  </a:tcPr>
                </a:tc>
              </a:tr>
              <a:tr h="358820">
                <a:tc>
                  <a:txBody>
                    <a:bodyPr/>
                    <a:lstStyle/>
                    <a:p>
                      <a:pPr algn="l" fontAlgn="b"/>
                      <a:r>
                        <a:rPr lang="en-US" sz="1200" b="1" i="0" u="none" strike="noStrike" dirty="0">
                          <a:solidFill>
                            <a:srgbClr val="000000"/>
                          </a:solidFill>
                          <a:effectLst/>
                          <a:latin typeface="Calibri"/>
                        </a:rPr>
                        <a:t>Post Secondary Planning Coordinator change to Guidance Counselor (incremental cost)</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R2700</a:t>
                      </a:r>
                    </a:p>
                  </a:txBody>
                  <a:tcPr marL="6148" marR="6148" marT="6148"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M/5</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$24,234</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1.00</a:t>
                      </a:r>
                    </a:p>
                  </a:txBody>
                  <a:tcPr marL="6148" marR="6148" marT="6148"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$24,234</a:t>
                      </a:r>
                    </a:p>
                  </a:txBody>
                  <a:tcPr marL="6148" marR="6148" marT="6148" marB="0" anchor="b">
                    <a:lnL>
                      <a:noFill/>
                    </a:lnL>
                    <a:lnR>
                      <a:noFill/>
                    </a:lnR>
                    <a:lnT>
                      <a:noFill/>
                    </a:lnT>
                    <a:lnB>
                      <a:noFill/>
                    </a:lnB>
                  </a:tcPr>
                </a:tc>
              </a:tr>
              <a:tr h="240974">
                <a:tc>
                  <a:txBody>
                    <a:bodyPr/>
                    <a:lstStyle/>
                    <a:p>
                      <a:pPr algn="l" fontAlgn="b"/>
                      <a:r>
                        <a:rPr lang="en-US" sz="1200" b="1" i="0" u="none" strike="noStrike">
                          <a:solidFill>
                            <a:srgbClr val="000000"/>
                          </a:solidFill>
                          <a:effectLst/>
                          <a:latin typeface="Calibri"/>
                        </a:rPr>
                        <a:t>Transistion Tutor at MS</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R2700</a:t>
                      </a:r>
                    </a:p>
                  </a:txBody>
                  <a:tcPr marL="6148" marR="6148" marT="6148"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170 Days</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$32.10</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5</a:t>
                      </a:r>
                    </a:p>
                  </a:txBody>
                  <a:tcPr marL="6148" marR="6148" marT="6148"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$27,285</a:t>
                      </a:r>
                    </a:p>
                  </a:txBody>
                  <a:tcPr marL="6148" marR="6148" marT="6148" marB="0" anchor="b">
                    <a:lnL>
                      <a:noFill/>
                    </a:lnL>
                    <a:lnR>
                      <a:noFill/>
                    </a:lnR>
                    <a:lnT>
                      <a:noFill/>
                    </a:lnT>
                    <a:lnB>
                      <a:noFill/>
                    </a:lnB>
                  </a:tcPr>
                </a:tc>
              </a:tr>
              <a:tr h="171655">
                <a:tc>
                  <a:txBody>
                    <a:bodyPr/>
                    <a:lstStyle/>
                    <a:p>
                      <a:pPr algn="l" fontAlgn="b"/>
                      <a:r>
                        <a:rPr lang="en-US" sz="1200" b="1" i="0" u="none" strike="noStrike">
                          <a:solidFill>
                            <a:srgbClr val="000000"/>
                          </a:solidFill>
                          <a:effectLst/>
                          <a:latin typeface="Calibri"/>
                        </a:rPr>
                        <a:t>New MS Guidance Counselor </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R2700</a:t>
                      </a:r>
                    </a:p>
                  </a:txBody>
                  <a:tcPr marL="6148" marR="6148" marT="6148"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M/5</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$63,980</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1.00</a:t>
                      </a:r>
                    </a:p>
                  </a:txBody>
                  <a:tcPr marL="6148" marR="6148" marT="6148"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$63,980</a:t>
                      </a:r>
                    </a:p>
                  </a:txBody>
                  <a:tcPr marL="6148" marR="6148" marT="6148" marB="0" anchor="b">
                    <a:lnL>
                      <a:noFill/>
                    </a:lnL>
                    <a:lnR>
                      <a:noFill/>
                    </a:lnR>
                    <a:lnT>
                      <a:noFill/>
                    </a:lnT>
                    <a:lnB>
                      <a:noFill/>
                    </a:lnB>
                  </a:tcPr>
                </a:tc>
              </a:tr>
              <a:tr h="240974">
                <a:tc>
                  <a:txBody>
                    <a:bodyPr/>
                    <a:lstStyle/>
                    <a:p>
                      <a:pPr algn="l" fontAlgn="b"/>
                      <a:r>
                        <a:rPr lang="en-US" sz="1200" b="1" i="0" u="none" strike="noStrike">
                          <a:solidFill>
                            <a:srgbClr val="000000"/>
                          </a:solidFill>
                          <a:effectLst/>
                          <a:latin typeface="Calibri"/>
                        </a:rPr>
                        <a:t>Nurse - New MS and HS - Net of health aide reduction</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R3200</a:t>
                      </a:r>
                    </a:p>
                  </a:txBody>
                  <a:tcPr marL="6148" marR="6148" marT="6148"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B/3</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$53,004</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1.00</a:t>
                      </a:r>
                    </a:p>
                  </a:txBody>
                  <a:tcPr marL="6148" marR="6148" marT="6148"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$29,996</a:t>
                      </a:r>
                    </a:p>
                  </a:txBody>
                  <a:tcPr marL="6148" marR="6148" marT="6148" marB="0" anchor="b">
                    <a:lnL>
                      <a:noFill/>
                    </a:lnL>
                    <a:lnR>
                      <a:noFill/>
                    </a:lnR>
                    <a:lnT>
                      <a:noFill/>
                    </a:lnT>
                    <a:lnB>
                      <a:noFill/>
                    </a:lnB>
                  </a:tcPr>
                </a:tc>
              </a:tr>
              <a:tr h="240974">
                <a:tc>
                  <a:txBody>
                    <a:bodyPr/>
                    <a:lstStyle/>
                    <a:p>
                      <a:pPr algn="l" fontAlgn="b"/>
                      <a:r>
                        <a:rPr lang="en-US" sz="1200" b="1" i="0" u="none" strike="noStrike" dirty="0">
                          <a:solidFill>
                            <a:srgbClr val="000000"/>
                          </a:solidFill>
                          <a:effectLst/>
                          <a:latin typeface="Calibri"/>
                        </a:rPr>
                        <a:t>New Buses (Incremental Cost Estimate) 21 Buses</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R3300</a:t>
                      </a: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$147,405</a:t>
                      </a: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$147,405</a:t>
                      </a:r>
                    </a:p>
                  </a:txBody>
                  <a:tcPr marL="6148" marR="6148" marT="6148" marB="0" anchor="b">
                    <a:lnL>
                      <a:noFill/>
                    </a:lnL>
                    <a:lnR>
                      <a:noFill/>
                    </a:lnR>
                    <a:lnT>
                      <a:noFill/>
                    </a:lnT>
                    <a:lnB>
                      <a:noFill/>
                    </a:lnB>
                  </a:tcPr>
                </a:tc>
              </a:tr>
              <a:tr h="240974">
                <a:tc>
                  <a:txBody>
                    <a:bodyPr/>
                    <a:lstStyle/>
                    <a:p>
                      <a:pPr algn="l" fontAlgn="b"/>
                      <a:r>
                        <a:rPr lang="en-US" sz="1200" b="1" i="0" u="none" strike="noStrike" dirty="0">
                          <a:solidFill>
                            <a:srgbClr val="000000"/>
                          </a:solidFill>
                          <a:effectLst/>
                          <a:latin typeface="Calibri"/>
                        </a:rPr>
                        <a:t>New Bus Driver for 21st bus</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R3300</a:t>
                      </a:r>
                    </a:p>
                  </a:txBody>
                  <a:tcPr marL="6148" marR="6148" marT="6148"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204 Days</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$22.80</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5.75</a:t>
                      </a:r>
                    </a:p>
                  </a:txBody>
                  <a:tcPr marL="6148" marR="6148" marT="6148"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$26,744</a:t>
                      </a:r>
                    </a:p>
                  </a:txBody>
                  <a:tcPr marL="6148" marR="6148" marT="6148" marB="0" anchor="b">
                    <a:lnL>
                      <a:noFill/>
                    </a:lnL>
                    <a:lnR>
                      <a:noFill/>
                    </a:lnR>
                    <a:lnT>
                      <a:noFill/>
                    </a:lnT>
                    <a:lnB>
                      <a:noFill/>
                    </a:lnB>
                  </a:tcPr>
                </a:tc>
              </a:tr>
              <a:tr h="171655">
                <a:tc>
                  <a:txBody>
                    <a:bodyPr/>
                    <a:lstStyle/>
                    <a:p>
                      <a:pPr algn="l" fontAlgn="b"/>
                      <a:r>
                        <a:rPr lang="en-US" sz="1200" b="1" i="0" u="none" strike="noStrike">
                          <a:solidFill>
                            <a:srgbClr val="000000"/>
                          </a:solidFill>
                          <a:effectLst/>
                          <a:latin typeface="Calibri"/>
                        </a:rPr>
                        <a:t>New Maintenance Person</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R4220</a:t>
                      </a: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$46,542</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1.00</a:t>
                      </a:r>
                    </a:p>
                  </a:txBody>
                  <a:tcPr marL="6148" marR="6148" marT="6148"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$46,542</a:t>
                      </a:r>
                    </a:p>
                  </a:txBody>
                  <a:tcPr marL="6148" marR="6148" marT="6148" marB="0" anchor="b">
                    <a:lnL>
                      <a:noFill/>
                    </a:lnL>
                    <a:lnR>
                      <a:noFill/>
                    </a:lnR>
                    <a:lnT>
                      <a:noFill/>
                    </a:lnT>
                    <a:lnB>
                      <a:noFill/>
                    </a:lnB>
                  </a:tcPr>
                </a:tc>
              </a:tr>
              <a:tr h="171655">
                <a:tc>
                  <a:txBody>
                    <a:bodyPr/>
                    <a:lstStyle/>
                    <a:p>
                      <a:pPr algn="l" fontAlgn="b"/>
                      <a:r>
                        <a:rPr lang="en-US" sz="1200" b="1" i="0" u="none" strike="noStrike" dirty="0">
                          <a:solidFill>
                            <a:srgbClr val="000000"/>
                          </a:solidFill>
                          <a:effectLst/>
                          <a:latin typeface="Calibri"/>
                        </a:rPr>
                        <a:t>SPED Administrative/Instructional </a:t>
                      </a:r>
                      <a:r>
                        <a:rPr lang="en-US" sz="1200" b="1" i="0" u="none" strike="noStrike" dirty="0" err="1">
                          <a:solidFill>
                            <a:srgbClr val="000000"/>
                          </a:solidFill>
                          <a:effectLst/>
                          <a:latin typeface="Calibri"/>
                        </a:rPr>
                        <a:t>Coord</a:t>
                      </a:r>
                      <a:r>
                        <a:rPr lang="en-US" sz="1200" b="1" i="0" u="none" strike="noStrike" dirty="0">
                          <a:solidFill>
                            <a:srgbClr val="000000"/>
                          </a:solidFill>
                          <a:effectLst/>
                          <a:latin typeface="Calibri"/>
                        </a:rPr>
                        <a:t>.</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S2100</a:t>
                      </a:r>
                    </a:p>
                  </a:txBody>
                  <a:tcPr marL="6148" marR="6148" marT="6148"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M/5</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$70,000</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1.00</a:t>
                      </a:r>
                    </a:p>
                  </a:txBody>
                  <a:tcPr marL="6148" marR="6148" marT="6148"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$70,000</a:t>
                      </a:r>
                    </a:p>
                  </a:txBody>
                  <a:tcPr marL="6148" marR="6148" marT="6148" marB="0" anchor="b">
                    <a:lnL>
                      <a:noFill/>
                    </a:lnL>
                    <a:lnR>
                      <a:noFill/>
                    </a:lnR>
                    <a:lnT>
                      <a:noFill/>
                    </a:lnT>
                    <a:lnB>
                      <a:noFill/>
                    </a:lnB>
                  </a:tcPr>
                </a:tc>
              </a:tr>
              <a:tr h="171655">
                <a:tc>
                  <a:txBody>
                    <a:bodyPr/>
                    <a:lstStyle/>
                    <a:p>
                      <a:pPr algn="l" fontAlgn="b"/>
                      <a:r>
                        <a:rPr lang="en-US" sz="1200" b="1" i="0" u="none" strike="noStrike">
                          <a:solidFill>
                            <a:srgbClr val="000000"/>
                          </a:solidFill>
                          <a:effectLst/>
                          <a:latin typeface="Calibri"/>
                        </a:rPr>
                        <a:t>SPED Teacher split between East and South</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S2300</a:t>
                      </a:r>
                    </a:p>
                  </a:txBody>
                  <a:tcPr marL="6148" marR="6148" marT="6148" marB="0" anchor="b">
                    <a:lnL>
                      <a:noFill/>
                    </a:lnL>
                    <a:lnR>
                      <a:noFill/>
                    </a:lnR>
                    <a:lnT>
                      <a:noFill/>
                    </a:lnT>
                    <a:lnB>
                      <a:noFill/>
                    </a:lnB>
                  </a:tcPr>
                </a:tc>
                <a:tc>
                  <a:txBody>
                    <a:bodyPr/>
                    <a:lstStyle/>
                    <a:p>
                      <a:pPr algn="l" fontAlgn="b"/>
                      <a:r>
                        <a:rPr lang="en-US" sz="1200" b="1" i="0" u="none" strike="noStrike">
                          <a:solidFill>
                            <a:srgbClr val="000000"/>
                          </a:solidFill>
                          <a:effectLst/>
                          <a:latin typeface="Calibri"/>
                        </a:rPr>
                        <a:t>M/5</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$62,626</a:t>
                      </a:r>
                    </a:p>
                  </a:txBody>
                  <a:tcPr marL="6148" marR="6148" marT="6148"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1.00</a:t>
                      </a:r>
                    </a:p>
                  </a:txBody>
                  <a:tcPr marL="6148" marR="6148" marT="6148"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$62,626</a:t>
                      </a:r>
                    </a:p>
                  </a:txBody>
                  <a:tcPr marL="6148" marR="6148" marT="6148" marB="0" anchor="b">
                    <a:lnL>
                      <a:noFill/>
                    </a:lnL>
                    <a:lnR>
                      <a:noFill/>
                    </a:lnR>
                    <a:lnT>
                      <a:noFill/>
                    </a:lnT>
                    <a:lnB>
                      <a:noFill/>
                    </a:lnB>
                  </a:tcPr>
                </a:tc>
              </a:tr>
              <a:tr h="171655">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r>
              <a:tr h="145199">
                <a:tc>
                  <a:txBody>
                    <a:bodyPr/>
                    <a:lstStyle/>
                    <a:p>
                      <a:pPr algn="l" fontAlgn="b"/>
                      <a:r>
                        <a:rPr lang="en-US" sz="1200" b="1" i="0" u="none" strike="noStrike" dirty="0">
                          <a:solidFill>
                            <a:srgbClr val="000000"/>
                          </a:solidFill>
                          <a:effectLst/>
                          <a:latin typeface="Calibri"/>
                        </a:rPr>
                        <a:t>Total New In the Base</a:t>
                      </a: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dirty="0">
                        <a:solidFill>
                          <a:srgbClr val="000000"/>
                        </a:solidFill>
                        <a:effectLst/>
                        <a:latin typeface="Calibri"/>
                      </a:endParaRPr>
                    </a:p>
                  </a:txBody>
                  <a:tcPr marL="6148" marR="6148" marT="6148" marB="0" anchor="b">
                    <a:lnL>
                      <a:noFill/>
                    </a:lnL>
                    <a:lnR>
                      <a:noFill/>
                    </a:lnR>
                    <a:lnT>
                      <a:noFill/>
                    </a:lnT>
                    <a:lnB>
                      <a:noFill/>
                    </a:lnB>
                  </a:tcPr>
                </a:tc>
                <a:tc>
                  <a:txBody>
                    <a:bodyPr/>
                    <a:lstStyle/>
                    <a:p>
                      <a:pPr algn="r" fontAlgn="b"/>
                      <a:r>
                        <a:rPr lang="en-US" sz="1600" b="1" i="0" u="none" strike="noStrike" dirty="0">
                          <a:solidFill>
                            <a:srgbClr val="FF0000"/>
                          </a:solidFill>
                          <a:effectLst/>
                          <a:latin typeface="Calibri"/>
                        </a:rPr>
                        <a:t>$754,929</a:t>
                      </a:r>
                    </a:p>
                  </a:txBody>
                  <a:tcPr marL="6148" marR="6148" marT="6148" marB="0" anchor="b">
                    <a:lnL>
                      <a:noFill/>
                    </a:lnL>
                    <a:lnR>
                      <a:noFill/>
                    </a:lnR>
                    <a:lnT>
                      <a:noFill/>
                    </a:lnT>
                    <a:lnB>
                      <a:noFill/>
                    </a:lnB>
                  </a:tcPr>
                </a:tc>
              </a:tr>
              <a:tr h="171655">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r>
              <a:tr h="212953">
                <a:tc>
                  <a:txBody>
                    <a:bodyPr/>
                    <a:lstStyle/>
                    <a:p>
                      <a:pPr algn="l" fontAlgn="b"/>
                      <a:endParaRPr lang="en-US" sz="1200" b="1" i="0" u="none" strike="noStrike" dirty="0">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r>
              <a:tr h="171655">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dirty="0">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r>
              <a:tr h="240974">
                <a:tc gridSpan="2">
                  <a:txBody>
                    <a:bodyPr/>
                    <a:lstStyle/>
                    <a:p>
                      <a:pPr algn="l" fontAlgn="b"/>
                      <a:r>
                        <a:rPr lang="en-US" sz="1200" b="1" i="0" u="none" strike="noStrike">
                          <a:solidFill>
                            <a:srgbClr val="000000"/>
                          </a:solidFill>
                          <a:effectLst/>
                          <a:latin typeface="Calibri"/>
                        </a:rPr>
                        <a:t>Budget Impact from diminished revolving fund availability</a:t>
                      </a:r>
                    </a:p>
                  </a:txBody>
                  <a:tcPr marL="6148" marR="6148" marT="6148" marB="0" anchor="b">
                    <a:lnL>
                      <a:noFill/>
                    </a:lnL>
                    <a:lnR>
                      <a:noFill/>
                    </a:lnR>
                    <a:lnT>
                      <a:noFill/>
                    </a:lnT>
                    <a:lnB>
                      <a:noFill/>
                    </a:lnB>
                  </a:tcPr>
                </a:tc>
                <a:tc hMerge="1">
                  <a:txBody>
                    <a:bodyPr/>
                    <a:lstStyle/>
                    <a:p>
                      <a:endParaRPr lang="en-US"/>
                    </a:p>
                  </a:txBody>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r>
              <a:tr h="171655">
                <a:tc>
                  <a:txBody>
                    <a:bodyPr/>
                    <a:lstStyle/>
                    <a:p>
                      <a:pPr algn="l" fontAlgn="b"/>
                      <a:r>
                        <a:rPr lang="en-US" sz="1200" b="1" i="0" u="none" strike="noStrike">
                          <a:solidFill>
                            <a:srgbClr val="000000"/>
                          </a:solidFill>
                          <a:effectLst/>
                          <a:latin typeface="Calibri"/>
                        </a:rPr>
                        <a:t>PreK Revolving Reduction</a:t>
                      </a:r>
                    </a:p>
                  </a:txBody>
                  <a:tcPr marL="6148" marR="6148" marT="6148" marB="0" anchor="b">
                    <a:lnL>
                      <a:noFill/>
                    </a:lnL>
                    <a:lnR>
                      <a:noFill/>
                    </a:lnR>
                    <a:lnT>
                      <a:noFill/>
                    </a:lnT>
                    <a:lnB>
                      <a:noFill/>
                    </a:lnB>
                  </a:tcPr>
                </a:tc>
                <a:tc gridSpan="2">
                  <a:txBody>
                    <a:bodyPr/>
                    <a:lstStyle/>
                    <a:p>
                      <a:pPr algn="l" fontAlgn="b"/>
                      <a:r>
                        <a:rPr lang="en-US" sz="1200" b="1" i="0" u="none" strike="noStrike" dirty="0">
                          <a:solidFill>
                            <a:srgbClr val="000000"/>
                          </a:solidFill>
                          <a:effectLst/>
                          <a:latin typeface="Calibri"/>
                        </a:rPr>
                        <a:t>ZZ-Offset Change </a:t>
                      </a:r>
                    </a:p>
                  </a:txBody>
                  <a:tcPr marL="6148" marR="6148" marT="6148" marB="0" anchor="b">
                    <a:lnL>
                      <a:noFill/>
                    </a:lnL>
                    <a:lnR>
                      <a:noFill/>
                    </a:lnR>
                    <a:lnT>
                      <a:noFill/>
                    </a:lnT>
                    <a:lnB>
                      <a:noFill/>
                    </a:lnB>
                  </a:tcPr>
                </a:tc>
                <a:tc hMerge="1">
                  <a:txBody>
                    <a:bodyPr/>
                    <a:lstStyle/>
                    <a:p>
                      <a:endParaRPr lang="en-US"/>
                    </a:p>
                  </a:txBody>
                  <a:tcPr/>
                </a:tc>
                <a:tc>
                  <a:txBody>
                    <a:bodyPr/>
                    <a:lstStyle/>
                    <a:p>
                      <a:pPr algn="ctr" fontAlgn="b"/>
                      <a:r>
                        <a:rPr lang="en-US" sz="1200" b="1" i="0" u="none" strike="noStrike">
                          <a:solidFill>
                            <a:srgbClr val="000000"/>
                          </a:solidFill>
                          <a:effectLst/>
                          <a:latin typeface="Calibri"/>
                        </a:rPr>
                        <a:t>$150,000</a:t>
                      </a: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$150,000</a:t>
                      </a:r>
                    </a:p>
                  </a:txBody>
                  <a:tcPr marL="6148" marR="6148" marT="6148" marB="0" anchor="b">
                    <a:lnL>
                      <a:noFill/>
                    </a:lnL>
                    <a:lnR>
                      <a:noFill/>
                    </a:lnR>
                    <a:lnT>
                      <a:noFill/>
                    </a:lnT>
                    <a:lnB>
                      <a:noFill/>
                    </a:lnB>
                  </a:tcPr>
                </a:tc>
              </a:tr>
              <a:tr h="171655">
                <a:tc>
                  <a:txBody>
                    <a:bodyPr/>
                    <a:lstStyle/>
                    <a:p>
                      <a:pPr algn="l" fontAlgn="b"/>
                      <a:r>
                        <a:rPr lang="en-US" sz="1200" b="1" i="0" u="none" strike="noStrike">
                          <a:solidFill>
                            <a:srgbClr val="000000"/>
                          </a:solidFill>
                          <a:effectLst/>
                          <a:latin typeface="Calibri"/>
                        </a:rPr>
                        <a:t>Town Contribution to FPM</a:t>
                      </a:r>
                    </a:p>
                  </a:txBody>
                  <a:tcPr marL="6148" marR="6148" marT="6148" marB="0" anchor="b">
                    <a:lnL>
                      <a:noFill/>
                    </a:lnL>
                    <a:lnR>
                      <a:noFill/>
                    </a:lnR>
                    <a:lnT>
                      <a:noFill/>
                    </a:lnT>
                    <a:lnB>
                      <a:noFill/>
                    </a:lnB>
                  </a:tcPr>
                </a:tc>
                <a:tc gridSpan="2">
                  <a:txBody>
                    <a:bodyPr/>
                    <a:lstStyle/>
                    <a:p>
                      <a:pPr algn="l" fontAlgn="b"/>
                      <a:r>
                        <a:rPr lang="en-US" sz="1200" b="1" i="0" u="none" strike="noStrike" dirty="0">
                          <a:solidFill>
                            <a:srgbClr val="000000"/>
                          </a:solidFill>
                          <a:effectLst/>
                          <a:latin typeface="Calibri"/>
                        </a:rPr>
                        <a:t>ZZ-Offset Change </a:t>
                      </a:r>
                    </a:p>
                  </a:txBody>
                  <a:tcPr marL="6148" marR="6148" marT="6148" marB="0" anchor="b">
                    <a:lnL>
                      <a:noFill/>
                    </a:lnL>
                    <a:lnR>
                      <a:noFill/>
                    </a:lnR>
                    <a:lnT>
                      <a:noFill/>
                    </a:lnT>
                    <a:lnB>
                      <a:noFill/>
                    </a:lnB>
                  </a:tcPr>
                </a:tc>
                <a:tc hMerge="1">
                  <a:txBody>
                    <a:bodyPr/>
                    <a:lstStyle/>
                    <a:p>
                      <a:endParaRPr lang="en-US"/>
                    </a:p>
                  </a:txBody>
                  <a:tcPr/>
                </a:tc>
                <a:tc>
                  <a:txBody>
                    <a:bodyPr/>
                    <a:lstStyle/>
                    <a:p>
                      <a:pPr algn="ctr" fontAlgn="b"/>
                      <a:r>
                        <a:rPr lang="en-US" sz="1200" b="1" i="0" u="none" strike="noStrike" dirty="0">
                          <a:solidFill>
                            <a:srgbClr val="000000"/>
                          </a:solidFill>
                          <a:effectLst/>
                          <a:latin typeface="Calibri"/>
                        </a:rPr>
                        <a:t>$25,000</a:t>
                      </a: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$25,000</a:t>
                      </a:r>
                    </a:p>
                  </a:txBody>
                  <a:tcPr marL="6148" marR="6148" marT="6148" marB="0" anchor="b">
                    <a:lnL>
                      <a:noFill/>
                    </a:lnL>
                    <a:lnR>
                      <a:noFill/>
                    </a:lnR>
                    <a:lnT>
                      <a:noFill/>
                    </a:lnT>
                    <a:lnB w="6350" cap="flat" cmpd="sng" algn="ctr">
                      <a:solidFill>
                        <a:srgbClr val="000000"/>
                      </a:solidFill>
                      <a:prstDash val="solid"/>
                      <a:round/>
                      <a:headEnd type="none" w="med" len="med"/>
                      <a:tailEnd type="none" w="med" len="med"/>
                    </a:lnB>
                  </a:tcPr>
                </a:tc>
              </a:tr>
              <a:tr h="171655">
                <a:tc>
                  <a:txBody>
                    <a:bodyPr/>
                    <a:lstStyle/>
                    <a:p>
                      <a:pPr algn="l" fontAlgn="b"/>
                      <a:r>
                        <a:rPr lang="en-US" sz="1200" b="1" i="0" u="none" strike="noStrike" dirty="0">
                          <a:solidFill>
                            <a:srgbClr val="000000"/>
                          </a:solidFill>
                          <a:effectLst/>
                          <a:latin typeface="Calibri"/>
                        </a:rPr>
                        <a:t>Offset Impact </a:t>
                      </a:r>
                      <a:r>
                        <a:rPr lang="en-US" sz="1200" b="1" i="0" u="none" strike="noStrike" dirty="0" smtClean="0">
                          <a:solidFill>
                            <a:srgbClr val="000000"/>
                          </a:solidFill>
                          <a:effectLst/>
                          <a:latin typeface="Calibri"/>
                        </a:rPr>
                        <a:t>on </a:t>
                      </a:r>
                      <a:r>
                        <a:rPr lang="en-US" sz="1200" b="1" i="0" u="none" strike="noStrike" dirty="0">
                          <a:solidFill>
                            <a:srgbClr val="000000"/>
                          </a:solidFill>
                          <a:effectLst/>
                          <a:latin typeface="Calibri"/>
                        </a:rPr>
                        <a:t>Budget</a:t>
                      </a: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dirty="0">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$175,000</a:t>
                      </a:r>
                    </a:p>
                  </a:txBody>
                  <a:tcPr marL="6148" marR="6148" marT="6148" marB="0" anchor="b">
                    <a:lnL>
                      <a:noFill/>
                    </a:lnL>
                    <a:lnR>
                      <a:noFill/>
                    </a:lnR>
                    <a:lnT w="6350" cap="flat" cmpd="sng" algn="ctr">
                      <a:solidFill>
                        <a:srgbClr val="000000"/>
                      </a:solidFill>
                      <a:prstDash val="solid"/>
                      <a:round/>
                      <a:headEnd type="none" w="med" len="med"/>
                      <a:tailEnd type="none" w="med" len="med"/>
                    </a:lnT>
                    <a:lnB>
                      <a:noFill/>
                    </a:lnB>
                  </a:tcPr>
                </a:tc>
              </a:tr>
              <a:tr h="171655">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dirty="0">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r>
              <a:tr h="171655">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Calibri"/>
                      </a:endParaRPr>
                    </a:p>
                  </a:txBody>
                  <a:tcPr marL="6148" marR="6148" marT="6148" marB="0" anchor="b">
                    <a:lnL>
                      <a:noFill/>
                    </a:lnL>
                    <a:lnR>
                      <a:noFill/>
                    </a:lnR>
                    <a:lnT>
                      <a:noFill/>
                    </a:lnT>
                    <a:lnB>
                      <a:noFill/>
                    </a:lnB>
                  </a:tcPr>
                </a:tc>
              </a:tr>
              <a:tr h="0">
                <a:tc>
                  <a:txBody>
                    <a:bodyPr/>
                    <a:lstStyle/>
                    <a:p>
                      <a:pPr algn="l" fontAlgn="b"/>
                      <a:endParaRPr lang="en-US" sz="1200" b="1" i="0" u="none" strike="noStrike" dirty="0">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ctr" fontAlgn="b"/>
                      <a:endParaRPr lang="en-US" sz="1200" b="1" i="0" u="none" strike="noStrike">
                        <a:solidFill>
                          <a:srgbClr val="000000"/>
                        </a:solidFill>
                        <a:effectLst/>
                        <a:latin typeface="Calibri"/>
                      </a:endParaRPr>
                    </a:p>
                  </a:txBody>
                  <a:tcPr marL="6148" marR="6148" marT="6148"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Calibri"/>
                      </a:endParaRPr>
                    </a:p>
                  </a:txBody>
                  <a:tcPr marL="6148" marR="6148" marT="6148" marB="0" anchor="b">
                    <a:lnL>
                      <a:noFill/>
                    </a:lnL>
                    <a:lnR>
                      <a:noFill/>
                    </a:lnR>
                    <a:lnT>
                      <a:noFill/>
                    </a:lnT>
                    <a:lnB>
                      <a:noFill/>
                    </a:lnB>
                  </a:tcPr>
                </a:tc>
              </a:tr>
            </a:tbl>
          </a:graphicData>
        </a:graphic>
      </p:graphicFrame>
      <p:sp>
        <p:nvSpPr>
          <p:cNvPr id="2" name="TextBox 1"/>
          <p:cNvSpPr txBox="1"/>
          <p:nvPr/>
        </p:nvSpPr>
        <p:spPr>
          <a:xfrm>
            <a:off x="217711" y="366113"/>
            <a:ext cx="8726717" cy="523220"/>
          </a:xfrm>
          <a:prstGeom prst="rect">
            <a:avLst/>
          </a:prstGeom>
          <a:noFill/>
          <a:ln w="28575">
            <a:solidFill>
              <a:srgbClr val="FF0000"/>
            </a:solidFill>
          </a:ln>
        </p:spPr>
        <p:txBody>
          <a:bodyPr wrap="square" rtlCol="0">
            <a:spAutoFit/>
          </a:bodyPr>
          <a:lstStyle/>
          <a:p>
            <a:pPr algn="ctr"/>
            <a:r>
              <a:rPr lang="en-US" sz="2800" b="1" dirty="0" smtClean="0"/>
              <a:t>Recommended Additions to Preliminary FY 17 Budget</a:t>
            </a:r>
            <a:endParaRPr lang="en-US" sz="2800" b="1" dirty="0"/>
          </a:p>
        </p:txBody>
      </p:sp>
    </p:spTree>
    <p:extLst>
      <p:ext uri="{BB962C8B-B14F-4D97-AF65-F5344CB8AC3E}">
        <p14:creationId xmlns:p14="http://schemas.microsoft.com/office/powerpoint/2010/main" val="3606541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8894" y="0"/>
            <a:ext cx="8585434" cy="856772"/>
          </a:xfrm>
          <a:ln w="57150" cmpd="sng">
            <a:solidFill>
              <a:srgbClr val="FF0000"/>
            </a:solidFill>
          </a:ln>
        </p:spPr>
        <p:txBody>
          <a:bodyPr>
            <a:normAutofit/>
          </a:bodyPr>
          <a:lstStyle/>
          <a:p>
            <a:r>
              <a:rPr lang="en-US" sz="2800" b="1" dirty="0" smtClean="0"/>
              <a:t>FY 17 BUDGET COMMENTS AND CHALLENGES</a:t>
            </a:r>
            <a:endParaRPr lang="en-US" sz="2800"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01961719"/>
              </p:ext>
            </p:extLst>
          </p:nvPr>
        </p:nvGraphicFramePr>
        <p:xfrm>
          <a:off x="288894" y="1009767"/>
          <a:ext cx="8585434" cy="5842699"/>
        </p:xfrm>
        <a:graphic>
          <a:graphicData uri="http://schemas.openxmlformats.org/drawingml/2006/table">
            <a:tbl>
              <a:tblPr bandRow="1">
                <a:tableStyleId>{21E4AEA4-8DFA-4A89-87EB-49C32662AFE0}</a:tableStyleId>
              </a:tblPr>
              <a:tblGrid>
                <a:gridCol w="8585434"/>
              </a:tblGrid>
              <a:tr h="688477">
                <a:tc>
                  <a:txBody>
                    <a:bodyPr/>
                    <a:lstStyle/>
                    <a:p>
                      <a:r>
                        <a:rPr lang="en-US" sz="2000" b="1" dirty="0" smtClean="0"/>
                        <a:t>Special</a:t>
                      </a:r>
                      <a:r>
                        <a:rPr lang="en-US" sz="2000" b="1" baseline="0" dirty="0" smtClean="0"/>
                        <a:t> Education</a:t>
                      </a:r>
                    </a:p>
                    <a:p>
                      <a:r>
                        <a:rPr lang="en-US" sz="2000" b="1" dirty="0" smtClean="0"/>
                        <a:t>   increased cost of tuitions, new positions (2.0)</a:t>
                      </a:r>
                    </a:p>
                  </a:txBody>
                  <a:tcPr/>
                </a:tc>
              </a:tr>
              <a:tr h="660615">
                <a:tc>
                  <a:txBody>
                    <a:bodyPr/>
                    <a:lstStyle/>
                    <a:p>
                      <a:r>
                        <a:rPr lang="en-US" sz="2000" b="1" dirty="0" smtClean="0"/>
                        <a:t>Facilities Maintenance</a:t>
                      </a:r>
                    </a:p>
                    <a:p>
                      <a:r>
                        <a:rPr lang="en-US" sz="2000" b="1" baseline="0" dirty="0" smtClean="0"/>
                        <a:t>   new position, focus on preventative maintenance</a:t>
                      </a:r>
                    </a:p>
                  </a:txBody>
                  <a:tcPr/>
                </a:tc>
              </a:tr>
              <a:tr h="692892">
                <a:tc>
                  <a:txBody>
                    <a:bodyPr/>
                    <a:lstStyle/>
                    <a:p>
                      <a:r>
                        <a:rPr lang="en-US" sz="2000" b="1" dirty="0" smtClean="0"/>
                        <a:t>Expiring Bus Lease</a:t>
                      </a:r>
                    </a:p>
                    <a:p>
                      <a:r>
                        <a:rPr lang="en-US" sz="2000" b="1" dirty="0" smtClean="0"/>
                        <a:t>   cost for bid spec. of</a:t>
                      </a:r>
                      <a:r>
                        <a:rPr lang="en-US" sz="2000" b="1" baseline="0" dirty="0" smtClean="0"/>
                        <a:t> new buses, cost of additional bus and driver</a:t>
                      </a:r>
                      <a:endParaRPr lang="en-US" sz="2000" b="1" dirty="0"/>
                    </a:p>
                  </a:txBody>
                  <a:tcPr/>
                </a:tc>
              </a:tr>
              <a:tr h="681389">
                <a:tc>
                  <a:txBody>
                    <a:bodyPr/>
                    <a:lstStyle/>
                    <a:p>
                      <a:r>
                        <a:rPr lang="en-US" sz="2000" b="1" dirty="0" smtClean="0"/>
                        <a:t>Regular Education</a:t>
                      </a:r>
                      <a:r>
                        <a:rPr lang="en-US" sz="2000" b="1" baseline="0" dirty="0" smtClean="0"/>
                        <a:t> Staffing</a:t>
                      </a:r>
                    </a:p>
                    <a:p>
                      <a:r>
                        <a:rPr lang="en-US" sz="2000" b="1" baseline="0" dirty="0" smtClean="0"/>
                        <a:t>  </a:t>
                      </a:r>
                      <a:r>
                        <a:rPr lang="en-US" sz="2000" b="1" dirty="0" smtClean="0"/>
                        <a:t>new FTEs,  FY 16</a:t>
                      </a:r>
                      <a:r>
                        <a:rPr lang="en-US" sz="2000" b="1" baseline="0" dirty="0" smtClean="0"/>
                        <a:t> LOAs (10), anticipated retirements (4), contractual increases     </a:t>
                      </a:r>
                      <a:endParaRPr lang="en-US" sz="2000" b="1" dirty="0" smtClean="0"/>
                    </a:p>
                  </a:txBody>
                  <a:tcPr/>
                </a:tc>
              </a:tr>
              <a:tr h="1017881">
                <a:tc>
                  <a:txBody>
                    <a:bodyPr/>
                    <a:lstStyle/>
                    <a:p>
                      <a:r>
                        <a:rPr lang="en-US" sz="2000" b="1" dirty="0" smtClean="0"/>
                        <a:t>Collective Bargaining</a:t>
                      </a:r>
                      <a:r>
                        <a:rPr lang="en-US" sz="2000" b="1" baseline="0" dirty="0" smtClean="0"/>
                        <a:t> and </a:t>
                      </a:r>
                      <a:r>
                        <a:rPr lang="en-US" sz="2000" b="1" dirty="0" smtClean="0"/>
                        <a:t> Individual</a:t>
                      </a:r>
                      <a:r>
                        <a:rPr lang="en-US" sz="2000" b="1" baseline="0" dirty="0" smtClean="0"/>
                        <a:t> Contract Negotiations</a:t>
                      </a:r>
                      <a:endParaRPr lang="en-US" sz="2000" b="1" dirty="0" smtClean="0"/>
                    </a:p>
                    <a:p>
                      <a:r>
                        <a:rPr lang="en-US" sz="2000" b="1" dirty="0" smtClean="0"/>
                        <a:t>    all 6 CB units with one year to go,</a:t>
                      </a:r>
                      <a:r>
                        <a:rPr lang="en-US" sz="2000" b="1" baseline="0" dirty="0" smtClean="0"/>
                        <a:t> allowance for negotiation of      </a:t>
                      </a:r>
                    </a:p>
                    <a:p>
                      <a:r>
                        <a:rPr lang="en-US" sz="2000" b="1" baseline="0" dirty="0" smtClean="0"/>
                        <a:t>    individual contracts and related expenses</a:t>
                      </a:r>
                      <a:endParaRPr lang="en-US" sz="2000" b="1" dirty="0" smtClean="0"/>
                    </a:p>
                  </a:txBody>
                  <a:tcPr/>
                </a:tc>
              </a:tr>
              <a:tr h="630113">
                <a:tc>
                  <a:txBody>
                    <a:bodyPr/>
                    <a:lstStyle/>
                    <a:p>
                      <a:r>
                        <a:rPr lang="en-US" sz="2000" b="1" dirty="0" smtClean="0"/>
                        <a:t>Full-Day</a:t>
                      </a:r>
                      <a:r>
                        <a:rPr lang="en-US" sz="2000" b="1" baseline="0" dirty="0" smtClean="0"/>
                        <a:t> K for All Initiative</a:t>
                      </a:r>
                    </a:p>
                    <a:p>
                      <a:r>
                        <a:rPr lang="en-US" sz="2000" b="1" baseline="0" dirty="0" smtClean="0"/>
                        <a:t>    tuition funded at same rate as FY 16</a:t>
                      </a:r>
                    </a:p>
                  </a:txBody>
                  <a:tcPr/>
                </a:tc>
              </a:tr>
              <a:tr h="727418">
                <a:tc>
                  <a:txBody>
                    <a:bodyPr/>
                    <a:lstStyle/>
                    <a:p>
                      <a:r>
                        <a:rPr lang="en-US" sz="2000" b="1" baseline="0" dirty="0" smtClean="0"/>
                        <a:t>Chapter 70 and Foundation Budget</a:t>
                      </a:r>
                    </a:p>
                    <a:p>
                      <a:r>
                        <a:rPr lang="en-US" sz="2000" b="1" baseline="0" dirty="0" smtClean="0"/>
                        <a:t>    new “foundation formula,” no FY 17 impact expected, free K impact minimal</a:t>
                      </a:r>
                    </a:p>
                    <a:p>
                      <a:pPr>
                        <a:lnSpc>
                          <a:spcPct val="50000"/>
                        </a:lnSpc>
                      </a:pPr>
                      <a:endParaRPr lang="en-US" sz="2000" b="1" baseline="0" dirty="0" smtClean="0"/>
                    </a:p>
                  </a:txBody>
                  <a:tcPr/>
                </a:tc>
              </a:tr>
              <a:tr h="466178">
                <a:tc>
                  <a:txBody>
                    <a:bodyPr/>
                    <a:lstStyle/>
                    <a:p>
                      <a:r>
                        <a:rPr lang="en-US" sz="2000" b="1" baseline="0" dirty="0" smtClean="0"/>
                        <a:t>Reading Adoption for Grades 1-3</a:t>
                      </a:r>
                    </a:p>
                  </a:txBody>
                  <a:tcPr/>
                </a:tc>
              </a:tr>
            </a:tbl>
          </a:graphicData>
        </a:graphic>
      </p:graphicFrame>
    </p:spTree>
    <p:extLst>
      <p:ext uri="{BB962C8B-B14F-4D97-AF65-F5344CB8AC3E}">
        <p14:creationId xmlns:p14="http://schemas.microsoft.com/office/powerpoint/2010/main" val="2514315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0757"/>
            <a:ext cx="9144000" cy="6801862"/>
          </a:xfrm>
          <a:prstGeom prst="rect">
            <a:avLst/>
          </a:prstGeom>
          <a:noFill/>
          <a:ln w="38100" cmpd="sng">
            <a:solidFill>
              <a:srgbClr val="FF0000"/>
            </a:solidFill>
          </a:ln>
        </p:spPr>
        <p:txBody>
          <a:bodyPr wrap="square">
            <a:spAutoFit/>
          </a:bodyPr>
          <a:lstStyle/>
          <a:p>
            <a:pPr algn="ctr"/>
            <a:r>
              <a:rPr lang="en-US" sz="2800" b="1" u="sng" dirty="0" smtClean="0"/>
              <a:t>Previously deferred or unfunded requests</a:t>
            </a:r>
            <a:r>
              <a:rPr lang="en-US" sz="2400" b="1" dirty="0" smtClean="0"/>
              <a:t> </a:t>
            </a:r>
          </a:p>
          <a:p>
            <a:r>
              <a:rPr lang="en-US" sz="2400" b="1" i="1" dirty="0" smtClean="0"/>
              <a:t>These </a:t>
            </a:r>
            <a:r>
              <a:rPr lang="en-US" sz="2400" b="1" i="1" dirty="0"/>
              <a:t>requests reflect previously identified needs that remain unmet</a:t>
            </a:r>
            <a:r>
              <a:rPr lang="en-US" sz="2400" b="1" i="1" dirty="0" smtClean="0"/>
              <a:t>.</a:t>
            </a:r>
          </a:p>
          <a:p>
            <a:pPr>
              <a:lnSpc>
                <a:spcPct val="40000"/>
              </a:lnSpc>
            </a:pPr>
            <a:endParaRPr lang="en-US" sz="2400" b="1" i="1" dirty="0"/>
          </a:p>
          <a:p>
            <a:pPr marL="285750" indent="-285750">
              <a:buFont typeface="Arial"/>
              <a:buChar char="•"/>
            </a:pPr>
            <a:r>
              <a:rPr lang="en-US" sz="2400" b="1" dirty="0"/>
              <a:t>Increased cost of first year of 5-year bus lease (with 1 additional bus) – </a:t>
            </a:r>
            <a:r>
              <a:rPr lang="en-US" sz="2400" b="1" dirty="0" smtClean="0"/>
              <a:t> increase </a:t>
            </a:r>
            <a:r>
              <a:rPr lang="en-US" sz="2400" b="1" i="1" dirty="0" smtClean="0"/>
              <a:t>projected </a:t>
            </a:r>
            <a:r>
              <a:rPr lang="en-US" sz="2400" b="1" i="1" dirty="0"/>
              <a:t>at 25% for all new buses in bid specs</a:t>
            </a:r>
            <a:r>
              <a:rPr lang="en-US" sz="2400" b="1" i="1" dirty="0" smtClean="0"/>
              <a:t>.</a:t>
            </a:r>
          </a:p>
          <a:p>
            <a:pPr>
              <a:lnSpc>
                <a:spcPct val="40000"/>
              </a:lnSpc>
            </a:pPr>
            <a:r>
              <a:rPr lang="en-US" sz="2400" b="1" i="1" dirty="0" smtClean="0"/>
              <a:t> </a:t>
            </a:r>
          </a:p>
          <a:p>
            <a:pPr marL="285750" indent="-285750">
              <a:buFont typeface="Arial"/>
              <a:buChar char="•"/>
            </a:pPr>
            <a:r>
              <a:rPr lang="en-US" sz="2400" b="1" dirty="0" smtClean="0"/>
              <a:t>Additional </a:t>
            </a:r>
            <a:r>
              <a:rPr lang="en-US" sz="2400" b="1" dirty="0"/>
              <a:t>large bus driver (HPS employee) – </a:t>
            </a:r>
            <a:r>
              <a:rPr lang="en-US" sz="2400" b="1" i="1" dirty="0"/>
              <a:t>to accommodate increase in middle school enrollment where ridership is high and requires all 21 proposed large buses</a:t>
            </a:r>
            <a:r>
              <a:rPr lang="en-US" sz="2400" b="1" i="1" dirty="0" smtClean="0"/>
              <a:t>.</a:t>
            </a:r>
          </a:p>
          <a:p>
            <a:pPr>
              <a:lnSpc>
                <a:spcPct val="40000"/>
              </a:lnSpc>
            </a:pPr>
            <a:endParaRPr lang="en-US" sz="2400" b="1" i="1" dirty="0"/>
          </a:p>
          <a:p>
            <a:pPr marL="285750" indent="-285750">
              <a:buFont typeface="Arial"/>
              <a:buChar char="•"/>
            </a:pPr>
            <a:r>
              <a:rPr lang="en-US" sz="2400" b="1" dirty="0"/>
              <a:t>Math tutor hours for each elementary school (25/wk. for </a:t>
            </a:r>
            <a:r>
              <a:rPr lang="en-US" sz="2400" b="1" dirty="0" smtClean="0"/>
              <a:t>each school) </a:t>
            </a:r>
            <a:r>
              <a:rPr lang="en-US" sz="2400" b="1" dirty="0"/>
              <a:t>- </a:t>
            </a:r>
            <a:r>
              <a:rPr lang="en-US" sz="2400" b="1" i="1" dirty="0"/>
              <a:t>to increase attention to mathematics interventions, especially for underperforming students at grades 3-5. </a:t>
            </a:r>
            <a:endParaRPr lang="en-US" sz="2400" b="1" i="1" dirty="0" smtClean="0"/>
          </a:p>
          <a:p>
            <a:pPr>
              <a:lnSpc>
                <a:spcPct val="40000"/>
              </a:lnSpc>
            </a:pPr>
            <a:endParaRPr lang="en-US" sz="2400" b="1" i="1" dirty="0" smtClean="0"/>
          </a:p>
          <a:p>
            <a:pPr marL="285750" indent="-285750">
              <a:buFont typeface="Arial"/>
              <a:buChar char="•"/>
            </a:pPr>
            <a:r>
              <a:rPr lang="en-US" sz="2400" b="1" dirty="0" smtClean="0"/>
              <a:t>1.0 </a:t>
            </a:r>
            <a:r>
              <a:rPr lang="en-US" sz="2400" b="1" dirty="0"/>
              <a:t>maintenance worker – </a:t>
            </a:r>
            <a:r>
              <a:rPr lang="en-US" sz="2400" b="1" i="1" dirty="0"/>
              <a:t>third year request to restore maintenance </a:t>
            </a:r>
            <a:r>
              <a:rPr lang="en-US" sz="2400" b="1" i="1" dirty="0" smtClean="0"/>
              <a:t>capability, </a:t>
            </a:r>
            <a:r>
              <a:rPr lang="en-US" sz="2400" b="1" i="1" dirty="0"/>
              <a:t>with special attention to elementary and middle school fields and playground issues</a:t>
            </a:r>
            <a:r>
              <a:rPr lang="en-US" sz="2400" b="1" i="1" dirty="0" smtClean="0"/>
              <a:t>.</a:t>
            </a:r>
          </a:p>
          <a:p>
            <a:pPr>
              <a:lnSpc>
                <a:spcPct val="40000"/>
              </a:lnSpc>
            </a:pPr>
            <a:endParaRPr lang="en-US" sz="2400" b="1" dirty="0"/>
          </a:p>
          <a:p>
            <a:pPr marL="285750" indent="-285750">
              <a:buFont typeface="Arial"/>
              <a:buChar char="•"/>
            </a:pPr>
            <a:r>
              <a:rPr lang="en-US" sz="2400" b="1" dirty="0"/>
              <a:t>1.0 special education teacher (.5 each at East and South) – </a:t>
            </a:r>
            <a:r>
              <a:rPr lang="en-US" sz="2400" b="1" i="1" dirty="0"/>
              <a:t>budgeted last year as part of FDK, but hiring deferred as result of need for 16</a:t>
            </a:r>
            <a:r>
              <a:rPr lang="en-US" sz="2400" b="1" i="1" baseline="30000" dirty="0"/>
              <a:t>th</a:t>
            </a:r>
            <a:r>
              <a:rPr lang="en-US" sz="2400" b="1" i="1" dirty="0"/>
              <a:t> </a:t>
            </a:r>
            <a:r>
              <a:rPr lang="en-US" sz="2400" b="1" i="1" dirty="0" smtClean="0"/>
              <a:t>session, when K revenue was not yet certain. </a:t>
            </a:r>
            <a:endParaRPr lang="en-US" sz="2400" b="1" i="1" dirty="0"/>
          </a:p>
        </p:txBody>
      </p:sp>
    </p:spTree>
    <p:extLst>
      <p:ext uri="{BB962C8B-B14F-4D97-AF65-F5344CB8AC3E}">
        <p14:creationId xmlns:p14="http://schemas.microsoft.com/office/powerpoint/2010/main" val="1835014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428" y="117695"/>
            <a:ext cx="8971984" cy="6500241"/>
          </a:xfrm>
          <a:prstGeom prst="rect">
            <a:avLst/>
          </a:prstGeom>
          <a:ln w="38100" cmpd="sng">
            <a:solidFill>
              <a:srgbClr val="FF0000"/>
            </a:solidFill>
          </a:ln>
        </p:spPr>
        <p:txBody>
          <a:bodyPr wrap="square">
            <a:spAutoFit/>
          </a:bodyPr>
          <a:lstStyle/>
          <a:p>
            <a:pPr algn="ctr">
              <a:lnSpc>
                <a:spcPct val="110000"/>
              </a:lnSpc>
            </a:pPr>
            <a:endParaRPr lang="en-US" sz="800" b="1" u="sng" dirty="0" smtClean="0">
              <a:latin typeface="Arial"/>
            </a:endParaRPr>
          </a:p>
          <a:p>
            <a:pPr algn="ctr">
              <a:lnSpc>
                <a:spcPct val="110000"/>
              </a:lnSpc>
            </a:pPr>
            <a:r>
              <a:rPr lang="en-US" sz="2800" b="1" u="sng" dirty="0" smtClean="0">
                <a:latin typeface="Arial"/>
              </a:rPr>
              <a:t>Positions </a:t>
            </a:r>
            <a:r>
              <a:rPr lang="en-US" sz="2800" b="1" u="sng" dirty="0">
                <a:latin typeface="Arial"/>
              </a:rPr>
              <a:t>or services </a:t>
            </a:r>
            <a:r>
              <a:rPr lang="en-US" sz="2800" b="1" u="sng" dirty="0" smtClean="0">
                <a:latin typeface="Arial"/>
              </a:rPr>
              <a:t>necessary </a:t>
            </a:r>
            <a:r>
              <a:rPr lang="en-US" sz="2800" b="1" u="sng" dirty="0">
                <a:latin typeface="Arial"/>
              </a:rPr>
              <a:t>to meet </a:t>
            </a:r>
            <a:r>
              <a:rPr lang="en-US" sz="2800" b="1" u="sng" dirty="0" smtClean="0">
                <a:latin typeface="Arial"/>
              </a:rPr>
              <a:t>unique </a:t>
            </a:r>
            <a:r>
              <a:rPr lang="en-US" sz="2800" b="1" u="sng" dirty="0">
                <a:latin typeface="Arial"/>
              </a:rPr>
              <a:t>student </a:t>
            </a:r>
            <a:r>
              <a:rPr lang="en-US" sz="2800" b="1" u="sng" dirty="0" smtClean="0">
                <a:latin typeface="Arial"/>
              </a:rPr>
              <a:t>needs</a:t>
            </a:r>
            <a:r>
              <a:rPr lang="en-US" sz="2800" b="1" dirty="0" smtClean="0">
                <a:latin typeface="Arial"/>
              </a:rPr>
              <a:t> </a:t>
            </a:r>
          </a:p>
          <a:p>
            <a:pPr algn="ctr">
              <a:lnSpc>
                <a:spcPct val="50000"/>
              </a:lnSpc>
            </a:pPr>
            <a:endParaRPr lang="en-US" sz="2800" b="1" dirty="0">
              <a:latin typeface="Arial"/>
            </a:endParaRPr>
          </a:p>
          <a:p>
            <a:r>
              <a:rPr lang="en-US" sz="2400" b="1" i="1" dirty="0">
                <a:latin typeface="Arial"/>
              </a:rPr>
              <a:t>These requests reflect the changing demographics of the </a:t>
            </a:r>
          </a:p>
          <a:p>
            <a:r>
              <a:rPr lang="en-US" sz="2400" b="1" i="1" dirty="0">
                <a:latin typeface="Arial"/>
              </a:rPr>
              <a:t>HPS population.</a:t>
            </a:r>
          </a:p>
          <a:p>
            <a:pPr>
              <a:lnSpc>
                <a:spcPct val="80000"/>
              </a:lnSpc>
            </a:pPr>
            <a:endParaRPr lang="en-US" sz="1000" b="1" i="1" dirty="0">
              <a:latin typeface="Arial"/>
            </a:endParaRPr>
          </a:p>
          <a:p>
            <a:pPr marL="342900" indent="-342900">
              <a:buFont typeface="Arial"/>
              <a:buChar char="•"/>
            </a:pPr>
            <a:r>
              <a:rPr lang="en-US" sz="2400" b="1" dirty="0">
                <a:latin typeface="Arial"/>
              </a:rPr>
              <a:t>1.0 secondary school nurse (net cost of replacing aide role</a:t>
            </a:r>
            <a:r>
              <a:rPr lang="en-US" sz="2400" b="1" dirty="0" smtClean="0">
                <a:latin typeface="Arial"/>
              </a:rPr>
              <a:t>)</a:t>
            </a:r>
            <a:r>
              <a:rPr lang="en-US" sz="2400" b="1" dirty="0">
                <a:latin typeface="Arial"/>
              </a:rPr>
              <a:t> </a:t>
            </a:r>
            <a:r>
              <a:rPr lang="en-US" sz="2400" b="1" dirty="0" smtClean="0">
                <a:latin typeface="Arial"/>
              </a:rPr>
              <a:t>- </a:t>
            </a:r>
            <a:r>
              <a:rPr lang="en-US" sz="2400" b="1" dirty="0">
                <a:latin typeface="Arial"/>
              </a:rPr>
              <a:t>p</a:t>
            </a:r>
            <a:r>
              <a:rPr lang="en-US" sz="2400" b="1" dirty="0" smtClean="0">
                <a:latin typeface="Arial"/>
              </a:rPr>
              <a:t>art </a:t>
            </a:r>
            <a:r>
              <a:rPr lang="en-US" sz="2400" b="1" dirty="0">
                <a:latin typeface="Arial"/>
              </a:rPr>
              <a:t>of a multi-year effort to provide both RN and </a:t>
            </a:r>
            <a:r>
              <a:rPr lang="en-US" sz="2400" b="1" dirty="0" smtClean="0">
                <a:latin typeface="Arial"/>
              </a:rPr>
              <a:t>DESE - licensed </a:t>
            </a:r>
            <a:r>
              <a:rPr lang="en-US" sz="2400" b="1" dirty="0">
                <a:latin typeface="Arial"/>
              </a:rPr>
              <a:t>nurses (replacing current aide roles) at both </a:t>
            </a:r>
            <a:r>
              <a:rPr lang="en-US" sz="2400" b="1" dirty="0" smtClean="0">
                <a:latin typeface="Arial"/>
              </a:rPr>
              <a:t>HHS and </a:t>
            </a:r>
            <a:r>
              <a:rPr lang="en-US" sz="2400" b="1" dirty="0">
                <a:latin typeface="Arial"/>
              </a:rPr>
              <a:t>HMS </a:t>
            </a:r>
            <a:r>
              <a:rPr lang="en-US" sz="2400" b="1" dirty="0" smtClean="0">
                <a:latin typeface="Arial"/>
              </a:rPr>
              <a:t>to </a:t>
            </a:r>
            <a:r>
              <a:rPr lang="en-US" sz="2400" b="1" dirty="0">
                <a:latin typeface="Arial"/>
              </a:rPr>
              <a:t>support student health needs and address </a:t>
            </a:r>
            <a:r>
              <a:rPr lang="en-US" sz="2400" b="1" dirty="0" smtClean="0">
                <a:latin typeface="Arial"/>
              </a:rPr>
              <a:t>the </a:t>
            </a:r>
            <a:r>
              <a:rPr lang="en-US" sz="2400" b="1" dirty="0">
                <a:latin typeface="Arial"/>
              </a:rPr>
              <a:t>growing complexity and increasing number of </a:t>
            </a:r>
            <a:r>
              <a:rPr lang="en-US" sz="2400" b="1" dirty="0" smtClean="0">
                <a:latin typeface="Arial"/>
              </a:rPr>
              <a:t>serious medical </a:t>
            </a:r>
            <a:r>
              <a:rPr lang="en-US" sz="2400" b="1" dirty="0">
                <a:latin typeface="Arial"/>
              </a:rPr>
              <a:t>issues in our largest buildings. </a:t>
            </a:r>
          </a:p>
          <a:p>
            <a:pPr>
              <a:lnSpc>
                <a:spcPct val="60000"/>
              </a:lnSpc>
            </a:pPr>
            <a:endParaRPr lang="en-US" sz="1000" b="1" dirty="0">
              <a:latin typeface="Arial"/>
            </a:endParaRPr>
          </a:p>
          <a:p>
            <a:pPr marL="342900" indent="-342900">
              <a:buFont typeface="Arial"/>
              <a:buChar char="•"/>
            </a:pPr>
            <a:r>
              <a:rPr lang="en-US" sz="2400" b="1" dirty="0">
                <a:latin typeface="Arial"/>
              </a:rPr>
              <a:t>1.0 MS guidance counselor – to meet enrollment and growing </a:t>
            </a:r>
            <a:r>
              <a:rPr lang="en-US" sz="2400" b="1" dirty="0" smtClean="0">
                <a:latin typeface="Arial"/>
              </a:rPr>
              <a:t>social, emotional </a:t>
            </a:r>
            <a:r>
              <a:rPr lang="en-US" sz="2400" b="1" dirty="0">
                <a:latin typeface="Arial"/>
              </a:rPr>
              <a:t>and personal counseling needs of the large </a:t>
            </a:r>
            <a:r>
              <a:rPr lang="en-US" sz="2400" b="1" dirty="0" smtClean="0">
                <a:latin typeface="Arial"/>
              </a:rPr>
              <a:t>HMS </a:t>
            </a:r>
            <a:r>
              <a:rPr lang="en-US" sz="2400" b="1" dirty="0">
                <a:latin typeface="Arial"/>
              </a:rPr>
              <a:t>enrollment. </a:t>
            </a:r>
          </a:p>
          <a:p>
            <a:pPr>
              <a:lnSpc>
                <a:spcPct val="60000"/>
              </a:lnSpc>
            </a:pPr>
            <a:endParaRPr lang="en-US" sz="1000" b="1" dirty="0">
              <a:latin typeface="Arial"/>
            </a:endParaRPr>
          </a:p>
          <a:p>
            <a:pPr marL="342900" indent="-342900">
              <a:buFont typeface="Arial"/>
              <a:buChar char="•"/>
            </a:pPr>
            <a:r>
              <a:rPr lang="en-US" sz="2400" b="1" dirty="0">
                <a:latin typeface="Arial"/>
              </a:rPr>
              <a:t>Transition Room tutor hours (25/wk.) for HMS – to </a:t>
            </a:r>
            <a:r>
              <a:rPr lang="en-US" sz="2400" b="1" dirty="0" smtClean="0">
                <a:latin typeface="Arial"/>
              </a:rPr>
              <a:t>address </a:t>
            </a:r>
            <a:r>
              <a:rPr lang="en-US" sz="2400" b="1" dirty="0">
                <a:latin typeface="Arial"/>
              </a:rPr>
              <a:t>needs similar to those the HS Transition Room </a:t>
            </a:r>
            <a:r>
              <a:rPr lang="en-US" sz="2400" b="1" dirty="0" smtClean="0">
                <a:latin typeface="Arial"/>
              </a:rPr>
              <a:t>serves. </a:t>
            </a:r>
            <a:endParaRPr lang="en-US" sz="2400" b="1" dirty="0">
              <a:latin typeface="Arial"/>
            </a:endParaRPr>
          </a:p>
        </p:txBody>
      </p:sp>
    </p:spTree>
    <p:extLst>
      <p:ext uri="{BB962C8B-B14F-4D97-AF65-F5344CB8AC3E}">
        <p14:creationId xmlns:p14="http://schemas.microsoft.com/office/powerpoint/2010/main" val="912347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104" y="30290"/>
            <a:ext cx="8904929" cy="6851104"/>
          </a:xfrm>
          <a:prstGeom prst="rect">
            <a:avLst/>
          </a:prstGeom>
          <a:ln w="38100" cmpd="sng">
            <a:solidFill>
              <a:srgbClr val="FF0000"/>
            </a:solidFill>
          </a:ln>
        </p:spPr>
        <p:txBody>
          <a:bodyPr wrap="square">
            <a:spAutoFit/>
          </a:bodyPr>
          <a:lstStyle/>
          <a:p>
            <a:pPr algn="ctr"/>
            <a:r>
              <a:rPr lang="en-US" sz="2800" b="1" u="sng" dirty="0"/>
              <a:t>Other proposals to address programmatic and support service </a:t>
            </a:r>
            <a:r>
              <a:rPr lang="en-US" sz="2800" b="1" u="sng" dirty="0" smtClean="0"/>
              <a:t>needs</a:t>
            </a:r>
          </a:p>
          <a:p>
            <a:pPr>
              <a:lnSpc>
                <a:spcPct val="20000"/>
              </a:lnSpc>
            </a:pPr>
            <a:endParaRPr lang="en-US" sz="2800" dirty="0"/>
          </a:p>
          <a:p>
            <a:pPr marL="285750" lvl="0" indent="-285750">
              <a:buFont typeface="Arial"/>
              <a:buChar char="•"/>
            </a:pPr>
            <a:r>
              <a:rPr lang="en-US" sz="2400" b="1" dirty="0"/>
              <a:t>.2 FTE Elementary Math Specialist – </a:t>
            </a:r>
            <a:r>
              <a:rPr lang="en-US" sz="2400" b="1" i="1" dirty="0"/>
              <a:t>to </a:t>
            </a:r>
            <a:r>
              <a:rPr lang="en-US" sz="2400" b="1" i="1" dirty="0" smtClean="0"/>
              <a:t>increase from 1.8 </a:t>
            </a:r>
            <a:r>
              <a:rPr lang="en-US" sz="2400" b="1" i="1" dirty="0"/>
              <a:t>to 2.0 math specialist services </a:t>
            </a:r>
            <a:r>
              <a:rPr lang="en-US" sz="2400" b="1" i="1" dirty="0" smtClean="0"/>
              <a:t>shared </a:t>
            </a:r>
            <a:r>
              <a:rPr lang="en-US" sz="2400" b="1" i="1" dirty="0"/>
              <a:t>among 4 schools.  </a:t>
            </a:r>
            <a:r>
              <a:rPr lang="en-US" sz="2400" b="1" dirty="0"/>
              <a:t>In addition to providing support and modeling for teachers, role will also monitor and direct instruction for requested tutor hours for direct services to needy students.</a:t>
            </a:r>
            <a:r>
              <a:rPr lang="en-US" sz="2400" b="1" i="1" dirty="0"/>
              <a:t> </a:t>
            </a:r>
            <a:endParaRPr lang="en-US" sz="2400" b="1" i="1" dirty="0" smtClean="0"/>
          </a:p>
          <a:p>
            <a:pPr lvl="0">
              <a:lnSpc>
                <a:spcPct val="20000"/>
              </a:lnSpc>
            </a:pPr>
            <a:endParaRPr lang="en-US" sz="2400" b="1" dirty="0"/>
          </a:p>
          <a:p>
            <a:pPr marL="285750" lvl="0" indent="-285750">
              <a:buFont typeface="Arial"/>
              <a:buChar char="•"/>
            </a:pPr>
            <a:r>
              <a:rPr lang="en-US" sz="2400" b="1" dirty="0"/>
              <a:t>1.0 HS health/PE teacher – </a:t>
            </a:r>
            <a:r>
              <a:rPr lang="en-US" sz="2400" b="1" i="1" dirty="0"/>
              <a:t>to </a:t>
            </a:r>
            <a:r>
              <a:rPr lang="en-US" sz="2400" b="1" i="1" dirty="0" smtClean="0"/>
              <a:t>serve </a:t>
            </a:r>
            <a:r>
              <a:rPr lang="en-US" sz="2400" b="1" i="1" dirty="0"/>
              <a:t>growing HS enrollment (currently served by only 2.0 PE teachers) </a:t>
            </a:r>
            <a:r>
              <a:rPr lang="en-US" sz="2400" b="1" i="1" dirty="0" smtClean="0"/>
              <a:t>and address </a:t>
            </a:r>
            <a:r>
              <a:rPr lang="en-US" sz="2400" b="1" i="1" dirty="0"/>
              <a:t>the need for additional health education instruction.</a:t>
            </a:r>
            <a:r>
              <a:rPr lang="en-US" sz="2400" b="1" dirty="0"/>
              <a:t>  This role is also a component of a </a:t>
            </a:r>
            <a:r>
              <a:rPr lang="en-US" sz="2400" b="1" dirty="0" smtClean="0"/>
              <a:t>proposed </a:t>
            </a:r>
            <a:r>
              <a:rPr lang="en-US" sz="2400" b="1" dirty="0"/>
              <a:t>change in HHS graduation requirements</a:t>
            </a:r>
            <a:r>
              <a:rPr lang="en-US" sz="2400" b="1" dirty="0" smtClean="0"/>
              <a:t>.</a:t>
            </a:r>
          </a:p>
          <a:p>
            <a:pPr lvl="0">
              <a:lnSpc>
                <a:spcPct val="20000"/>
              </a:lnSpc>
            </a:pPr>
            <a:r>
              <a:rPr lang="en-US" sz="2400" b="1" dirty="0" smtClean="0"/>
              <a:t> </a:t>
            </a:r>
            <a:r>
              <a:rPr lang="en-US" sz="2400" b="1" i="1" dirty="0" smtClean="0"/>
              <a:t> </a:t>
            </a:r>
            <a:endParaRPr lang="en-US" sz="2400" b="1" dirty="0"/>
          </a:p>
          <a:p>
            <a:pPr marL="285750" lvl="0" indent="-285750">
              <a:buFont typeface="Arial"/>
              <a:buChar char="•"/>
            </a:pPr>
            <a:r>
              <a:rPr lang="en-US" sz="2400" b="1" dirty="0"/>
              <a:t>1.0 shared elementary technology assistant (or equivalent in per diem hourly support) – </a:t>
            </a:r>
            <a:r>
              <a:rPr lang="en-US" sz="2400" b="1" i="1" dirty="0" smtClean="0"/>
              <a:t>to manage </a:t>
            </a:r>
            <a:r>
              <a:rPr lang="en-US" sz="2400" b="1" i="1" dirty="0"/>
              <a:t>setup and maintenance needs of increased technology in each of </a:t>
            </a:r>
            <a:r>
              <a:rPr lang="en-US" sz="2400" b="1" i="1" dirty="0" smtClean="0"/>
              <a:t>the schools</a:t>
            </a:r>
            <a:r>
              <a:rPr lang="en-US" sz="2400" b="1" i="1" dirty="0"/>
              <a:t>.  </a:t>
            </a:r>
            <a:r>
              <a:rPr lang="en-US" sz="2400" b="1" dirty="0"/>
              <a:t>This role will allow the building tech specialists to continue with their focus on teaching and supporting teachers in technology integration</a:t>
            </a:r>
            <a:r>
              <a:rPr lang="en-US" sz="2400" b="1" dirty="0" smtClean="0"/>
              <a:t>.</a:t>
            </a:r>
          </a:p>
          <a:p>
            <a:pPr lvl="0">
              <a:lnSpc>
                <a:spcPct val="20000"/>
              </a:lnSpc>
            </a:pPr>
            <a:endParaRPr lang="en-US" sz="2400" dirty="0"/>
          </a:p>
        </p:txBody>
      </p:sp>
    </p:spTree>
    <p:extLst>
      <p:ext uri="{BB962C8B-B14F-4D97-AF65-F5344CB8AC3E}">
        <p14:creationId xmlns:p14="http://schemas.microsoft.com/office/powerpoint/2010/main" val="10956512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928"/>
            <a:ext cx="9144000" cy="6731072"/>
          </a:xfrm>
          <a:prstGeom prst="rect">
            <a:avLst/>
          </a:prstGeom>
          <a:ln w="38100" cmpd="sng">
            <a:solidFill>
              <a:srgbClr val="FF0000"/>
            </a:solidFill>
          </a:ln>
        </p:spPr>
        <p:txBody>
          <a:bodyPr wrap="square">
            <a:spAutoFit/>
          </a:bodyPr>
          <a:lstStyle/>
          <a:p>
            <a:pPr lvl="0">
              <a:lnSpc>
                <a:spcPct val="50000"/>
              </a:lnSpc>
            </a:pPr>
            <a:endParaRPr lang="en-US" sz="2800" dirty="0" smtClean="0"/>
          </a:p>
          <a:p>
            <a:pPr lvl="0" algn="ctr"/>
            <a:r>
              <a:rPr lang="en-US" sz="2800" b="1" dirty="0" smtClean="0"/>
              <a:t>Other Needs (Continued)</a:t>
            </a:r>
          </a:p>
          <a:p>
            <a:pPr lvl="0">
              <a:lnSpc>
                <a:spcPct val="70000"/>
              </a:lnSpc>
            </a:pPr>
            <a:endParaRPr lang="en-US" dirty="0"/>
          </a:p>
          <a:p>
            <a:pPr marL="285750" lvl="0" indent="-285750">
              <a:buFont typeface="Arial"/>
              <a:buChar char="•"/>
            </a:pPr>
            <a:r>
              <a:rPr lang="en-US" sz="2400" b="1" dirty="0" smtClean="0"/>
              <a:t>1.0 </a:t>
            </a:r>
            <a:r>
              <a:rPr lang="en-US" sz="2400" b="1" dirty="0"/>
              <a:t>Special Education administrative/instructional support role – </a:t>
            </a:r>
            <a:r>
              <a:rPr lang="en-US" sz="2400" b="1" i="1" dirty="0"/>
              <a:t>This position will provide </a:t>
            </a:r>
            <a:r>
              <a:rPr lang="en-US" sz="2400" b="1" i="1" dirty="0" smtClean="0"/>
              <a:t>support </a:t>
            </a:r>
            <a:r>
              <a:rPr lang="en-US" sz="2400" b="1" i="1" dirty="0"/>
              <a:t>for the increasing demand for timely decision-making, supervision of instructional </a:t>
            </a:r>
            <a:r>
              <a:rPr lang="en-US" sz="2400" b="1" i="1" dirty="0" smtClean="0"/>
              <a:t>staff, </a:t>
            </a:r>
            <a:r>
              <a:rPr lang="en-US" sz="2400" b="1" i="1" dirty="0"/>
              <a:t>and responsiveness to parents not possible with the current resources at the central office level.</a:t>
            </a:r>
            <a:r>
              <a:rPr lang="en-US" sz="2400" b="1" dirty="0"/>
              <a:t>   We are looking at several possible role descriptions and compensation models for meeting these needs</a:t>
            </a:r>
            <a:r>
              <a:rPr lang="en-US" sz="2400" b="1" dirty="0" smtClean="0"/>
              <a:t>.</a:t>
            </a:r>
          </a:p>
          <a:p>
            <a:pPr lvl="0">
              <a:lnSpc>
                <a:spcPct val="60000"/>
              </a:lnSpc>
            </a:pPr>
            <a:endParaRPr lang="en-US" sz="2400" b="1" dirty="0"/>
          </a:p>
          <a:p>
            <a:pPr marL="285750" lvl="0" indent="-285750">
              <a:buFont typeface="Arial"/>
              <a:buChar char="•"/>
            </a:pPr>
            <a:r>
              <a:rPr lang="en-US" sz="2400" b="1" dirty="0"/>
              <a:t>.2 MS art teacher – </a:t>
            </a:r>
            <a:r>
              <a:rPr lang="en-US" sz="2400" b="1" i="1" dirty="0"/>
              <a:t>to address the need for additional art instruction as the largest classes move into grades 7 and 8</a:t>
            </a:r>
            <a:r>
              <a:rPr lang="en-US" sz="2400" b="1" dirty="0"/>
              <a:t>.  Currently HMS has only 1.6 art FTEs</a:t>
            </a:r>
            <a:r>
              <a:rPr lang="en-US" sz="2400" b="1" dirty="0" smtClean="0"/>
              <a:t>.</a:t>
            </a:r>
          </a:p>
          <a:p>
            <a:pPr lvl="0">
              <a:lnSpc>
                <a:spcPct val="60000"/>
              </a:lnSpc>
            </a:pPr>
            <a:endParaRPr lang="en-US" sz="2400" b="1" dirty="0"/>
          </a:p>
          <a:p>
            <a:pPr marL="285750" lvl="0" indent="-285750">
              <a:buFont typeface="Arial"/>
              <a:buChar char="•"/>
            </a:pPr>
            <a:r>
              <a:rPr lang="en-US" sz="2400" b="1" dirty="0"/>
              <a:t>Incremental cost of moving Post-Secondary Planning Coordinator from Tutor rate to 1.0 FTE counselor </a:t>
            </a:r>
            <a:r>
              <a:rPr lang="en-US" sz="2400" b="1" i="1" dirty="0"/>
              <a:t>– to ensure continuity of staffing from one year to the next.  </a:t>
            </a:r>
            <a:r>
              <a:rPr lang="en-US" sz="2400" b="1" dirty="0"/>
              <a:t>Since the inception of this role, we have lost tutors (all certified in guidance) to full time positions in other districts</a:t>
            </a:r>
            <a:r>
              <a:rPr lang="en-US" sz="2400" b="1" dirty="0" smtClean="0"/>
              <a:t>.</a:t>
            </a:r>
            <a:endParaRPr lang="en-US" b="1" dirty="0"/>
          </a:p>
          <a:p>
            <a:pPr lvl="0">
              <a:lnSpc>
                <a:spcPct val="40000"/>
              </a:lnSpc>
            </a:pPr>
            <a:endParaRPr lang="en-US" sz="2400" dirty="0"/>
          </a:p>
        </p:txBody>
      </p:sp>
    </p:spTree>
    <p:extLst>
      <p:ext uri="{BB962C8B-B14F-4D97-AF65-F5344CB8AC3E}">
        <p14:creationId xmlns:p14="http://schemas.microsoft.com/office/powerpoint/2010/main" val="452475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26999" y="1142998"/>
          <a:ext cx="8890003" cy="5372101"/>
        </p:xfrm>
        <a:graphic>
          <a:graphicData uri="http://schemas.openxmlformats.org/drawingml/2006/table">
            <a:tbl>
              <a:tblPr/>
              <a:tblGrid>
                <a:gridCol w="729435"/>
                <a:gridCol w="1696266"/>
                <a:gridCol w="990600"/>
                <a:gridCol w="939800"/>
                <a:gridCol w="990600"/>
                <a:gridCol w="977900"/>
                <a:gridCol w="990600"/>
                <a:gridCol w="990600"/>
                <a:gridCol w="584202"/>
              </a:tblGrid>
              <a:tr h="396136">
                <a:tc>
                  <a:txBody>
                    <a:bodyPr/>
                    <a:lstStyle/>
                    <a:p>
                      <a:pPr algn="l" fontAlgn="b"/>
                      <a:endParaRPr lang="en-US" sz="105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1050" b="0" i="0" u="none" strike="noStrike">
                        <a:effectLst/>
                        <a:latin typeface="Arial"/>
                      </a:endParaRPr>
                    </a:p>
                  </a:txBody>
                  <a:tcPr marL="0" marR="0" marT="0" marB="0" anchor="b">
                    <a:lnL>
                      <a:noFill/>
                    </a:lnL>
                    <a:lnR>
                      <a:noFill/>
                    </a:lnR>
                    <a:lnT>
                      <a:noFill/>
                    </a:lnT>
                    <a:lnB>
                      <a:noFill/>
                    </a:lnB>
                  </a:tcPr>
                </a:tc>
                <a:tc>
                  <a:txBody>
                    <a:bodyPr/>
                    <a:lstStyle/>
                    <a:p>
                      <a:pPr algn="r" fontAlgn="b"/>
                      <a:endParaRPr lang="en-US" sz="105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050" b="1" i="0" u="none" strike="noStrike">
                        <a:effectLst/>
                        <a:latin typeface="Arial"/>
                      </a:endParaRPr>
                    </a:p>
                  </a:txBody>
                  <a:tcPr marL="0" marR="0" marT="0" marB="0" anchor="b">
                    <a:lnL>
                      <a:noFill/>
                    </a:lnL>
                    <a:lnR>
                      <a:noFill/>
                    </a:lnR>
                    <a:lnT>
                      <a:noFill/>
                    </a:lnT>
                    <a:lnB>
                      <a:noFill/>
                    </a:lnB>
                  </a:tcPr>
                </a:tc>
                <a:tc>
                  <a:txBody>
                    <a:bodyPr/>
                    <a:lstStyle/>
                    <a:p>
                      <a:pPr algn="r" fontAlgn="b"/>
                      <a:r>
                        <a:rPr lang="en-US" sz="1050" b="1" i="0" u="none" strike="noStrike">
                          <a:effectLst/>
                          <a:latin typeface="Arial"/>
                        </a:rPr>
                        <a:t>Base</a:t>
                      </a:r>
                    </a:p>
                  </a:txBody>
                  <a:tcPr marL="0" marR="0" marT="0" marB="0" anchor="b">
                    <a:lnL>
                      <a:noFill/>
                    </a:lnL>
                    <a:lnR>
                      <a:noFill/>
                    </a:lnR>
                    <a:lnT>
                      <a:noFill/>
                    </a:lnT>
                    <a:lnB>
                      <a:noFill/>
                    </a:lnB>
                  </a:tcPr>
                </a:tc>
                <a:tc>
                  <a:txBody>
                    <a:bodyPr/>
                    <a:lstStyle/>
                    <a:p>
                      <a:pPr algn="r" fontAlgn="b"/>
                      <a:r>
                        <a:rPr lang="en-US" sz="1050" b="1" i="0" u="none" strike="noStrike">
                          <a:effectLst/>
                          <a:latin typeface="Arial"/>
                        </a:rPr>
                        <a:t>Base</a:t>
                      </a:r>
                    </a:p>
                  </a:txBody>
                  <a:tcPr marL="0" marR="0" marT="0" marB="0" anchor="b">
                    <a:lnL>
                      <a:noFill/>
                    </a:lnL>
                    <a:lnR>
                      <a:noFill/>
                    </a:lnR>
                    <a:lnT>
                      <a:noFill/>
                    </a:lnT>
                    <a:lnB>
                      <a:noFill/>
                    </a:lnB>
                  </a:tcPr>
                </a:tc>
                <a:tc>
                  <a:txBody>
                    <a:bodyPr/>
                    <a:lstStyle/>
                    <a:p>
                      <a:pPr algn="r" fontAlgn="b"/>
                      <a:r>
                        <a:rPr lang="en-US" sz="1050" b="1" i="0" u="none" strike="noStrike">
                          <a:effectLst/>
                          <a:latin typeface="Arial"/>
                        </a:rPr>
                        <a:t>Base</a:t>
                      </a:r>
                    </a:p>
                  </a:txBody>
                  <a:tcPr marL="0" marR="0" marT="0" marB="0" anchor="b">
                    <a:lnL>
                      <a:noFill/>
                    </a:lnL>
                    <a:lnR>
                      <a:noFill/>
                    </a:lnR>
                    <a:lnT>
                      <a:noFill/>
                    </a:lnT>
                    <a:lnB>
                      <a:noFill/>
                    </a:lnB>
                  </a:tcPr>
                </a:tc>
                <a:tc>
                  <a:txBody>
                    <a:bodyPr/>
                    <a:lstStyle/>
                    <a:p>
                      <a:pPr algn="r" fontAlgn="b"/>
                      <a:r>
                        <a:rPr lang="en-US" sz="1050" b="1" i="0" u="none" strike="noStrike">
                          <a:effectLst/>
                          <a:latin typeface="Arial"/>
                        </a:rPr>
                        <a:t>17 over 16</a:t>
                      </a:r>
                    </a:p>
                  </a:txBody>
                  <a:tcPr marL="0" marR="0" marT="0" marB="0" anchor="b">
                    <a:lnL>
                      <a:noFill/>
                    </a:lnL>
                    <a:lnR>
                      <a:noFill/>
                    </a:lnR>
                    <a:lnT>
                      <a:noFill/>
                    </a:lnT>
                    <a:lnB>
                      <a:noFill/>
                    </a:lnB>
                  </a:tcPr>
                </a:tc>
                <a:tc>
                  <a:txBody>
                    <a:bodyPr/>
                    <a:lstStyle/>
                    <a:p>
                      <a:pPr algn="l" fontAlgn="b"/>
                      <a:endParaRPr lang="en-US" sz="1050" b="1" i="0" u="none" strike="noStrike">
                        <a:effectLst/>
                        <a:latin typeface="Arial"/>
                      </a:endParaRPr>
                    </a:p>
                  </a:txBody>
                  <a:tcPr marL="0" marR="0" marT="0" marB="0" anchor="b">
                    <a:lnL>
                      <a:noFill/>
                    </a:lnL>
                    <a:lnR>
                      <a:noFill/>
                    </a:lnR>
                    <a:lnT>
                      <a:noFill/>
                    </a:lnT>
                    <a:lnB>
                      <a:noFill/>
                    </a:lnB>
                  </a:tcPr>
                </a:tc>
              </a:tr>
              <a:tr h="415944">
                <a:tc>
                  <a:txBody>
                    <a:bodyPr/>
                    <a:lstStyle/>
                    <a:p>
                      <a:pPr algn="l" fontAlgn="b"/>
                      <a:endParaRPr lang="en-US" sz="105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1050" b="1" i="0" u="none" strike="noStrike">
                        <a:effectLst/>
                        <a:latin typeface="Arial"/>
                      </a:endParaRPr>
                    </a:p>
                  </a:txBody>
                  <a:tcPr marL="0" marR="0" marT="0" marB="0" anchor="b">
                    <a:lnL>
                      <a:noFill/>
                    </a:lnL>
                    <a:lnR>
                      <a:noFill/>
                    </a:lnR>
                    <a:lnT>
                      <a:noFill/>
                    </a:lnT>
                    <a:lnB>
                      <a:noFill/>
                    </a:lnB>
                  </a:tcPr>
                </a:tc>
                <a:tc>
                  <a:txBody>
                    <a:bodyPr/>
                    <a:lstStyle/>
                    <a:p>
                      <a:pPr algn="r" fontAlgn="b"/>
                      <a:r>
                        <a:rPr lang="en-US" sz="1050" b="1" i="0" u="dbl" strike="noStrike" dirty="0">
                          <a:effectLst/>
                          <a:latin typeface="Arial"/>
                        </a:rPr>
                        <a:t>Budget</a:t>
                      </a:r>
                    </a:p>
                  </a:txBody>
                  <a:tcPr marL="0" marR="0" marT="0" marB="0" anchor="b">
                    <a:lnL>
                      <a:noFill/>
                    </a:lnL>
                    <a:lnR>
                      <a:noFill/>
                    </a:lnR>
                    <a:lnT>
                      <a:noFill/>
                    </a:lnT>
                    <a:lnB>
                      <a:noFill/>
                    </a:lnB>
                  </a:tcPr>
                </a:tc>
                <a:tc>
                  <a:txBody>
                    <a:bodyPr/>
                    <a:lstStyle/>
                    <a:p>
                      <a:pPr algn="r" fontAlgn="b"/>
                      <a:r>
                        <a:rPr lang="en-US" sz="105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105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105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1050" b="1" i="0" u="dbl" strike="noStrike" dirty="0">
                          <a:solidFill>
                            <a:schemeClr val="tx1"/>
                          </a:solidFill>
                          <a:effectLst/>
                          <a:latin typeface="Arial"/>
                        </a:rPr>
                        <a:t>Budget</a:t>
                      </a:r>
                    </a:p>
                  </a:txBody>
                  <a:tcPr marL="0" marR="0" marT="0" marB="0" anchor="b">
                    <a:lnL>
                      <a:noFill/>
                    </a:lnL>
                    <a:lnR>
                      <a:noFill/>
                    </a:lnR>
                    <a:lnT>
                      <a:noFill/>
                    </a:lnT>
                    <a:lnB>
                      <a:noFill/>
                    </a:lnB>
                    <a:solidFill>
                      <a:schemeClr val="accent2">
                        <a:lumMod val="20000"/>
                        <a:lumOff val="80000"/>
                      </a:schemeClr>
                    </a:solidFill>
                  </a:tcPr>
                </a:tc>
                <a:tc>
                  <a:txBody>
                    <a:bodyPr/>
                    <a:lstStyle/>
                    <a:p>
                      <a:pPr algn="r" fontAlgn="b"/>
                      <a:r>
                        <a:rPr lang="en-US" sz="1050" b="1" i="0" u="dbl" strike="noStrike">
                          <a:effectLst/>
                          <a:latin typeface="Arial"/>
                        </a:rPr>
                        <a:t>Increase</a:t>
                      </a:r>
                    </a:p>
                  </a:txBody>
                  <a:tcPr marL="0" marR="0" marT="0" marB="0" anchor="b">
                    <a:lnL>
                      <a:noFill/>
                    </a:lnL>
                    <a:lnR>
                      <a:noFill/>
                    </a:lnR>
                    <a:lnT>
                      <a:noFill/>
                    </a:lnT>
                    <a:lnB>
                      <a:noFill/>
                    </a:lnB>
                  </a:tcPr>
                </a:tc>
                <a:tc>
                  <a:txBody>
                    <a:bodyPr/>
                    <a:lstStyle/>
                    <a:p>
                      <a:pPr algn="ctr" fontAlgn="b"/>
                      <a:r>
                        <a:rPr lang="en-US" sz="1050" b="1" i="0" u="none" strike="noStrike">
                          <a:effectLst/>
                          <a:latin typeface="Arial"/>
                        </a:rPr>
                        <a:t>%</a:t>
                      </a:r>
                    </a:p>
                  </a:txBody>
                  <a:tcPr marL="0" marR="0" marT="0" marB="0" anchor="b">
                    <a:lnL>
                      <a:noFill/>
                    </a:lnL>
                    <a:lnR>
                      <a:noFill/>
                    </a:lnR>
                    <a:lnT>
                      <a:noFill/>
                    </a:lnT>
                    <a:lnB>
                      <a:noFill/>
                    </a:lnB>
                  </a:tcPr>
                </a:tc>
              </a:tr>
              <a:tr h="415944">
                <a:tc>
                  <a:txBody>
                    <a:bodyPr/>
                    <a:lstStyle/>
                    <a:p>
                      <a:pPr algn="l" fontAlgn="b"/>
                      <a:r>
                        <a:rPr lang="en-US" sz="1050" b="1" i="0" u="none" strike="noStrike">
                          <a:effectLst/>
                          <a:latin typeface="Arial"/>
                        </a:rPr>
                        <a:t>ACCOUNT</a:t>
                      </a:r>
                    </a:p>
                  </a:txBody>
                  <a:tcPr marL="0" marR="0" marT="0" marB="0" anchor="b">
                    <a:lnL>
                      <a:noFill/>
                    </a:lnL>
                    <a:lnR>
                      <a:noFill/>
                    </a:lnR>
                    <a:lnT>
                      <a:noFill/>
                    </a:lnT>
                    <a:lnB>
                      <a:noFill/>
                    </a:lnB>
                  </a:tcPr>
                </a:tc>
                <a:tc>
                  <a:txBody>
                    <a:bodyPr/>
                    <a:lstStyle/>
                    <a:p>
                      <a:pPr algn="ctr" fontAlgn="b"/>
                      <a:r>
                        <a:rPr lang="en-US" sz="1050" b="1" i="0" u="none" strike="noStrike">
                          <a:effectLst/>
                          <a:latin typeface="Arial"/>
                        </a:rPr>
                        <a:t>ACCOUNT TITLE</a:t>
                      </a:r>
                    </a:p>
                  </a:txBody>
                  <a:tcPr marL="0" marR="0" marT="0" marB="0" anchor="b">
                    <a:lnL>
                      <a:noFill/>
                    </a:lnL>
                    <a:lnR>
                      <a:noFill/>
                    </a:lnR>
                    <a:lnT>
                      <a:noFill/>
                    </a:lnT>
                    <a:lnB>
                      <a:noFill/>
                    </a:lnB>
                  </a:tcPr>
                </a:tc>
                <a:tc>
                  <a:txBody>
                    <a:bodyPr/>
                    <a:lstStyle/>
                    <a:p>
                      <a:pPr algn="r" fontAlgn="b"/>
                      <a:r>
                        <a:rPr lang="en-US" sz="1050" b="1" i="0" u="dbl" strike="noStrike">
                          <a:effectLst/>
                          <a:latin typeface="Arial"/>
                        </a:rPr>
                        <a:t>2012-2013</a:t>
                      </a:r>
                    </a:p>
                  </a:txBody>
                  <a:tcPr marL="0" marR="0" marT="0" marB="0" anchor="b">
                    <a:lnL>
                      <a:noFill/>
                    </a:lnL>
                    <a:lnR>
                      <a:noFill/>
                    </a:lnR>
                    <a:lnT>
                      <a:noFill/>
                    </a:lnT>
                    <a:lnB>
                      <a:noFill/>
                    </a:lnB>
                  </a:tcPr>
                </a:tc>
                <a:tc>
                  <a:txBody>
                    <a:bodyPr/>
                    <a:lstStyle/>
                    <a:p>
                      <a:pPr algn="r" fontAlgn="b"/>
                      <a:r>
                        <a:rPr lang="en-US" sz="1050" b="1" i="0" u="dbl" strike="noStrike">
                          <a:effectLst/>
                          <a:latin typeface="Arial"/>
                        </a:rPr>
                        <a:t>2013-2014</a:t>
                      </a:r>
                    </a:p>
                  </a:txBody>
                  <a:tcPr marL="0" marR="0" marT="0" marB="0" anchor="b">
                    <a:lnL>
                      <a:noFill/>
                    </a:lnL>
                    <a:lnR>
                      <a:noFill/>
                    </a:lnR>
                    <a:lnT>
                      <a:noFill/>
                    </a:lnT>
                    <a:lnB>
                      <a:noFill/>
                    </a:lnB>
                  </a:tcPr>
                </a:tc>
                <a:tc>
                  <a:txBody>
                    <a:bodyPr/>
                    <a:lstStyle/>
                    <a:p>
                      <a:pPr algn="r" fontAlgn="b"/>
                      <a:r>
                        <a:rPr lang="en-US" sz="1050" b="1" i="0" u="dbl" strike="noStrike">
                          <a:effectLst/>
                          <a:latin typeface="Arial"/>
                        </a:rPr>
                        <a:t>2014-2015</a:t>
                      </a:r>
                    </a:p>
                  </a:txBody>
                  <a:tcPr marL="0" marR="0" marT="0" marB="0" anchor="b">
                    <a:lnL>
                      <a:noFill/>
                    </a:lnL>
                    <a:lnR>
                      <a:noFill/>
                    </a:lnR>
                    <a:lnT>
                      <a:noFill/>
                    </a:lnT>
                    <a:lnB>
                      <a:noFill/>
                    </a:lnB>
                  </a:tcPr>
                </a:tc>
                <a:tc>
                  <a:txBody>
                    <a:bodyPr/>
                    <a:lstStyle/>
                    <a:p>
                      <a:pPr algn="r" fontAlgn="b"/>
                      <a:r>
                        <a:rPr lang="en-US" sz="1050" b="1" i="0" u="dbl" strike="noStrike">
                          <a:effectLst/>
                          <a:latin typeface="Arial"/>
                        </a:rPr>
                        <a:t>2015-2016</a:t>
                      </a:r>
                    </a:p>
                  </a:txBody>
                  <a:tcPr marL="0" marR="0" marT="0" marB="0" anchor="b">
                    <a:lnL>
                      <a:noFill/>
                    </a:lnL>
                    <a:lnR>
                      <a:noFill/>
                    </a:lnR>
                    <a:lnT>
                      <a:noFill/>
                    </a:lnT>
                    <a:lnB>
                      <a:noFill/>
                    </a:lnB>
                  </a:tcPr>
                </a:tc>
                <a:tc>
                  <a:txBody>
                    <a:bodyPr/>
                    <a:lstStyle/>
                    <a:p>
                      <a:pPr algn="r" fontAlgn="b"/>
                      <a:r>
                        <a:rPr lang="en-US" sz="1050" b="1" i="0" u="dbl" strike="noStrike" dirty="0">
                          <a:solidFill>
                            <a:schemeClr val="tx1"/>
                          </a:solidFill>
                          <a:effectLst/>
                          <a:latin typeface="Arial"/>
                        </a:rPr>
                        <a:t>2016-2017</a:t>
                      </a:r>
                    </a:p>
                  </a:txBody>
                  <a:tcPr marL="0" marR="0" marT="0" marB="0" anchor="b">
                    <a:lnL>
                      <a:noFill/>
                    </a:lnL>
                    <a:lnR>
                      <a:noFill/>
                    </a:lnR>
                    <a:lnT>
                      <a:noFill/>
                    </a:lnT>
                    <a:lnB>
                      <a:noFill/>
                    </a:lnB>
                    <a:solidFill>
                      <a:schemeClr val="accent2">
                        <a:lumMod val="20000"/>
                        <a:lumOff val="80000"/>
                      </a:schemeClr>
                    </a:solidFill>
                  </a:tcPr>
                </a:tc>
                <a:tc>
                  <a:txBody>
                    <a:bodyPr/>
                    <a:lstStyle/>
                    <a:p>
                      <a:pPr algn="r" fontAlgn="b"/>
                      <a:r>
                        <a:rPr lang="en-US" sz="1050" b="1" i="0" u="dbl" strike="noStrike" dirty="0">
                          <a:effectLst/>
                          <a:latin typeface="Arial"/>
                        </a:rPr>
                        <a:t>(Decrease)</a:t>
                      </a:r>
                    </a:p>
                  </a:txBody>
                  <a:tcPr marL="0" marR="0" marT="0" marB="0" anchor="b">
                    <a:lnL>
                      <a:noFill/>
                    </a:lnL>
                    <a:lnR>
                      <a:noFill/>
                    </a:lnR>
                    <a:lnT>
                      <a:noFill/>
                    </a:lnT>
                    <a:lnB>
                      <a:noFill/>
                    </a:lnB>
                  </a:tcPr>
                </a:tc>
                <a:tc>
                  <a:txBody>
                    <a:bodyPr/>
                    <a:lstStyle/>
                    <a:p>
                      <a:pPr algn="ctr" fontAlgn="b"/>
                      <a:r>
                        <a:rPr lang="en-US" sz="1050" b="1" i="0" u="none" strike="noStrike">
                          <a:effectLst/>
                          <a:latin typeface="Arial"/>
                        </a:rPr>
                        <a:t>Change</a:t>
                      </a:r>
                    </a:p>
                  </a:txBody>
                  <a:tcPr marL="0" marR="0" marT="0" marB="0" anchor="b">
                    <a:lnL>
                      <a:noFill/>
                    </a:lnL>
                    <a:lnR>
                      <a:noFill/>
                    </a:lnR>
                    <a:lnT>
                      <a:noFill/>
                    </a:lnT>
                    <a:lnB>
                      <a:noFill/>
                    </a:lnB>
                  </a:tcPr>
                </a:tc>
              </a:tr>
              <a:tr h="223118">
                <a:tc>
                  <a:txBody>
                    <a:bodyPr/>
                    <a:lstStyle/>
                    <a:p>
                      <a:pPr algn="l" fontAlgn="b"/>
                      <a:endParaRPr lang="en-US" sz="1050" b="1" i="0" u="sng" strike="noStrike">
                        <a:solidFill>
                          <a:srgbClr val="538DD5"/>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1" i="0" u="sng" strike="noStrike">
                        <a:solidFill>
                          <a:srgbClr val="538DD5"/>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1050" b="1" i="0" u="sng" strike="noStrike" dirty="0">
                        <a:solidFill>
                          <a:srgbClr val="538DD5"/>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1050" b="1" i="0" u="sng" strike="noStrike">
                        <a:solidFill>
                          <a:srgbClr val="538DD5"/>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1050" b="1" i="0" u="sng" strike="noStrike">
                        <a:solidFill>
                          <a:srgbClr val="538DD5"/>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1050" b="1" i="0" u="sng" strike="noStrike">
                        <a:solidFill>
                          <a:srgbClr val="538DD5"/>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endParaRPr lang="en-US" sz="1050" b="1" i="0" u="sng" strike="noStrike" dirty="0">
                        <a:solidFill>
                          <a:schemeClr val="tx1"/>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r" fontAlgn="b"/>
                      <a:endParaRPr lang="en-US" sz="1050" b="1" i="0" u="sng" strike="noStrike">
                        <a:solidFill>
                          <a:srgbClr val="538DD5"/>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b"/>
                      <a:endParaRPr lang="en-US" sz="1050" b="1" i="0" u="sng" strike="noStrike">
                        <a:solidFill>
                          <a:srgbClr val="538DD5"/>
                        </a:solidFill>
                        <a:effectLst/>
                        <a:latin typeface="Arial"/>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415944">
                <a:tc>
                  <a:txBody>
                    <a:bodyPr/>
                    <a:lstStyle/>
                    <a:p>
                      <a:pPr algn="ctr" fontAlgn="b"/>
                      <a:r>
                        <a:rPr lang="en-US" sz="1200" b="1" i="0" u="none" strike="noStrike" dirty="0">
                          <a:effectLst/>
                          <a:latin typeface="Cambria"/>
                        </a:rPr>
                        <a:t>2100B</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1" i="0" u="none" strike="noStrike" dirty="0">
                          <a:effectLst/>
                          <a:latin typeface="Cambria"/>
                        </a:rPr>
                        <a:t>Sped Supervision</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b"/>
                      <a:r>
                        <a:rPr lang="en-US" sz="1200" b="1" i="0" u="none" strike="noStrike">
                          <a:effectLst/>
                          <a:latin typeface="Cambria"/>
                        </a:rPr>
                        <a:t>$238,244</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Cambria"/>
                        </a:rPr>
                        <a:t>$241,690</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Cambria"/>
                        </a:rPr>
                        <a:t>$252,862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effectLst/>
                          <a:latin typeface="Cambria"/>
                        </a:rPr>
                        <a:t>$246,102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dirty="0">
                          <a:solidFill>
                            <a:schemeClr val="tx1"/>
                          </a:solidFill>
                          <a:effectLst/>
                          <a:latin typeface="Cambria"/>
                        </a:rPr>
                        <a:t>$324,454</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chemeClr val="accent2">
                        <a:lumMod val="20000"/>
                        <a:lumOff val="80000"/>
                      </a:schemeClr>
                    </a:solidFill>
                  </a:tcPr>
                </a:tc>
                <a:tc>
                  <a:txBody>
                    <a:bodyPr/>
                    <a:lstStyle/>
                    <a:p>
                      <a:pPr algn="ctr" fontAlgn="b"/>
                      <a:r>
                        <a:rPr lang="en-US" sz="1200" b="1" i="0" u="none" strike="noStrike">
                          <a:effectLst/>
                          <a:latin typeface="Cambria"/>
                        </a:rPr>
                        <a:t>$78,352</a:t>
                      </a: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200" b="1" i="0" u="none" strike="noStrike">
                          <a:solidFill>
                            <a:srgbClr val="9BBB59"/>
                          </a:solidFill>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15944">
                <a:tc>
                  <a:txBody>
                    <a:bodyPr/>
                    <a:lstStyle/>
                    <a:p>
                      <a:pPr algn="ctr" fontAlgn="b"/>
                      <a:r>
                        <a:rPr lang="en-US" sz="1200" b="1" i="0" u="none" strike="noStrike" dirty="0">
                          <a:effectLst/>
                          <a:latin typeface="Cambria"/>
                        </a:rPr>
                        <a:t>2300B</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dirty="0">
                          <a:effectLst/>
                          <a:latin typeface="Cambria"/>
                        </a:rPr>
                        <a:t>Sped Instruction</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effectLst/>
                          <a:latin typeface="Cambria"/>
                        </a:rPr>
                        <a:t>$5,457,819</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$5,667,476</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$5,949,319</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$6,180,030</a:t>
                      </a:r>
                    </a:p>
                  </a:txBody>
                  <a:tcPr marL="0" marR="0" marT="0" marB="0" anchor="b">
                    <a:lnL>
                      <a:noFill/>
                    </a:lnL>
                    <a:lnR>
                      <a:noFill/>
                    </a:lnR>
                    <a:lnT>
                      <a:noFill/>
                    </a:lnT>
                    <a:lnB>
                      <a:noFill/>
                    </a:lnB>
                  </a:tcPr>
                </a:tc>
                <a:tc>
                  <a:txBody>
                    <a:bodyPr/>
                    <a:lstStyle/>
                    <a:p>
                      <a:pPr algn="ctr" fontAlgn="b"/>
                      <a:r>
                        <a:rPr lang="en-US" sz="1200" b="1" i="0" u="none" strike="noStrike" dirty="0">
                          <a:solidFill>
                            <a:schemeClr val="tx1"/>
                          </a:solidFill>
                          <a:effectLst/>
                          <a:latin typeface="Cambria"/>
                        </a:rPr>
                        <a:t>$6,582,164</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effectLst/>
                          <a:latin typeface="Cambria"/>
                        </a:rPr>
                        <a:t>$402,134</a:t>
                      </a:r>
                    </a:p>
                  </a:txBody>
                  <a:tcPr marL="0" marR="0" marT="0" marB="0" anchor="b">
                    <a:lnL>
                      <a:noFill/>
                    </a:lnL>
                    <a:lnR>
                      <a:noFill/>
                    </a:lnR>
                    <a:lnT>
                      <a:noFill/>
                    </a:lnT>
                    <a:lnB>
                      <a:noFill/>
                    </a:lnB>
                  </a:tcPr>
                </a:tc>
                <a:tc>
                  <a:txBody>
                    <a:bodyPr/>
                    <a:lstStyle/>
                    <a:p>
                      <a:pPr algn="ctr" fontAlgn="b"/>
                      <a:r>
                        <a:rPr lang="en-US" sz="1200" b="1" i="0" u="none" strike="noStrike">
                          <a:solidFill>
                            <a:srgbClr val="9BBB59"/>
                          </a:solidFill>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396136">
                <a:tc>
                  <a:txBody>
                    <a:bodyPr/>
                    <a:lstStyle/>
                    <a:p>
                      <a:pPr algn="ctr" fontAlgn="b"/>
                      <a:r>
                        <a:rPr lang="en-US" sz="1200" b="1" i="0" u="none" strike="noStrike">
                          <a:effectLst/>
                          <a:latin typeface="Cambria"/>
                        </a:rPr>
                        <a:t>2350B</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dirty="0">
                          <a:effectLst/>
                          <a:latin typeface="Cambria"/>
                        </a:rPr>
                        <a:t>Sped Prof. Development</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effectLst/>
                          <a:latin typeface="Cambria"/>
                        </a:rPr>
                        <a:t>$10,700</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$9,900</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$9,900</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$9,900</a:t>
                      </a:r>
                    </a:p>
                  </a:txBody>
                  <a:tcPr marL="0" marR="0" marT="0" marB="0" anchor="b">
                    <a:lnL>
                      <a:noFill/>
                    </a:lnL>
                    <a:lnR>
                      <a:noFill/>
                    </a:lnR>
                    <a:lnT>
                      <a:noFill/>
                    </a:lnT>
                    <a:lnB>
                      <a:noFill/>
                    </a:lnB>
                  </a:tcPr>
                </a:tc>
                <a:tc>
                  <a:txBody>
                    <a:bodyPr/>
                    <a:lstStyle/>
                    <a:p>
                      <a:pPr algn="ctr" fontAlgn="b"/>
                      <a:r>
                        <a:rPr lang="en-US" sz="1200" b="1" i="0" u="none" strike="noStrike" dirty="0">
                          <a:solidFill>
                            <a:schemeClr val="tx1"/>
                          </a:solidFill>
                          <a:effectLst/>
                          <a:latin typeface="Cambria"/>
                        </a:rPr>
                        <a:t>$9,900</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dirty="0">
                          <a:effectLst/>
                          <a:latin typeface="Cambria"/>
                        </a:rPr>
                        <a:t>$0</a:t>
                      </a:r>
                    </a:p>
                  </a:txBody>
                  <a:tcPr marL="0" marR="0" marT="0" marB="0" anchor="b">
                    <a:lnL>
                      <a:noFill/>
                    </a:lnL>
                    <a:lnR>
                      <a:noFill/>
                    </a:lnR>
                    <a:lnT>
                      <a:noFill/>
                    </a:lnT>
                    <a:lnB>
                      <a:noFill/>
                    </a:lnB>
                  </a:tcPr>
                </a:tc>
                <a:tc>
                  <a:txBody>
                    <a:bodyPr/>
                    <a:lstStyle/>
                    <a:p>
                      <a:pPr algn="ctr" fontAlgn="b"/>
                      <a:r>
                        <a:rPr lang="en-US" sz="1200" b="1" i="0" u="none" strike="noStrike">
                          <a:solidFill>
                            <a:srgbClr val="9BBB59"/>
                          </a:solidFill>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325092">
                <a:tc>
                  <a:txBody>
                    <a:bodyPr/>
                    <a:lstStyle/>
                    <a:p>
                      <a:pPr algn="ctr" fontAlgn="b"/>
                      <a:r>
                        <a:rPr lang="en-US" sz="1200" b="1" i="0" u="none" strike="noStrike">
                          <a:effectLst/>
                          <a:latin typeface="Cambria"/>
                        </a:rPr>
                        <a:t>2400B</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dirty="0">
                          <a:effectLst/>
                          <a:latin typeface="Cambria"/>
                        </a:rPr>
                        <a:t>Sped Textbooks</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effectLst/>
                          <a:latin typeface="Cambria"/>
                        </a:rPr>
                        <a:t>$900</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$900</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$900</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$900</a:t>
                      </a:r>
                    </a:p>
                  </a:txBody>
                  <a:tcPr marL="0" marR="0" marT="0" marB="0" anchor="b">
                    <a:lnL>
                      <a:noFill/>
                    </a:lnL>
                    <a:lnR>
                      <a:noFill/>
                    </a:lnR>
                    <a:lnT>
                      <a:noFill/>
                    </a:lnT>
                    <a:lnB>
                      <a:noFill/>
                    </a:lnB>
                  </a:tcPr>
                </a:tc>
                <a:tc>
                  <a:txBody>
                    <a:bodyPr/>
                    <a:lstStyle/>
                    <a:p>
                      <a:pPr algn="ctr" fontAlgn="b"/>
                      <a:r>
                        <a:rPr lang="en-US" sz="1200" b="1" i="0" u="none" strike="noStrike" dirty="0">
                          <a:solidFill>
                            <a:schemeClr val="tx1"/>
                          </a:solidFill>
                          <a:effectLst/>
                          <a:latin typeface="Cambria"/>
                        </a:rPr>
                        <a:t>$900</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dirty="0">
                          <a:effectLst/>
                          <a:latin typeface="Cambria"/>
                        </a:rPr>
                        <a:t>$0</a:t>
                      </a:r>
                    </a:p>
                  </a:txBody>
                  <a:tcPr marL="0" marR="0" marT="0" marB="0" anchor="b">
                    <a:lnL>
                      <a:noFill/>
                    </a:lnL>
                    <a:lnR>
                      <a:noFill/>
                    </a:lnR>
                    <a:lnT>
                      <a:noFill/>
                    </a:lnT>
                    <a:lnB>
                      <a:noFill/>
                    </a:lnB>
                  </a:tcPr>
                </a:tc>
                <a:tc>
                  <a:txBody>
                    <a:bodyPr/>
                    <a:lstStyle/>
                    <a:p>
                      <a:pPr algn="ctr" fontAlgn="b"/>
                      <a:r>
                        <a:rPr lang="en-US" sz="1200" b="1" i="0" u="none" strike="noStrike">
                          <a:solidFill>
                            <a:srgbClr val="9BBB59"/>
                          </a:solidFill>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396136">
                <a:tc>
                  <a:txBody>
                    <a:bodyPr/>
                    <a:lstStyle/>
                    <a:p>
                      <a:pPr algn="ctr" fontAlgn="b"/>
                      <a:r>
                        <a:rPr lang="en-US" sz="1200" b="1" i="0" u="none" strike="noStrike">
                          <a:effectLst/>
                          <a:latin typeface="Cambria"/>
                        </a:rPr>
                        <a:t>2700B</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dirty="0">
                          <a:effectLst/>
                          <a:latin typeface="Cambria"/>
                        </a:rPr>
                        <a:t>Sped Counseling</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effectLst/>
                          <a:latin typeface="Cambria"/>
                        </a:rPr>
                        <a:t>$388,316</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$405,603</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$494,426</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$515,662</a:t>
                      </a:r>
                    </a:p>
                  </a:txBody>
                  <a:tcPr marL="0" marR="0" marT="0" marB="0" anchor="b">
                    <a:lnL>
                      <a:noFill/>
                    </a:lnL>
                    <a:lnR>
                      <a:noFill/>
                    </a:lnR>
                    <a:lnT>
                      <a:noFill/>
                    </a:lnT>
                    <a:lnB>
                      <a:noFill/>
                    </a:lnB>
                  </a:tcPr>
                </a:tc>
                <a:tc>
                  <a:txBody>
                    <a:bodyPr/>
                    <a:lstStyle/>
                    <a:p>
                      <a:pPr algn="ctr" fontAlgn="b"/>
                      <a:r>
                        <a:rPr lang="en-US" sz="1200" b="1" i="0" u="none" strike="noStrike" dirty="0">
                          <a:solidFill>
                            <a:schemeClr val="tx1"/>
                          </a:solidFill>
                          <a:effectLst/>
                          <a:latin typeface="Cambria"/>
                        </a:rPr>
                        <a:t>$534,401</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effectLst/>
                          <a:latin typeface="Cambria"/>
                        </a:rPr>
                        <a:t>$18,739</a:t>
                      </a:r>
                    </a:p>
                  </a:txBody>
                  <a:tcPr marL="0" marR="0" marT="0" marB="0" anchor="b">
                    <a:lnL>
                      <a:noFill/>
                    </a:lnL>
                    <a:lnR>
                      <a:noFill/>
                    </a:lnR>
                    <a:lnT>
                      <a:noFill/>
                    </a:lnT>
                    <a:lnB>
                      <a:noFill/>
                    </a:lnB>
                  </a:tcPr>
                </a:tc>
                <a:tc>
                  <a:txBody>
                    <a:bodyPr/>
                    <a:lstStyle/>
                    <a:p>
                      <a:pPr algn="ctr" fontAlgn="b"/>
                      <a:r>
                        <a:rPr lang="en-US" sz="1200" b="1" i="0" u="none" strike="noStrike">
                          <a:solidFill>
                            <a:srgbClr val="9BBB59"/>
                          </a:solidFill>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511986">
                <a:tc>
                  <a:txBody>
                    <a:bodyPr/>
                    <a:lstStyle/>
                    <a:p>
                      <a:pPr algn="ctr" fontAlgn="b"/>
                      <a:r>
                        <a:rPr lang="en-US" sz="1200" b="1" i="0" u="none" strike="noStrike">
                          <a:effectLst/>
                          <a:latin typeface="Cambria"/>
                        </a:rPr>
                        <a:t>2800B</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dirty="0">
                          <a:effectLst/>
                          <a:latin typeface="Cambria"/>
                        </a:rPr>
                        <a:t>Sped Psychological Services</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effectLst/>
                          <a:latin typeface="Cambria"/>
                        </a:rPr>
                        <a:t>$231,753</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$245,277</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$248,714</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$261,237</a:t>
                      </a:r>
                    </a:p>
                  </a:txBody>
                  <a:tcPr marL="0" marR="0" marT="0" marB="0" anchor="b">
                    <a:lnL>
                      <a:noFill/>
                    </a:lnL>
                    <a:lnR>
                      <a:noFill/>
                    </a:lnR>
                    <a:lnT>
                      <a:noFill/>
                    </a:lnT>
                    <a:lnB>
                      <a:noFill/>
                    </a:lnB>
                  </a:tcPr>
                </a:tc>
                <a:tc>
                  <a:txBody>
                    <a:bodyPr/>
                    <a:lstStyle/>
                    <a:p>
                      <a:pPr algn="ctr" fontAlgn="b"/>
                      <a:r>
                        <a:rPr lang="en-US" sz="1200" b="1" i="0" u="none" strike="noStrike" dirty="0">
                          <a:solidFill>
                            <a:schemeClr val="tx1"/>
                          </a:solidFill>
                          <a:effectLst/>
                          <a:latin typeface="Cambria"/>
                        </a:rPr>
                        <a:t>$272,291</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effectLst/>
                          <a:latin typeface="Cambria"/>
                        </a:rPr>
                        <a:t>$11,054</a:t>
                      </a:r>
                    </a:p>
                  </a:txBody>
                  <a:tcPr marL="0" marR="0" marT="0" marB="0" anchor="b">
                    <a:lnL>
                      <a:noFill/>
                    </a:lnL>
                    <a:lnR>
                      <a:noFill/>
                    </a:lnR>
                    <a:lnT>
                      <a:noFill/>
                    </a:lnT>
                    <a:lnB>
                      <a:noFill/>
                    </a:lnB>
                  </a:tcPr>
                </a:tc>
                <a:tc>
                  <a:txBody>
                    <a:bodyPr/>
                    <a:lstStyle/>
                    <a:p>
                      <a:pPr algn="ctr" fontAlgn="b"/>
                      <a:r>
                        <a:rPr lang="en-US" sz="1200" b="1" i="0" u="none" strike="noStrike">
                          <a:solidFill>
                            <a:srgbClr val="9BBB59"/>
                          </a:solidFill>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435749">
                <a:tc>
                  <a:txBody>
                    <a:bodyPr/>
                    <a:lstStyle/>
                    <a:p>
                      <a:pPr algn="ctr" fontAlgn="b"/>
                      <a:r>
                        <a:rPr lang="en-US" sz="1200" b="1" i="0" u="none" strike="noStrike">
                          <a:effectLst/>
                          <a:latin typeface="Cambria"/>
                        </a:rPr>
                        <a:t>3300B</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dirty="0">
                          <a:effectLst/>
                          <a:latin typeface="Cambria"/>
                        </a:rPr>
                        <a:t>Sped Transportation</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dirty="0">
                          <a:effectLst/>
                          <a:latin typeface="Cambria"/>
                        </a:rPr>
                        <a:t>$627,287</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$573,011</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$562,563</a:t>
                      </a:r>
                    </a:p>
                  </a:txBody>
                  <a:tcPr marL="0" marR="0" marT="0" marB="0" anchor="b">
                    <a:lnL>
                      <a:noFill/>
                    </a:lnL>
                    <a:lnR>
                      <a:noFill/>
                    </a:lnR>
                    <a:lnT>
                      <a:noFill/>
                    </a:lnT>
                    <a:lnB>
                      <a:noFill/>
                    </a:lnB>
                  </a:tcPr>
                </a:tc>
                <a:tc>
                  <a:txBody>
                    <a:bodyPr/>
                    <a:lstStyle/>
                    <a:p>
                      <a:pPr algn="ctr" fontAlgn="b"/>
                      <a:r>
                        <a:rPr lang="en-US" sz="1200" b="1" i="0" u="none" strike="noStrike">
                          <a:effectLst/>
                          <a:latin typeface="Cambria"/>
                        </a:rPr>
                        <a:t>$588,774</a:t>
                      </a:r>
                    </a:p>
                  </a:txBody>
                  <a:tcPr marL="0" marR="0" marT="0" marB="0" anchor="b">
                    <a:lnL>
                      <a:noFill/>
                    </a:lnL>
                    <a:lnR>
                      <a:noFill/>
                    </a:lnR>
                    <a:lnT>
                      <a:noFill/>
                    </a:lnT>
                    <a:lnB>
                      <a:noFill/>
                    </a:lnB>
                  </a:tcPr>
                </a:tc>
                <a:tc>
                  <a:txBody>
                    <a:bodyPr/>
                    <a:lstStyle/>
                    <a:p>
                      <a:pPr algn="ctr" fontAlgn="b"/>
                      <a:r>
                        <a:rPr lang="en-US" sz="1200" b="1" i="0" u="none" strike="noStrike" dirty="0">
                          <a:solidFill>
                            <a:schemeClr val="tx1"/>
                          </a:solidFill>
                          <a:effectLst/>
                          <a:latin typeface="Cambria"/>
                        </a:rPr>
                        <a:t>$673,584</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effectLst/>
                          <a:latin typeface="Cambria"/>
                        </a:rPr>
                        <a:t>$84,809</a:t>
                      </a:r>
                    </a:p>
                  </a:txBody>
                  <a:tcPr marL="0" marR="0" marT="0" marB="0" anchor="b">
                    <a:lnL>
                      <a:noFill/>
                    </a:lnL>
                    <a:lnR>
                      <a:noFill/>
                    </a:lnR>
                    <a:lnT>
                      <a:noFill/>
                    </a:lnT>
                    <a:lnB>
                      <a:noFill/>
                    </a:lnB>
                  </a:tcPr>
                </a:tc>
                <a:tc>
                  <a:txBody>
                    <a:bodyPr/>
                    <a:lstStyle/>
                    <a:p>
                      <a:pPr algn="ctr" fontAlgn="b"/>
                      <a:r>
                        <a:rPr lang="en-US" sz="1200" b="1" i="0" u="none" strike="noStrike">
                          <a:solidFill>
                            <a:srgbClr val="9BBB59"/>
                          </a:solidFill>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r>
              <a:tr h="511986">
                <a:tc>
                  <a:txBody>
                    <a:bodyPr/>
                    <a:lstStyle/>
                    <a:p>
                      <a:pPr algn="ctr" fontAlgn="b"/>
                      <a:r>
                        <a:rPr lang="en-US" sz="1200" b="1" i="0" u="none" strike="noStrike">
                          <a:effectLst/>
                          <a:latin typeface="Cambria"/>
                        </a:rPr>
                        <a:t>9100B</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200" b="1" i="0" u="none" strike="noStrike" dirty="0">
                          <a:effectLst/>
                          <a:latin typeface="Cambria"/>
                        </a:rPr>
                        <a:t>Sped </a:t>
                      </a:r>
                      <a:r>
                        <a:rPr lang="en-US" sz="1200" b="1" i="0" u="none" strike="noStrike" dirty="0" err="1">
                          <a:effectLst/>
                          <a:latin typeface="Cambria"/>
                        </a:rPr>
                        <a:t>Prog</a:t>
                      </a:r>
                      <a:r>
                        <a:rPr lang="en-US" sz="1200" b="1" i="0" u="none" strike="noStrike" dirty="0">
                          <a:effectLst/>
                          <a:latin typeface="Cambria"/>
                        </a:rPr>
                        <a:t> w/other Districts</a:t>
                      </a:r>
                    </a:p>
                  </a:txBody>
                  <a:tcPr marL="0" marR="0" marT="0" marB="0" anchor="b">
                    <a:lnL>
                      <a:noFill/>
                    </a:lnL>
                    <a:lnR>
                      <a:noFill/>
                    </a:lnR>
                    <a:lnT>
                      <a:noFill/>
                    </a:lnT>
                    <a:lnB>
                      <a:noFill/>
                    </a:lnB>
                    <a:solidFill>
                      <a:schemeClr val="accent2">
                        <a:lumMod val="20000"/>
                        <a:lumOff val="80000"/>
                      </a:schemeClr>
                    </a:solidFill>
                  </a:tcPr>
                </a:tc>
                <a:tc>
                  <a:txBody>
                    <a:bodyPr/>
                    <a:lstStyle/>
                    <a:p>
                      <a:pPr algn="ctr" fontAlgn="b"/>
                      <a:r>
                        <a:rPr lang="en-US" sz="1200" b="1" i="0" u="none" strike="noStrike">
                          <a:effectLst/>
                          <a:latin typeface="Cambria"/>
                        </a:rPr>
                        <a:t>$3,543,599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Cambria"/>
                        </a:rPr>
                        <a:t>$3,255,628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Cambria"/>
                        </a:rPr>
                        <a:t>$2,496,457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effectLst/>
                          <a:latin typeface="Cambria"/>
                        </a:rPr>
                        <a:t>$2,886,218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effectLst/>
                          <a:latin typeface="Cambria"/>
                        </a:rPr>
                        <a:t>$3,149,446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200" b="1" i="0" u="none" strike="noStrike">
                          <a:effectLst/>
                          <a:latin typeface="Cambria"/>
                        </a:rPr>
                        <a:t>$263,228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a:solidFill>
                            <a:srgbClr val="9BBB59"/>
                          </a:solidFill>
                          <a:effectLst/>
                          <a:latin typeface="Arial"/>
                        </a:rPr>
                        <a:t> </a:t>
                      </a:r>
                    </a:p>
                  </a:txBody>
                  <a:tcPr marL="0" marR="0" marT="0"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511986">
                <a:tc>
                  <a:txBody>
                    <a:bodyPr/>
                    <a:lstStyle/>
                    <a:p>
                      <a:pPr algn="ctr" fontAlgn="b"/>
                      <a:r>
                        <a:rPr lang="en-US" sz="1200" b="1" i="0" u="none" strike="noStrike">
                          <a:effectLst/>
                          <a:latin typeface="Cambria"/>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effectLst/>
                          <a:latin typeface="Cambria"/>
                        </a:rPr>
                        <a:t>Total Special Education</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200" b="1" i="0" u="none" strike="noStrike" dirty="0">
                          <a:effectLst/>
                          <a:latin typeface="Cambria"/>
                        </a:rPr>
                        <a:t>$10,498,618</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Cambria"/>
                        </a:rPr>
                        <a:t>$10,399,485</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Cambria"/>
                        </a:rPr>
                        <a:t>$10,015,139</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Cambria"/>
                        </a:rPr>
                        <a:t>$10,688,822</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effectLst/>
                          <a:latin typeface="Cambria"/>
                        </a:rPr>
                        <a:t>$11,547,139</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200" b="1" i="0" u="none" strike="noStrike" dirty="0">
                          <a:effectLst/>
                          <a:latin typeface="Cambria"/>
                        </a:rPr>
                        <a:t>$858,316</a:t>
                      </a:r>
                    </a:p>
                  </a:txBody>
                  <a:tcPr marL="0" marR="0" marT="0"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effectLst/>
                          <a:latin typeface="Arial"/>
                        </a:rPr>
                        <a:t>8.03%</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635000" y="266410"/>
            <a:ext cx="7912100" cy="584776"/>
          </a:xfrm>
          <a:prstGeom prst="rect">
            <a:avLst/>
          </a:prstGeom>
          <a:noFill/>
          <a:ln w="57150" cmpd="sng">
            <a:solidFill>
              <a:srgbClr val="FF0000"/>
            </a:solidFill>
          </a:ln>
        </p:spPr>
        <p:txBody>
          <a:bodyPr wrap="square" rtlCol="0">
            <a:spAutoFit/>
          </a:bodyPr>
          <a:lstStyle/>
          <a:p>
            <a:pPr algn="ctr"/>
            <a:r>
              <a:rPr lang="en-US" sz="3200" b="1" dirty="0" smtClean="0"/>
              <a:t>FY 2017 Special Education Budget Functions</a:t>
            </a:r>
            <a:endParaRPr lang="en-US" sz="3200" b="1" dirty="0"/>
          </a:p>
        </p:txBody>
      </p:sp>
    </p:spTree>
    <p:extLst>
      <p:ext uri="{BB962C8B-B14F-4D97-AF65-F5344CB8AC3E}">
        <p14:creationId xmlns:p14="http://schemas.microsoft.com/office/powerpoint/2010/main" val="29153645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38100" cmpd="sng">
            <a:solidFill>
              <a:srgbClr val="FF0000"/>
            </a:solidFill>
          </a:ln>
        </p:spPr>
        <p:txBody>
          <a:bodyPr>
            <a:normAutofit fontScale="90000"/>
          </a:bodyPr>
          <a:lstStyle/>
          <a:p>
            <a:r>
              <a:rPr lang="en-US" b="1" dirty="0" smtClean="0"/>
              <a:t>SPECIAL EDUCATION ENROLLMENT</a:t>
            </a:r>
            <a:br>
              <a:rPr lang="en-US" b="1" dirty="0" smtClean="0"/>
            </a:br>
            <a:r>
              <a:rPr lang="en-US" b="1" dirty="0" smtClean="0"/>
              <a:t>January 2016 “Snapshot”</a:t>
            </a:r>
            <a:endParaRPr lang="en-US" b="1" dirty="0"/>
          </a:p>
        </p:txBody>
      </p:sp>
      <p:sp>
        <p:nvSpPr>
          <p:cNvPr id="3" name="Text Placeholder 2"/>
          <p:cNvSpPr>
            <a:spLocks noGrp="1"/>
          </p:cNvSpPr>
          <p:nvPr>
            <p:ph type="body" idx="1"/>
          </p:nvPr>
        </p:nvSpPr>
        <p:spPr/>
        <p:txBody>
          <a:bodyPr>
            <a:noAutofit/>
          </a:bodyPr>
          <a:lstStyle/>
          <a:p>
            <a:r>
              <a:rPr lang="en-US" sz="2800" u="sng" dirty="0" smtClean="0"/>
              <a:t>By Level (</a:t>
            </a:r>
            <a:r>
              <a:rPr lang="en-US" sz="2000" u="sng" dirty="0" smtClean="0"/>
              <a:t>In + Out of District</a:t>
            </a:r>
            <a:r>
              <a:rPr lang="en-US" sz="2800" u="sng" dirty="0" smtClean="0"/>
              <a:t>)</a:t>
            </a:r>
            <a:endParaRPr lang="en-US" sz="2800" u="sng" dirty="0"/>
          </a:p>
        </p:txBody>
      </p:sp>
      <p:sp>
        <p:nvSpPr>
          <p:cNvPr id="4" name="Content Placeholder 3"/>
          <p:cNvSpPr>
            <a:spLocks noGrp="1"/>
          </p:cNvSpPr>
          <p:nvPr>
            <p:ph sz="half" idx="2"/>
          </p:nvPr>
        </p:nvSpPr>
        <p:spPr>
          <a:xfrm>
            <a:off x="457200" y="2174875"/>
            <a:ext cx="4040188" cy="4410982"/>
          </a:xfrm>
          <a:ln w="38100" cmpd="sng">
            <a:solidFill>
              <a:srgbClr val="FF0000"/>
            </a:solidFill>
          </a:ln>
        </p:spPr>
        <p:txBody>
          <a:bodyPr>
            <a:normAutofit fontScale="92500" lnSpcReduction="20000"/>
          </a:bodyPr>
          <a:lstStyle/>
          <a:p>
            <a:pPr marL="0" indent="0">
              <a:lnSpc>
                <a:spcPct val="120000"/>
              </a:lnSpc>
              <a:buNone/>
            </a:pPr>
            <a:r>
              <a:rPr lang="en-US" sz="2600" b="1" dirty="0" smtClean="0"/>
              <a:t>Pre-K			  41 + 1 </a:t>
            </a:r>
          </a:p>
          <a:p>
            <a:pPr marL="0" indent="0">
              <a:lnSpc>
                <a:spcPct val="120000"/>
              </a:lnSpc>
              <a:buNone/>
            </a:pPr>
            <a:r>
              <a:rPr lang="en-US" sz="2600" b="1" dirty="0" smtClean="0"/>
              <a:t>Elem. K-5		186 + </a:t>
            </a:r>
            <a:r>
              <a:rPr lang="en-US" sz="2600" b="1" dirty="0"/>
              <a:t>9</a:t>
            </a:r>
            <a:r>
              <a:rPr lang="en-US" sz="2600" b="1" dirty="0" smtClean="0"/>
              <a:t> </a:t>
            </a:r>
          </a:p>
          <a:p>
            <a:pPr marL="0" indent="0">
              <a:lnSpc>
                <a:spcPct val="120000"/>
              </a:lnSpc>
              <a:buNone/>
            </a:pPr>
            <a:r>
              <a:rPr lang="en-US" sz="2600" b="1" dirty="0" smtClean="0"/>
              <a:t>MS 6-8			140 + </a:t>
            </a:r>
            <a:r>
              <a:rPr lang="en-US" sz="2600" b="1" dirty="0"/>
              <a:t>7</a:t>
            </a:r>
            <a:r>
              <a:rPr lang="en-US" sz="2600" b="1" dirty="0" smtClean="0"/>
              <a:t> </a:t>
            </a:r>
          </a:p>
          <a:p>
            <a:pPr marL="0" indent="0">
              <a:lnSpc>
                <a:spcPct val="120000"/>
              </a:lnSpc>
              <a:buNone/>
            </a:pPr>
            <a:r>
              <a:rPr lang="en-US" sz="2600" b="1" dirty="0" smtClean="0"/>
              <a:t>HS 9-12+		156 + 32 </a:t>
            </a:r>
            <a:endParaRPr lang="en-US" sz="2600" b="1" dirty="0"/>
          </a:p>
          <a:p>
            <a:pPr marL="0" indent="0">
              <a:lnSpc>
                <a:spcPct val="120000"/>
              </a:lnSpc>
              <a:buNone/>
            </a:pPr>
            <a:endParaRPr lang="en-US" sz="2800" b="1" dirty="0" smtClean="0"/>
          </a:p>
          <a:p>
            <a:pPr marL="0" indent="0">
              <a:lnSpc>
                <a:spcPct val="110000"/>
              </a:lnSpc>
              <a:buNone/>
            </a:pPr>
            <a:endParaRPr lang="en-US" sz="2800" b="1" dirty="0" smtClean="0"/>
          </a:p>
          <a:p>
            <a:pPr marL="0" indent="0">
              <a:buNone/>
            </a:pPr>
            <a:r>
              <a:rPr lang="en-US" sz="2800" b="1" dirty="0" smtClean="0"/>
              <a:t>TOTALS		</a:t>
            </a:r>
            <a:r>
              <a:rPr lang="en-US" sz="2800" b="1" dirty="0" smtClean="0">
                <a:solidFill>
                  <a:srgbClr val="FF0000"/>
                </a:solidFill>
              </a:rPr>
              <a:t>523</a:t>
            </a:r>
            <a:r>
              <a:rPr lang="en-US" sz="2800" b="1" dirty="0" smtClean="0"/>
              <a:t> + 49 #</a:t>
            </a:r>
          </a:p>
          <a:p>
            <a:pPr marL="0" indent="0" algn="ctr">
              <a:buNone/>
            </a:pPr>
            <a:r>
              <a:rPr lang="en-US" sz="3000" b="1" dirty="0" smtClean="0"/>
              <a:t>    572</a:t>
            </a:r>
          </a:p>
          <a:p>
            <a:pPr marL="0" indent="0">
              <a:buNone/>
            </a:pPr>
            <a:endParaRPr lang="en-US" sz="1600" b="1" dirty="0" smtClean="0"/>
          </a:p>
          <a:p>
            <a:pPr marL="0" indent="0">
              <a:buNone/>
            </a:pPr>
            <a:r>
              <a:rPr lang="en-US" sz="1600" b="1" dirty="0" smtClean="0"/>
              <a:t>#  Does not include one SEIS student, whose tuition is deducted directly from Hingham’s Chapter 70 allocation.</a:t>
            </a:r>
            <a:endParaRPr lang="en-US" sz="1600" b="1" dirty="0"/>
          </a:p>
        </p:txBody>
      </p:sp>
      <p:sp>
        <p:nvSpPr>
          <p:cNvPr id="5" name="Text Placeholder 4"/>
          <p:cNvSpPr>
            <a:spLocks noGrp="1"/>
          </p:cNvSpPr>
          <p:nvPr>
            <p:ph type="body" sz="quarter" idx="3"/>
          </p:nvPr>
        </p:nvSpPr>
        <p:spPr/>
        <p:txBody>
          <a:bodyPr>
            <a:normAutofit/>
          </a:bodyPr>
          <a:lstStyle/>
          <a:p>
            <a:r>
              <a:rPr lang="en-US" sz="2800" u="sng" dirty="0" smtClean="0"/>
              <a:t>By Building</a:t>
            </a:r>
            <a:endParaRPr lang="en-US" sz="2800" u="sng" dirty="0"/>
          </a:p>
        </p:txBody>
      </p:sp>
      <p:sp>
        <p:nvSpPr>
          <p:cNvPr id="6" name="Content Placeholder 5"/>
          <p:cNvSpPr>
            <a:spLocks noGrp="1"/>
          </p:cNvSpPr>
          <p:nvPr>
            <p:ph sz="quarter" idx="4"/>
          </p:nvPr>
        </p:nvSpPr>
        <p:spPr>
          <a:xfrm>
            <a:off x="4645025" y="2174875"/>
            <a:ext cx="4041775" cy="4410982"/>
          </a:xfrm>
          <a:ln w="38100" cmpd="sng">
            <a:solidFill>
              <a:srgbClr val="FF0000"/>
            </a:solidFill>
          </a:ln>
        </p:spPr>
        <p:txBody>
          <a:bodyPr>
            <a:normAutofit/>
          </a:bodyPr>
          <a:lstStyle/>
          <a:p>
            <a:pPr marL="0" indent="0">
              <a:buNone/>
            </a:pPr>
            <a:r>
              <a:rPr lang="en-US" b="1" dirty="0" smtClean="0"/>
              <a:t>EAST		 48    K-5 + 41 PK</a:t>
            </a:r>
          </a:p>
          <a:p>
            <a:pPr marL="0" indent="0">
              <a:buNone/>
            </a:pPr>
            <a:r>
              <a:rPr lang="en-US" b="1" dirty="0" smtClean="0"/>
              <a:t>FOSTER	 37     K-5</a:t>
            </a:r>
          </a:p>
          <a:p>
            <a:pPr marL="0" indent="0">
              <a:buNone/>
            </a:pPr>
            <a:r>
              <a:rPr lang="en-US" b="1" dirty="0" smtClean="0"/>
              <a:t>PRS		 55     K-5</a:t>
            </a:r>
          </a:p>
          <a:p>
            <a:pPr marL="0" indent="0">
              <a:buNone/>
            </a:pPr>
            <a:r>
              <a:rPr lang="en-US" b="1" dirty="0" smtClean="0"/>
              <a:t>SOUTH		 46     K-5</a:t>
            </a:r>
          </a:p>
          <a:p>
            <a:pPr marL="0" indent="0">
              <a:buNone/>
            </a:pPr>
            <a:r>
              <a:rPr lang="en-US" b="1" dirty="0" smtClean="0"/>
              <a:t>MS			140    6-8</a:t>
            </a:r>
          </a:p>
          <a:p>
            <a:pPr marL="0" indent="0">
              <a:buNone/>
            </a:pPr>
            <a:r>
              <a:rPr lang="en-US" b="1" dirty="0" smtClean="0"/>
              <a:t>HS			156*  9-12+</a:t>
            </a:r>
          </a:p>
          <a:p>
            <a:pPr marL="0" indent="0">
              <a:buNone/>
            </a:pPr>
            <a:r>
              <a:rPr lang="en-US" sz="2800" b="1" dirty="0" smtClean="0"/>
              <a:t>TOTAL		</a:t>
            </a:r>
            <a:r>
              <a:rPr lang="en-US" sz="2800" b="1" dirty="0" smtClean="0">
                <a:solidFill>
                  <a:srgbClr val="FF0000"/>
                </a:solidFill>
              </a:rPr>
              <a:t> 523</a:t>
            </a:r>
          </a:p>
          <a:p>
            <a:pPr marL="0" indent="0">
              <a:buNone/>
            </a:pPr>
            <a:endParaRPr lang="en-US" sz="1600" b="1" dirty="0" smtClean="0"/>
          </a:p>
          <a:p>
            <a:pPr marL="0" indent="0">
              <a:buNone/>
            </a:pPr>
            <a:r>
              <a:rPr lang="en-US" sz="1600" b="1" dirty="0" smtClean="0"/>
              <a:t>* Includes 5 students in grade 12 +</a:t>
            </a:r>
            <a:endParaRPr lang="en-US" sz="1600" b="1" dirty="0"/>
          </a:p>
        </p:txBody>
      </p:sp>
    </p:spTree>
    <p:extLst>
      <p:ext uri="{BB962C8B-B14F-4D97-AF65-F5344CB8AC3E}">
        <p14:creationId xmlns:p14="http://schemas.microsoft.com/office/powerpoint/2010/main" val="29768535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037" y="133692"/>
            <a:ext cx="8714031" cy="852289"/>
          </a:xfrm>
          <a:ln w="38100" cmpd="sng">
            <a:solidFill>
              <a:srgbClr val="FF0000"/>
            </a:solidFill>
          </a:ln>
        </p:spPr>
        <p:txBody>
          <a:bodyPr/>
          <a:lstStyle/>
          <a:p>
            <a:r>
              <a:rPr lang="en-US" b="1" dirty="0" smtClean="0"/>
              <a:t>FY 2017 – Student Services </a:t>
            </a:r>
            <a:r>
              <a:rPr lang="en-US" b="1" dirty="0"/>
              <a:t>S</a:t>
            </a:r>
            <a:r>
              <a:rPr lang="en-US" b="1" dirty="0" smtClean="0"/>
              <a:t>taffing</a:t>
            </a:r>
            <a:endParaRPr lang="en-US" b="1" dirty="0"/>
          </a:p>
        </p:txBody>
      </p:sp>
      <p:sp>
        <p:nvSpPr>
          <p:cNvPr id="3" name="Text Placeholder 2"/>
          <p:cNvSpPr>
            <a:spLocks noGrp="1"/>
          </p:cNvSpPr>
          <p:nvPr>
            <p:ph type="body" idx="1"/>
          </p:nvPr>
        </p:nvSpPr>
        <p:spPr>
          <a:xfrm>
            <a:off x="457200" y="1102962"/>
            <a:ext cx="4040188" cy="401077"/>
          </a:xfrm>
        </p:spPr>
        <p:txBody>
          <a:bodyPr>
            <a:normAutofit fontScale="85000" lnSpcReduction="20000"/>
          </a:bodyPr>
          <a:lstStyle/>
          <a:p>
            <a:r>
              <a:rPr lang="en-US" sz="2800" u="sng" dirty="0" smtClean="0"/>
              <a:t>FTEs under 2300 B</a:t>
            </a:r>
            <a:endParaRPr lang="en-US" sz="2800" u="sng" dirty="0"/>
          </a:p>
        </p:txBody>
      </p:sp>
      <p:sp>
        <p:nvSpPr>
          <p:cNvPr id="4" name="Content Placeholder 3"/>
          <p:cNvSpPr>
            <a:spLocks noGrp="1"/>
          </p:cNvSpPr>
          <p:nvPr>
            <p:ph sz="half" idx="2"/>
          </p:nvPr>
        </p:nvSpPr>
        <p:spPr>
          <a:xfrm>
            <a:off x="194037" y="1600200"/>
            <a:ext cx="4145339" cy="5118100"/>
          </a:xfrm>
          <a:ln w="38100" cmpd="sng">
            <a:solidFill>
              <a:srgbClr val="FF0000"/>
            </a:solidFill>
          </a:ln>
        </p:spPr>
        <p:txBody>
          <a:bodyPr>
            <a:noAutofit/>
          </a:bodyPr>
          <a:lstStyle/>
          <a:p>
            <a:pPr marL="0" indent="0">
              <a:buNone/>
            </a:pPr>
            <a:r>
              <a:rPr lang="en-US" b="1" dirty="0" smtClean="0"/>
              <a:t>3.0 Pre-K (E)  4.0 </a:t>
            </a:r>
            <a:r>
              <a:rPr lang="en-US" b="1" dirty="0"/>
              <a:t>E</a:t>
            </a:r>
            <a:r>
              <a:rPr lang="en-US" b="1" dirty="0" smtClean="0"/>
              <a:t>xt K. (E,S,P,E)</a:t>
            </a:r>
          </a:p>
          <a:p>
            <a:pPr marL="0" indent="0">
              <a:buNone/>
            </a:pPr>
            <a:r>
              <a:rPr lang="en-US" b="1" dirty="0" smtClean="0"/>
              <a:t>4.5 Foster (K-5)  4.5 PRS (K-5)</a:t>
            </a:r>
          </a:p>
          <a:p>
            <a:pPr marL="0" indent="0">
              <a:buNone/>
            </a:pPr>
            <a:r>
              <a:rPr lang="en-US" b="1" dirty="0" smtClean="0"/>
              <a:t>4</a:t>
            </a:r>
            <a:r>
              <a:rPr lang="en-US" b="1" dirty="0" smtClean="0">
                <a:solidFill>
                  <a:srgbClr val="00B050"/>
                </a:solidFill>
              </a:rPr>
              <a:t>.5</a:t>
            </a:r>
            <a:r>
              <a:rPr lang="en-US" b="1" dirty="0" smtClean="0"/>
              <a:t> East (K-5)   4</a:t>
            </a:r>
            <a:r>
              <a:rPr lang="en-US" b="1" dirty="0" smtClean="0">
                <a:solidFill>
                  <a:srgbClr val="00B050"/>
                </a:solidFill>
              </a:rPr>
              <a:t>.5</a:t>
            </a:r>
            <a:r>
              <a:rPr lang="en-US" b="1" dirty="0" smtClean="0"/>
              <a:t> South (K-5)</a:t>
            </a:r>
          </a:p>
          <a:p>
            <a:pPr marL="0" indent="0">
              <a:buNone/>
            </a:pPr>
            <a:r>
              <a:rPr lang="en-US" b="1" dirty="0" smtClean="0"/>
              <a:t>7.0 MS (6-8)	7.0 HS (9-12+)</a:t>
            </a:r>
          </a:p>
          <a:p>
            <a:pPr marL="0" indent="0">
              <a:buNone/>
            </a:pPr>
            <a:r>
              <a:rPr lang="en-US" b="1" dirty="0" smtClean="0"/>
              <a:t>5.0 Speech/Lang.  (see CS)</a:t>
            </a:r>
          </a:p>
          <a:p>
            <a:pPr marL="0" indent="0">
              <a:buNone/>
            </a:pPr>
            <a:r>
              <a:rPr lang="en-US" b="1" dirty="0" smtClean="0"/>
              <a:t>2.0 Occupational Therapy</a:t>
            </a:r>
          </a:p>
          <a:p>
            <a:pPr marL="0" indent="0">
              <a:buNone/>
            </a:pPr>
            <a:r>
              <a:rPr lang="en-US" b="1" dirty="0" smtClean="0"/>
              <a:t>5.8 </a:t>
            </a:r>
            <a:r>
              <a:rPr lang="en-US" b="1" dirty="0"/>
              <a:t>Reading	1.0 </a:t>
            </a:r>
            <a:r>
              <a:rPr lang="en-US" b="1" dirty="0" smtClean="0"/>
              <a:t>BCBA</a:t>
            </a:r>
          </a:p>
          <a:p>
            <a:pPr marL="0" indent="0">
              <a:buNone/>
            </a:pPr>
            <a:r>
              <a:rPr lang="en-US" b="1" dirty="0" smtClean="0"/>
              <a:t>2.0 </a:t>
            </a:r>
            <a:r>
              <a:rPr lang="en-US" b="1" dirty="0" err="1" smtClean="0"/>
              <a:t>Inten</a:t>
            </a:r>
            <a:r>
              <a:rPr lang="en-US" b="1" dirty="0" smtClean="0"/>
              <a:t>. </a:t>
            </a:r>
            <a:r>
              <a:rPr lang="en-US" b="1" dirty="0"/>
              <a:t>Skills I,</a:t>
            </a:r>
            <a:r>
              <a:rPr lang="en-US" b="1" dirty="0" smtClean="0"/>
              <a:t>II (E , S)	</a:t>
            </a:r>
          </a:p>
          <a:p>
            <a:pPr marL="0" indent="0">
              <a:buNone/>
            </a:pPr>
            <a:r>
              <a:rPr lang="en-US" b="1" u="sng" dirty="0" smtClean="0"/>
              <a:t>Support </a:t>
            </a:r>
            <a:r>
              <a:rPr lang="en-US" b="1" u="sng" dirty="0"/>
              <a:t>H</a:t>
            </a:r>
            <a:r>
              <a:rPr lang="en-US" b="1" u="sng" dirty="0" smtClean="0"/>
              <a:t>ours</a:t>
            </a:r>
          </a:p>
          <a:p>
            <a:pPr marL="0" indent="0">
              <a:buNone/>
            </a:pPr>
            <a:r>
              <a:rPr lang="en-US" b="1" dirty="0" smtClean="0"/>
              <a:t>Para-educators, tutors, building clerical   </a:t>
            </a:r>
          </a:p>
        </p:txBody>
      </p:sp>
      <p:sp>
        <p:nvSpPr>
          <p:cNvPr id="5" name="Text Placeholder 4"/>
          <p:cNvSpPr>
            <a:spLocks noGrp="1"/>
          </p:cNvSpPr>
          <p:nvPr>
            <p:ph type="body" sz="quarter" idx="3"/>
          </p:nvPr>
        </p:nvSpPr>
        <p:spPr>
          <a:xfrm>
            <a:off x="4645025" y="1102962"/>
            <a:ext cx="4041775" cy="401077"/>
          </a:xfrm>
        </p:spPr>
        <p:txBody>
          <a:bodyPr>
            <a:noAutofit/>
          </a:bodyPr>
          <a:lstStyle/>
          <a:p>
            <a:r>
              <a:rPr lang="en-US" sz="2800" u="sng" dirty="0" smtClean="0"/>
              <a:t>FTEs in other functions</a:t>
            </a:r>
            <a:endParaRPr lang="en-US" sz="2800" u="sng" dirty="0"/>
          </a:p>
        </p:txBody>
      </p:sp>
      <p:sp>
        <p:nvSpPr>
          <p:cNvPr id="6" name="Content Placeholder 5"/>
          <p:cNvSpPr>
            <a:spLocks noGrp="1"/>
          </p:cNvSpPr>
          <p:nvPr>
            <p:ph sz="quarter" idx="4"/>
          </p:nvPr>
        </p:nvSpPr>
        <p:spPr>
          <a:xfrm>
            <a:off x="4645025" y="1600200"/>
            <a:ext cx="4263043" cy="5118100"/>
          </a:xfrm>
          <a:ln w="38100" cmpd="sng">
            <a:solidFill>
              <a:srgbClr val="FF0000"/>
            </a:solidFill>
          </a:ln>
        </p:spPr>
        <p:txBody>
          <a:bodyPr>
            <a:noAutofit/>
          </a:bodyPr>
          <a:lstStyle/>
          <a:p>
            <a:pPr marL="0" indent="0">
              <a:buNone/>
            </a:pPr>
            <a:r>
              <a:rPr lang="en-US" b="1" dirty="0" smtClean="0"/>
              <a:t>2100B	Director 1.0</a:t>
            </a:r>
          </a:p>
          <a:p>
            <a:pPr marL="0" indent="0">
              <a:buNone/>
            </a:pPr>
            <a:r>
              <a:rPr lang="en-US" b="1" dirty="0" smtClean="0">
                <a:solidFill>
                  <a:srgbClr val="00B050"/>
                </a:solidFill>
              </a:rPr>
              <a:t>2100B Admin./Instr. </a:t>
            </a:r>
            <a:r>
              <a:rPr lang="en-US" b="1" dirty="0" err="1" smtClean="0">
                <a:solidFill>
                  <a:srgbClr val="00B050"/>
                </a:solidFill>
              </a:rPr>
              <a:t>Coord</a:t>
            </a:r>
            <a:r>
              <a:rPr lang="en-US" b="1" dirty="0" smtClean="0">
                <a:solidFill>
                  <a:srgbClr val="00B050"/>
                </a:solidFill>
              </a:rPr>
              <a:t>.(1.0)</a:t>
            </a:r>
          </a:p>
          <a:p>
            <a:pPr marL="0" indent="0">
              <a:buNone/>
            </a:pPr>
            <a:r>
              <a:rPr lang="en-US" b="1" dirty="0" smtClean="0"/>
              <a:t>2100B C.O. Clerical 2.0</a:t>
            </a:r>
          </a:p>
          <a:p>
            <a:pPr marL="0" indent="0">
              <a:buNone/>
            </a:pPr>
            <a:r>
              <a:rPr lang="en-US" b="1" dirty="0" smtClean="0"/>
              <a:t>2700B Elem. </a:t>
            </a:r>
            <a:r>
              <a:rPr lang="en-US" b="1" dirty="0"/>
              <a:t>P</a:t>
            </a:r>
            <a:r>
              <a:rPr lang="en-US" b="1" dirty="0" smtClean="0"/>
              <a:t>sych./Chairs (4.0)</a:t>
            </a:r>
          </a:p>
          <a:p>
            <a:pPr marL="0" indent="0">
              <a:buNone/>
            </a:pPr>
            <a:r>
              <a:rPr lang="en-US" b="1" dirty="0" smtClean="0"/>
              <a:t>2700B E. Childhood </a:t>
            </a:r>
            <a:r>
              <a:rPr lang="en-US" b="1" dirty="0" err="1" smtClean="0"/>
              <a:t>Coord</a:t>
            </a:r>
            <a:r>
              <a:rPr lang="en-US" b="1" dirty="0" smtClean="0"/>
              <a:t>. (.7)</a:t>
            </a:r>
          </a:p>
          <a:p>
            <a:pPr marL="0" indent="0">
              <a:buNone/>
            </a:pPr>
            <a:r>
              <a:rPr lang="en-US" b="1" dirty="0" smtClean="0"/>
              <a:t>2700B OOD Coordinator (1.0)</a:t>
            </a:r>
          </a:p>
          <a:p>
            <a:pPr marL="0" indent="0">
              <a:buNone/>
            </a:pPr>
            <a:r>
              <a:rPr lang="en-US" b="1" dirty="0" smtClean="0"/>
              <a:t>2800B Sec. Psychologists (3.0)</a:t>
            </a:r>
          </a:p>
          <a:p>
            <a:pPr marL="0" indent="0" algn="ctr">
              <a:lnSpc>
                <a:spcPct val="20000"/>
              </a:lnSpc>
              <a:buNone/>
            </a:pPr>
            <a:r>
              <a:rPr lang="en-US" b="1" u="sng" dirty="0" smtClean="0"/>
              <a:t>  ____________</a:t>
            </a:r>
          </a:p>
          <a:p>
            <a:pPr marL="0" indent="0">
              <a:buNone/>
            </a:pPr>
            <a:r>
              <a:rPr lang="en-US" b="1" u="sng" dirty="0" smtClean="0"/>
              <a:t>Contracted Services (CS)</a:t>
            </a:r>
          </a:p>
          <a:p>
            <a:pPr marL="0" indent="0">
              <a:buNone/>
            </a:pPr>
            <a:r>
              <a:rPr lang="en-US" b="1" dirty="0" smtClean="0"/>
              <a:t>ELL Support(1.0), OT and PT.(2 part-time), **Sp./Lang. (1 part-time)</a:t>
            </a:r>
          </a:p>
          <a:p>
            <a:pPr marL="0" indent="0">
              <a:buNone/>
            </a:pPr>
            <a:endParaRPr lang="en-US" b="1" dirty="0" smtClean="0"/>
          </a:p>
          <a:p>
            <a:pPr marL="0" indent="0">
              <a:buNone/>
            </a:pPr>
            <a:endParaRPr lang="en-US" b="1" dirty="0" smtClean="0"/>
          </a:p>
          <a:p>
            <a:endParaRPr lang="en-US" b="1" dirty="0"/>
          </a:p>
        </p:txBody>
      </p:sp>
    </p:spTree>
    <p:extLst>
      <p:ext uri="{BB962C8B-B14F-4D97-AF65-F5344CB8AC3E}">
        <p14:creationId xmlns:p14="http://schemas.microsoft.com/office/powerpoint/2010/main" val="22753983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407149"/>
          </a:xfrm>
          <a:ln w="38100" cmpd="sng">
            <a:solidFill>
              <a:srgbClr val="FF0000"/>
            </a:solidFill>
          </a:ln>
        </p:spPr>
        <p:txBody>
          <a:bodyPr>
            <a:normAutofit/>
          </a:bodyPr>
          <a:lstStyle/>
          <a:p>
            <a:r>
              <a:rPr lang="en-US" sz="3600" b="1" dirty="0" smtClean="0"/>
              <a:t>Out of District *Tuitions</a:t>
            </a:r>
            <a:br>
              <a:rPr lang="en-US" sz="3600" b="1" dirty="0" smtClean="0"/>
            </a:br>
            <a:r>
              <a:rPr lang="en-US" sz="3600" b="1" dirty="0" smtClean="0"/>
              <a:t>(2016-2017), projected for 51 students)</a:t>
            </a:r>
            <a:endParaRPr lang="en-US" sz="3600" b="1" dirty="0"/>
          </a:p>
        </p:txBody>
      </p:sp>
      <p:sp>
        <p:nvSpPr>
          <p:cNvPr id="3" name="Text Placeholder 2"/>
          <p:cNvSpPr>
            <a:spLocks noGrp="1"/>
          </p:cNvSpPr>
          <p:nvPr>
            <p:ph type="body" idx="1"/>
          </p:nvPr>
        </p:nvSpPr>
        <p:spPr/>
        <p:txBody>
          <a:bodyPr/>
          <a:lstStyle/>
          <a:p>
            <a:r>
              <a:rPr lang="en-US" dirty="0" smtClean="0"/>
              <a:t>Type of School</a:t>
            </a:r>
            <a:endParaRPr lang="en-US" dirty="0"/>
          </a:p>
        </p:txBody>
      </p:sp>
      <p:sp>
        <p:nvSpPr>
          <p:cNvPr id="4" name="Content Placeholder 3"/>
          <p:cNvSpPr>
            <a:spLocks noGrp="1"/>
          </p:cNvSpPr>
          <p:nvPr>
            <p:ph sz="half" idx="2"/>
          </p:nvPr>
        </p:nvSpPr>
        <p:spPr>
          <a:xfrm>
            <a:off x="457200" y="2174874"/>
            <a:ext cx="4040188" cy="4515858"/>
          </a:xfrm>
          <a:ln w="38100" cmpd="sng">
            <a:solidFill>
              <a:srgbClr val="FF0000"/>
            </a:solidFill>
          </a:ln>
        </p:spPr>
        <p:txBody>
          <a:bodyPr>
            <a:noAutofit/>
          </a:bodyPr>
          <a:lstStyle/>
          <a:p>
            <a:pPr marL="0" indent="0">
              <a:lnSpc>
                <a:spcPct val="150000"/>
              </a:lnSpc>
              <a:buNone/>
            </a:pPr>
            <a:r>
              <a:rPr lang="en-US" sz="2000" b="1" dirty="0" smtClean="0"/>
              <a:t>Private Day Schools (19)</a:t>
            </a:r>
          </a:p>
          <a:p>
            <a:pPr marL="0" indent="0">
              <a:lnSpc>
                <a:spcPct val="150000"/>
              </a:lnSpc>
              <a:buNone/>
            </a:pPr>
            <a:r>
              <a:rPr lang="en-US" sz="2000" b="1" dirty="0" smtClean="0"/>
              <a:t>Private Residential Schools (11)</a:t>
            </a:r>
          </a:p>
          <a:p>
            <a:pPr marL="0" indent="0">
              <a:lnSpc>
                <a:spcPct val="150000"/>
              </a:lnSpc>
              <a:buNone/>
            </a:pPr>
            <a:r>
              <a:rPr lang="en-US" sz="2000" b="1" dirty="0" smtClean="0"/>
              <a:t>SEIS (Public) Residential (1) </a:t>
            </a:r>
          </a:p>
          <a:p>
            <a:pPr marL="0" indent="0">
              <a:lnSpc>
                <a:spcPct val="150000"/>
              </a:lnSpc>
              <a:buNone/>
            </a:pPr>
            <a:r>
              <a:rPr lang="en-US" sz="2000" b="1" dirty="0" smtClean="0"/>
              <a:t>Other Public Schools (1)</a:t>
            </a:r>
          </a:p>
          <a:p>
            <a:pPr marL="0" indent="0">
              <a:lnSpc>
                <a:spcPct val="150000"/>
              </a:lnSpc>
              <a:buNone/>
            </a:pPr>
            <a:r>
              <a:rPr lang="en-US" sz="2000" b="1" dirty="0" smtClean="0"/>
              <a:t>South Shore Educ. </a:t>
            </a:r>
            <a:r>
              <a:rPr lang="en-US" sz="2000" b="1" dirty="0" err="1" smtClean="0"/>
              <a:t>Collab</a:t>
            </a:r>
            <a:r>
              <a:rPr lang="en-US" sz="2000" b="1" dirty="0" smtClean="0"/>
              <a:t>. (17)</a:t>
            </a:r>
          </a:p>
          <a:p>
            <a:pPr marL="0" indent="0">
              <a:lnSpc>
                <a:spcPct val="150000"/>
              </a:lnSpc>
              <a:buNone/>
            </a:pPr>
            <a:r>
              <a:rPr lang="en-US" sz="2000" b="1" dirty="0" smtClean="0"/>
              <a:t>Other Local </a:t>
            </a:r>
            <a:r>
              <a:rPr lang="en-US" sz="2000" b="1" dirty="0" err="1" smtClean="0"/>
              <a:t>Collaboratives</a:t>
            </a:r>
            <a:r>
              <a:rPr lang="en-US" sz="2000" b="1" dirty="0" smtClean="0"/>
              <a:t> (</a:t>
            </a:r>
            <a:r>
              <a:rPr lang="en-US" sz="2000" b="1" dirty="0"/>
              <a:t>2</a:t>
            </a:r>
            <a:r>
              <a:rPr lang="en-US" sz="2000" b="1" dirty="0" smtClean="0"/>
              <a:t>)</a:t>
            </a:r>
          </a:p>
          <a:p>
            <a:pPr marL="0" indent="0">
              <a:buNone/>
            </a:pPr>
            <a:endParaRPr lang="en-US" sz="1600" b="1" dirty="0" smtClean="0"/>
          </a:p>
          <a:p>
            <a:pPr marL="0" indent="0">
              <a:buNone/>
            </a:pPr>
            <a:r>
              <a:rPr lang="en-US" sz="1600" b="1" dirty="0" smtClean="0"/>
              <a:t>*Tuitions include known increases and projections for OSD requested </a:t>
            </a:r>
            <a:r>
              <a:rPr lang="en-US" sz="1600" b="1" dirty="0"/>
              <a:t>increases. Some tuitions are for year-round </a:t>
            </a:r>
            <a:r>
              <a:rPr lang="en-US" sz="1600" b="1" dirty="0" smtClean="0"/>
              <a:t>services; some reflect a shared funding</a:t>
            </a:r>
            <a:r>
              <a:rPr lang="en-US" sz="1600" b="1" dirty="0"/>
              <a:t>	</a:t>
            </a:r>
          </a:p>
          <a:p>
            <a:pPr marL="0" indent="0">
              <a:buNone/>
            </a:pPr>
            <a:r>
              <a:rPr lang="en-US" sz="1600" b="1" dirty="0" smtClean="0"/>
              <a:t> </a:t>
            </a:r>
            <a:endParaRPr lang="en-US" sz="1600" b="1" dirty="0"/>
          </a:p>
        </p:txBody>
      </p:sp>
      <p:sp>
        <p:nvSpPr>
          <p:cNvPr id="5" name="Text Placeholder 4"/>
          <p:cNvSpPr>
            <a:spLocks noGrp="1"/>
          </p:cNvSpPr>
          <p:nvPr>
            <p:ph type="body" sz="quarter" idx="3"/>
          </p:nvPr>
        </p:nvSpPr>
        <p:spPr/>
        <p:txBody>
          <a:bodyPr/>
          <a:lstStyle/>
          <a:p>
            <a:pPr>
              <a:lnSpc>
                <a:spcPct val="110000"/>
              </a:lnSpc>
            </a:pPr>
            <a:r>
              <a:rPr lang="en-US" dirty="0" smtClean="0"/>
              <a:t>*Tuition Range</a:t>
            </a:r>
            <a:endParaRPr lang="en-US" dirty="0"/>
          </a:p>
        </p:txBody>
      </p:sp>
      <p:sp>
        <p:nvSpPr>
          <p:cNvPr id="6" name="Content Placeholder 5"/>
          <p:cNvSpPr>
            <a:spLocks noGrp="1"/>
          </p:cNvSpPr>
          <p:nvPr>
            <p:ph sz="quarter" idx="4"/>
          </p:nvPr>
        </p:nvSpPr>
        <p:spPr>
          <a:xfrm>
            <a:off x="4645025" y="2174874"/>
            <a:ext cx="4041775" cy="4515858"/>
          </a:xfrm>
          <a:ln w="38100" cmpd="sng">
            <a:solidFill>
              <a:srgbClr val="FF0000"/>
            </a:solidFill>
          </a:ln>
        </p:spPr>
        <p:txBody>
          <a:bodyPr>
            <a:normAutofit fontScale="25000" lnSpcReduction="20000"/>
          </a:bodyPr>
          <a:lstStyle/>
          <a:p>
            <a:pPr marL="0" lvl="1" indent="0">
              <a:lnSpc>
                <a:spcPct val="170000"/>
              </a:lnSpc>
              <a:spcBef>
                <a:spcPts val="480"/>
              </a:spcBef>
              <a:buNone/>
            </a:pPr>
            <a:r>
              <a:rPr lang="en-US" sz="8000" b="1" dirty="0" smtClean="0"/>
              <a:t>$38,913		to		$ 114,261</a:t>
            </a:r>
          </a:p>
          <a:p>
            <a:pPr marL="0" lvl="1" indent="0">
              <a:lnSpc>
                <a:spcPct val="170000"/>
              </a:lnSpc>
              <a:spcBef>
                <a:spcPts val="480"/>
              </a:spcBef>
              <a:buNone/>
            </a:pPr>
            <a:r>
              <a:rPr lang="en-US" sz="8000" b="1" dirty="0" smtClean="0"/>
              <a:t>$75,280		to		$ 272,577</a:t>
            </a:r>
          </a:p>
          <a:p>
            <a:pPr marL="0" lvl="1" indent="0">
              <a:lnSpc>
                <a:spcPct val="170000"/>
              </a:lnSpc>
              <a:spcBef>
                <a:spcPts val="480"/>
              </a:spcBef>
              <a:buNone/>
            </a:pPr>
            <a:r>
              <a:rPr lang="en-US" sz="8000" b="1" dirty="0" smtClean="0"/>
              <a:t>Deducted from Chapter 70 </a:t>
            </a:r>
          </a:p>
          <a:p>
            <a:pPr marL="0" lvl="1" indent="0">
              <a:lnSpc>
                <a:spcPct val="170000"/>
              </a:lnSpc>
              <a:spcBef>
                <a:spcPts val="480"/>
              </a:spcBef>
              <a:buNone/>
            </a:pPr>
            <a:r>
              <a:rPr lang="en-US" sz="8000" b="1" dirty="0" smtClean="0"/>
              <a:t>$ 58,950		to		$58,950</a:t>
            </a:r>
          </a:p>
          <a:p>
            <a:pPr marL="0" lvl="1" indent="0">
              <a:lnSpc>
                <a:spcPct val="170000"/>
              </a:lnSpc>
              <a:spcBef>
                <a:spcPts val="480"/>
              </a:spcBef>
              <a:buNone/>
            </a:pPr>
            <a:r>
              <a:rPr lang="en-US" sz="8000" b="1" dirty="0" smtClean="0"/>
              <a:t>$46,995		to		$67,530</a:t>
            </a:r>
          </a:p>
          <a:p>
            <a:pPr marL="0" lvl="1" indent="0">
              <a:lnSpc>
                <a:spcPct val="170000"/>
              </a:lnSpc>
              <a:spcBef>
                <a:spcPts val="480"/>
              </a:spcBef>
              <a:buNone/>
            </a:pPr>
            <a:r>
              <a:rPr lang="en-US" sz="8000" b="1" dirty="0" smtClean="0"/>
              <a:t>$ 55,409		to		$ 56,043</a:t>
            </a:r>
          </a:p>
          <a:p>
            <a:pPr marL="0" indent="0">
              <a:buNone/>
            </a:pPr>
            <a:endParaRPr lang="en-US" sz="6400" b="1" dirty="0" smtClean="0"/>
          </a:p>
          <a:p>
            <a:pPr marL="0" indent="0">
              <a:buNone/>
            </a:pPr>
            <a:r>
              <a:rPr lang="en-US" sz="6400" b="1" dirty="0" smtClean="0"/>
              <a:t>SEIS - Special Education in Institutional Settings (add’ services only)</a:t>
            </a:r>
          </a:p>
          <a:p>
            <a:pPr marL="0" indent="0">
              <a:lnSpc>
                <a:spcPct val="50000"/>
              </a:lnSpc>
              <a:buNone/>
            </a:pPr>
            <a:r>
              <a:rPr lang="en-US" sz="6400" b="1" dirty="0" smtClean="0"/>
              <a:t>  </a:t>
            </a:r>
          </a:p>
          <a:p>
            <a:pPr marL="0" lvl="1" indent="0">
              <a:lnSpc>
                <a:spcPct val="80000"/>
              </a:lnSpc>
              <a:buNone/>
            </a:pPr>
            <a:r>
              <a:rPr lang="en-US" sz="6400" b="1" dirty="0" smtClean="0"/>
              <a:t>OSD – Operational Services Division</a:t>
            </a:r>
          </a:p>
          <a:p>
            <a:pPr marL="0" lvl="1" indent="0">
              <a:lnSpc>
                <a:spcPct val="50000"/>
              </a:lnSpc>
              <a:buNone/>
            </a:pPr>
            <a:endParaRPr lang="en-US" sz="6400" b="1" dirty="0" smtClean="0"/>
          </a:p>
          <a:p>
            <a:pPr marL="0" lvl="1" indent="0">
              <a:lnSpc>
                <a:spcPct val="80000"/>
              </a:lnSpc>
              <a:buNone/>
            </a:pPr>
            <a:r>
              <a:rPr lang="en-US" sz="6400" b="1" dirty="0" smtClean="0"/>
              <a:t>3% increase assumed</a:t>
            </a:r>
          </a:p>
        </p:txBody>
      </p:sp>
    </p:spTree>
    <p:extLst>
      <p:ext uri="{BB962C8B-B14F-4D97-AF65-F5344CB8AC3E}">
        <p14:creationId xmlns:p14="http://schemas.microsoft.com/office/powerpoint/2010/main" val="2894167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7570" y="671286"/>
            <a:ext cx="7765143" cy="4216539"/>
          </a:xfrm>
          <a:prstGeom prst="rect">
            <a:avLst/>
          </a:prstGeom>
          <a:noFill/>
        </p:spPr>
        <p:txBody>
          <a:bodyPr wrap="square" rtlCol="0">
            <a:spAutoFit/>
          </a:bodyPr>
          <a:lstStyle/>
          <a:p>
            <a:pPr>
              <a:lnSpc>
                <a:spcPct val="150000"/>
              </a:lnSpc>
            </a:pPr>
            <a:r>
              <a:rPr lang="en-US" sz="4400" dirty="0" smtClean="0">
                <a:solidFill>
                  <a:srgbClr val="3366FF"/>
                </a:solidFill>
              </a:rPr>
              <a:t>THANK YOU FOR LISTENING!</a:t>
            </a:r>
          </a:p>
          <a:p>
            <a:pPr>
              <a:lnSpc>
                <a:spcPct val="130000"/>
              </a:lnSpc>
            </a:pPr>
            <a:endParaRPr lang="en-US" sz="4000" dirty="0" smtClean="0"/>
          </a:p>
          <a:p>
            <a:pPr>
              <a:spcAft>
                <a:spcPts val="1800"/>
              </a:spcAft>
            </a:pPr>
            <a:r>
              <a:rPr lang="en-US" sz="4000" dirty="0" smtClean="0"/>
              <a:t>That is the overview.</a:t>
            </a:r>
          </a:p>
          <a:p>
            <a:pPr>
              <a:spcAft>
                <a:spcPts val="1800"/>
              </a:spcAft>
            </a:pPr>
            <a:r>
              <a:rPr lang="en-US" sz="4000" dirty="0" smtClean="0"/>
              <a:t>More detail is available.</a:t>
            </a:r>
          </a:p>
          <a:p>
            <a:pPr>
              <a:spcAft>
                <a:spcPts val="1800"/>
              </a:spcAft>
            </a:pPr>
            <a:r>
              <a:rPr lang="en-US" sz="4000" dirty="0" smtClean="0"/>
              <a:t>What questions do you have?</a:t>
            </a:r>
            <a:endParaRPr lang="en-US" sz="4000" dirty="0"/>
          </a:p>
        </p:txBody>
      </p:sp>
    </p:spTree>
    <p:extLst>
      <p:ext uri="{BB962C8B-B14F-4D97-AF65-F5344CB8AC3E}">
        <p14:creationId xmlns:p14="http://schemas.microsoft.com/office/powerpoint/2010/main" val="37901251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8056"/>
            <a:ext cx="8229600" cy="5907024"/>
          </a:xfrm>
          <a:ln w="28575" cmpd="sng">
            <a:solidFill>
              <a:srgbClr val="FF0000"/>
            </a:solidFill>
          </a:ln>
        </p:spPr>
        <p:txBody>
          <a:bodyPr vert="horz" lIns="91440" tIns="45720" rIns="91440" bIns="45720" rtlCol="0">
            <a:noAutofit/>
          </a:bodyPr>
          <a:lstStyle/>
          <a:p>
            <a:pPr marL="0" indent="0" algn="ctr">
              <a:buNone/>
            </a:pPr>
            <a:r>
              <a:rPr lang="en-US" sz="2800" b="1" dirty="0" smtClean="0"/>
              <a:t>PERSONNEL CHANGES</a:t>
            </a:r>
          </a:p>
          <a:p>
            <a:pPr marL="0" indent="0" algn="ctr">
              <a:buNone/>
            </a:pPr>
            <a:r>
              <a:rPr lang="en-US" sz="2800" b="1" dirty="0" smtClean="0"/>
              <a:t>FULL YEAR LEAVES OF ABSENCE</a:t>
            </a:r>
          </a:p>
          <a:p>
            <a:pPr marL="0" indent="0" algn="ctr">
              <a:lnSpc>
                <a:spcPct val="0"/>
              </a:lnSpc>
              <a:buNone/>
            </a:pPr>
            <a:endParaRPr lang="en-US" sz="2800" b="1" dirty="0" smtClean="0"/>
          </a:p>
          <a:p>
            <a:pPr>
              <a:buFont typeface="Wingdings" charset="2"/>
              <a:buChar char="u"/>
            </a:pPr>
            <a:r>
              <a:rPr lang="en-US" sz="2800" b="1" dirty="0" smtClean="0"/>
              <a:t>Twelve full year LOAs in FY 16 </a:t>
            </a:r>
          </a:p>
          <a:p>
            <a:pPr>
              <a:buFont typeface="Wingdings" charset="2"/>
              <a:buChar char="u"/>
            </a:pPr>
            <a:r>
              <a:rPr lang="en-US" sz="2800" b="1" dirty="0" smtClean="0"/>
              <a:t>All are in Proposed Budget at “best guess” as to return or not, in the fall.  </a:t>
            </a:r>
            <a:r>
              <a:rPr lang="en-US" sz="2800" b="1" dirty="0"/>
              <a:t>C</a:t>
            </a:r>
            <a:r>
              <a:rPr lang="en-US" sz="2800" b="1" dirty="0" smtClean="0"/>
              <a:t>urrent best guess is that they will return and the budget reflects that salary.  </a:t>
            </a:r>
          </a:p>
          <a:p>
            <a:pPr>
              <a:buFont typeface="Wingdings" charset="2"/>
              <a:buChar char="u"/>
            </a:pPr>
            <a:r>
              <a:rPr lang="en-US" sz="2800" b="1" dirty="0" smtClean="0"/>
              <a:t>Formal confirmations for all are expected by March 1 (contractual date) or before.</a:t>
            </a:r>
          </a:p>
          <a:p>
            <a:pPr>
              <a:buFont typeface="Wingdings" charset="2"/>
              <a:buChar char="u"/>
            </a:pPr>
            <a:r>
              <a:rPr lang="en-US" sz="2800" b="1" dirty="0" smtClean="0"/>
              <a:t>One formal (and one possible) LOA request for FY 17 known to date. Little, if any, savings is anticipated in this case, because of the particular license and degree status required.</a:t>
            </a:r>
          </a:p>
          <a:p>
            <a:pPr marL="0" indent="0">
              <a:lnSpc>
                <a:spcPct val="50000"/>
              </a:lnSpc>
              <a:buNone/>
            </a:pPr>
            <a:endParaRPr lang="en-US" sz="2800" b="1" dirty="0"/>
          </a:p>
        </p:txBody>
      </p:sp>
    </p:spTree>
    <p:extLst>
      <p:ext uri="{BB962C8B-B14F-4D97-AF65-F5344CB8AC3E}">
        <p14:creationId xmlns:p14="http://schemas.microsoft.com/office/powerpoint/2010/main" val="1400284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571" y="274638"/>
            <a:ext cx="8672825" cy="1013505"/>
          </a:xfrm>
          <a:ln w="57150" cmpd="sng">
            <a:solidFill>
              <a:srgbClr val="FF0000"/>
            </a:solidFill>
          </a:ln>
        </p:spPr>
        <p:txBody>
          <a:bodyPr>
            <a:normAutofit/>
          </a:bodyPr>
          <a:lstStyle/>
          <a:p>
            <a:r>
              <a:rPr lang="en-US" sz="2800" b="1" dirty="0" smtClean="0"/>
              <a:t>WHAT IS THE BOTTOM LINE OF THE FY 17 PROPOSED OPERATING BUDGET?</a:t>
            </a:r>
            <a:endParaRPr lang="en-US" sz="2800" b="1" dirty="0"/>
          </a:p>
        </p:txBody>
      </p:sp>
      <p:sp>
        <p:nvSpPr>
          <p:cNvPr id="3" name="Content Placeholder 2"/>
          <p:cNvSpPr>
            <a:spLocks noGrp="1"/>
          </p:cNvSpPr>
          <p:nvPr>
            <p:ph idx="1"/>
          </p:nvPr>
        </p:nvSpPr>
        <p:spPr>
          <a:xfrm>
            <a:off x="199571" y="1600200"/>
            <a:ext cx="8744858" cy="5094514"/>
          </a:xfrm>
          <a:ln w="38100" cmpd="sng">
            <a:solidFill>
              <a:srgbClr val="FF0000"/>
            </a:solidFill>
          </a:ln>
        </p:spPr>
        <p:txBody>
          <a:bodyPr>
            <a:normAutofit/>
          </a:bodyPr>
          <a:lstStyle/>
          <a:p>
            <a:pPr marL="0" indent="0">
              <a:buNone/>
            </a:pPr>
            <a:r>
              <a:rPr lang="en-US" sz="2400" b="1" u="sng" dirty="0" smtClean="0"/>
              <a:t>Budget Category</a:t>
            </a:r>
            <a:r>
              <a:rPr lang="en-US" sz="2400" b="1" dirty="0" smtClean="0"/>
              <a:t>			     </a:t>
            </a:r>
            <a:r>
              <a:rPr lang="en-US" sz="2400" b="1" u="sng" dirty="0" smtClean="0"/>
              <a:t> Cost</a:t>
            </a:r>
            <a:r>
              <a:rPr lang="en-US" sz="2400" b="1" dirty="0" smtClean="0"/>
              <a:t>			</a:t>
            </a:r>
            <a:r>
              <a:rPr lang="en-US" sz="2400" b="1" u="sng" dirty="0" smtClean="0"/>
              <a:t>Increase Over FY 16</a:t>
            </a:r>
          </a:p>
          <a:p>
            <a:pPr marL="0" indent="0">
              <a:lnSpc>
                <a:spcPct val="50000"/>
              </a:lnSpc>
              <a:buNone/>
            </a:pPr>
            <a:endParaRPr lang="en-US" sz="2400" b="1" u="sng" dirty="0"/>
          </a:p>
          <a:p>
            <a:pPr marL="0" indent="0">
              <a:buNone/>
            </a:pPr>
            <a:r>
              <a:rPr lang="en-US" sz="2400" b="1" dirty="0" smtClean="0"/>
              <a:t>Regular Education		       $37,257,201			      7.44%</a:t>
            </a:r>
          </a:p>
          <a:p>
            <a:pPr marL="0" indent="0">
              <a:buNone/>
            </a:pPr>
            <a:r>
              <a:rPr lang="en-US" sz="2400" b="1" dirty="0" smtClean="0"/>
              <a:t>Special Education			$11,547,139			      8.03%</a:t>
            </a:r>
          </a:p>
          <a:p>
            <a:pPr marL="0" indent="0">
              <a:buNone/>
            </a:pPr>
            <a:r>
              <a:rPr lang="en-US" sz="2400" b="1" dirty="0" smtClean="0"/>
              <a:t>Vocational Education			 $58,309		           21.70%</a:t>
            </a:r>
          </a:p>
          <a:p>
            <a:pPr marL="0" indent="0">
              <a:lnSpc>
                <a:spcPct val="60000"/>
              </a:lnSpc>
              <a:buNone/>
            </a:pPr>
            <a:endParaRPr lang="en-US" sz="2400" b="1" dirty="0"/>
          </a:p>
          <a:p>
            <a:pPr marL="0" indent="0">
              <a:buNone/>
            </a:pPr>
            <a:r>
              <a:rPr lang="en-US" sz="2400" b="1" dirty="0" smtClean="0">
                <a:solidFill>
                  <a:srgbClr val="FF0000"/>
                </a:solidFill>
              </a:rPr>
              <a:t>TOTAL						$48,862,649			      7.59%</a:t>
            </a:r>
          </a:p>
          <a:p>
            <a:pPr marL="0" indent="0">
              <a:lnSpc>
                <a:spcPct val="70000"/>
              </a:lnSpc>
              <a:buNone/>
            </a:pPr>
            <a:endParaRPr lang="en-US" sz="2400" b="1" dirty="0">
              <a:solidFill>
                <a:srgbClr val="FF0000"/>
              </a:solidFill>
            </a:endParaRPr>
          </a:p>
          <a:p>
            <a:pPr marL="0" indent="0">
              <a:buNone/>
            </a:pPr>
            <a:r>
              <a:rPr lang="en-US" sz="2400" b="1" dirty="0" smtClean="0"/>
              <a:t>To date, the bottom line has been reduced by </a:t>
            </a:r>
            <a:r>
              <a:rPr lang="en-US" sz="2400" b="1" dirty="0" smtClean="0">
                <a:solidFill>
                  <a:srgbClr val="FF0000"/>
                </a:solidFill>
              </a:rPr>
              <a:t>$84,883 </a:t>
            </a:r>
          </a:p>
          <a:p>
            <a:pPr marL="0" indent="0">
              <a:buNone/>
            </a:pPr>
            <a:r>
              <a:rPr lang="en-US" sz="2400" b="1" dirty="0" smtClean="0"/>
              <a:t>for a new total of </a:t>
            </a:r>
            <a:r>
              <a:rPr lang="en-US" sz="2400" b="1" dirty="0" smtClean="0">
                <a:solidFill>
                  <a:srgbClr val="FF0000"/>
                </a:solidFill>
              </a:rPr>
              <a:t>$48,777,776</a:t>
            </a:r>
            <a:r>
              <a:rPr lang="en-US" sz="2400" b="1" dirty="0" smtClean="0"/>
              <a:t>, an increase of </a:t>
            </a:r>
            <a:r>
              <a:rPr lang="en-US" sz="2400" b="1" dirty="0" smtClean="0">
                <a:solidFill>
                  <a:srgbClr val="FF0000"/>
                </a:solidFill>
              </a:rPr>
              <a:t>7.41%</a:t>
            </a:r>
            <a:r>
              <a:rPr lang="en-US" sz="2400" b="1" dirty="0" smtClean="0"/>
              <a:t>. More reductions are anticipated. </a:t>
            </a:r>
          </a:p>
          <a:p>
            <a:pPr marL="0" indent="0">
              <a:lnSpc>
                <a:spcPct val="60000"/>
              </a:lnSpc>
              <a:buNone/>
            </a:pPr>
            <a:endParaRPr lang="en-US" sz="2400" b="1" dirty="0" smtClean="0"/>
          </a:p>
          <a:p>
            <a:pPr marL="0" indent="0">
              <a:buNone/>
            </a:pPr>
            <a:r>
              <a:rPr lang="en-US" sz="2000" b="1" dirty="0" smtClean="0">
                <a:solidFill>
                  <a:srgbClr val="FF0000"/>
                </a:solidFill>
              </a:rPr>
              <a:t>Note that the budget detail slides all reflect the originally proposed figures.</a:t>
            </a:r>
            <a:endParaRPr lang="en-US" sz="2000" b="1" dirty="0">
              <a:solidFill>
                <a:srgbClr val="FF0000"/>
              </a:solidFill>
            </a:endParaRPr>
          </a:p>
        </p:txBody>
      </p:sp>
    </p:spTree>
    <p:extLst>
      <p:ext uri="{BB962C8B-B14F-4D97-AF65-F5344CB8AC3E}">
        <p14:creationId xmlns:p14="http://schemas.microsoft.com/office/powerpoint/2010/main" val="3512906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6963" y="165100"/>
            <a:ext cx="8872479" cy="768169"/>
          </a:xfrm>
          <a:ln w="57150" cmpd="sng">
            <a:solidFill>
              <a:srgbClr val="FF0000"/>
            </a:solidFill>
          </a:ln>
        </p:spPr>
        <p:txBody>
          <a:bodyPr/>
          <a:lstStyle/>
          <a:p>
            <a:r>
              <a:rPr lang="en-US" b="1" dirty="0" smtClean="0"/>
              <a:t>BUDGET PROCESS for FY 2017</a:t>
            </a:r>
            <a:endParaRPr lang="en-US" b="1" dirty="0"/>
          </a:p>
        </p:txBody>
      </p:sp>
      <p:sp>
        <p:nvSpPr>
          <p:cNvPr id="8" name="Content Placeholder 7"/>
          <p:cNvSpPr>
            <a:spLocks noGrp="1"/>
          </p:cNvSpPr>
          <p:nvPr>
            <p:ph idx="1"/>
          </p:nvPr>
        </p:nvSpPr>
        <p:spPr>
          <a:xfrm>
            <a:off x="116963" y="1066800"/>
            <a:ext cx="8872479" cy="5791200"/>
          </a:xfrm>
          <a:ln w="38100" cmpd="sng">
            <a:solidFill>
              <a:srgbClr val="FF0000"/>
            </a:solidFill>
          </a:ln>
        </p:spPr>
        <p:txBody>
          <a:bodyPr>
            <a:noAutofit/>
          </a:bodyPr>
          <a:lstStyle/>
          <a:p>
            <a:pPr marL="0" indent="0">
              <a:lnSpc>
                <a:spcPct val="50000"/>
              </a:lnSpc>
              <a:buNone/>
            </a:pPr>
            <a:endParaRPr lang="en-US" sz="2000" b="1" dirty="0" smtClean="0"/>
          </a:p>
          <a:p>
            <a:pPr marL="0" indent="0">
              <a:lnSpc>
                <a:spcPct val="80000"/>
              </a:lnSpc>
              <a:buNone/>
            </a:pPr>
            <a:r>
              <a:rPr lang="en-US" sz="2000" b="1" dirty="0" smtClean="0">
                <a:solidFill>
                  <a:srgbClr val="008000"/>
                </a:solidFill>
              </a:rPr>
              <a:t>School Committee meets in a planning session and then develops and adopts Guiding Principles, Assumptions, and budget calendar</a:t>
            </a:r>
          </a:p>
          <a:p>
            <a:pPr marL="0" indent="0">
              <a:lnSpc>
                <a:spcPct val="80000"/>
              </a:lnSpc>
              <a:buNone/>
            </a:pPr>
            <a:endParaRPr lang="en-US" sz="2000" b="1" dirty="0" smtClean="0"/>
          </a:p>
          <a:p>
            <a:pPr marL="0" indent="0">
              <a:lnSpc>
                <a:spcPct val="80000"/>
              </a:lnSpc>
              <a:buNone/>
            </a:pPr>
            <a:r>
              <a:rPr lang="en-US" sz="2000" b="1" dirty="0" smtClean="0"/>
              <a:t>Requests from departments go to building principals</a:t>
            </a:r>
          </a:p>
          <a:p>
            <a:pPr marL="0" indent="0">
              <a:lnSpc>
                <a:spcPct val="80000"/>
              </a:lnSpc>
              <a:buNone/>
            </a:pPr>
            <a:endParaRPr lang="en-US" sz="2000" b="1" dirty="0" smtClean="0"/>
          </a:p>
          <a:p>
            <a:pPr marL="0" indent="0">
              <a:lnSpc>
                <a:spcPct val="80000"/>
              </a:lnSpc>
              <a:buNone/>
            </a:pPr>
            <a:r>
              <a:rPr lang="en-US" sz="2000" b="1" dirty="0" smtClean="0"/>
              <a:t>Requests from principals, technology manager, maintenance personnel, and student services director come to central office</a:t>
            </a:r>
          </a:p>
          <a:p>
            <a:pPr marL="0" indent="0">
              <a:lnSpc>
                <a:spcPct val="80000"/>
              </a:lnSpc>
              <a:buNone/>
            </a:pPr>
            <a:endParaRPr lang="en-US" sz="2000" b="1" dirty="0" smtClean="0"/>
          </a:p>
          <a:p>
            <a:pPr marL="0" indent="0">
              <a:lnSpc>
                <a:spcPct val="80000"/>
              </a:lnSpc>
              <a:buNone/>
            </a:pPr>
            <a:r>
              <a:rPr lang="en-US" sz="2000" b="1" dirty="0" smtClean="0"/>
              <a:t>Superintendent and assistant superintendent meet with building principals and directors to discuss needs and review requests</a:t>
            </a:r>
          </a:p>
          <a:p>
            <a:pPr marL="0" indent="0">
              <a:lnSpc>
                <a:spcPct val="80000"/>
              </a:lnSpc>
              <a:buNone/>
            </a:pPr>
            <a:endParaRPr lang="en-US" sz="2000" b="1" dirty="0" smtClean="0"/>
          </a:p>
          <a:p>
            <a:pPr marL="0" indent="0">
              <a:lnSpc>
                <a:spcPct val="80000"/>
              </a:lnSpc>
              <a:buNone/>
            </a:pPr>
            <a:r>
              <a:rPr lang="en-US" sz="2000" b="1" dirty="0" smtClean="0"/>
              <a:t>Business director meets with technology, students services, and maintenance personnel to review requests </a:t>
            </a:r>
          </a:p>
          <a:p>
            <a:pPr marL="0" indent="0">
              <a:lnSpc>
                <a:spcPct val="80000"/>
              </a:lnSpc>
              <a:buNone/>
            </a:pPr>
            <a:endParaRPr lang="en-US" sz="2000" b="1" dirty="0" smtClean="0"/>
          </a:p>
          <a:p>
            <a:pPr marL="0" indent="0">
              <a:lnSpc>
                <a:spcPct val="80000"/>
              </a:lnSpc>
              <a:buNone/>
            </a:pPr>
            <a:r>
              <a:rPr lang="en-US" sz="2000" b="1" dirty="0" smtClean="0"/>
              <a:t>Central office administrators establish district priorities and develop administration-proposed budgets</a:t>
            </a:r>
          </a:p>
          <a:p>
            <a:pPr marL="0" indent="0">
              <a:lnSpc>
                <a:spcPct val="80000"/>
              </a:lnSpc>
              <a:buNone/>
            </a:pPr>
            <a:endParaRPr lang="en-US" sz="2000" b="1" dirty="0" smtClean="0"/>
          </a:p>
          <a:p>
            <a:pPr marL="0" indent="0">
              <a:lnSpc>
                <a:spcPct val="80000"/>
              </a:lnSpc>
              <a:buNone/>
            </a:pPr>
            <a:r>
              <a:rPr lang="en-US" sz="2000" b="1" dirty="0" smtClean="0">
                <a:solidFill>
                  <a:srgbClr val="008000"/>
                </a:solidFill>
              </a:rPr>
              <a:t>Proposed operating budget is presented to School Committee, initially through budget message and then with a PowerPoint at the first work session in January.</a:t>
            </a:r>
            <a:endParaRPr lang="en-US" sz="2000" b="1" dirty="0">
              <a:solidFill>
                <a:srgbClr val="008000"/>
              </a:solidFill>
            </a:endParaRPr>
          </a:p>
        </p:txBody>
      </p:sp>
    </p:spTree>
    <p:extLst>
      <p:ext uri="{BB962C8B-B14F-4D97-AF65-F5344CB8AC3E}">
        <p14:creationId xmlns:p14="http://schemas.microsoft.com/office/powerpoint/2010/main" val="282939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48055"/>
            <a:ext cx="8229600" cy="6195357"/>
          </a:xfrm>
          <a:ln w="28575" cmpd="sng">
            <a:solidFill>
              <a:srgbClr val="FF0000"/>
            </a:solidFill>
          </a:ln>
        </p:spPr>
        <p:txBody>
          <a:bodyPr vert="horz" lIns="91440" tIns="45720" rIns="91440" bIns="45720" rtlCol="0">
            <a:noAutofit/>
          </a:bodyPr>
          <a:lstStyle/>
          <a:p>
            <a:pPr marL="0" indent="0" algn="ctr">
              <a:buNone/>
            </a:pPr>
            <a:r>
              <a:rPr lang="en-US" sz="2800" b="1" dirty="0" smtClean="0">
                <a:solidFill>
                  <a:srgbClr val="008000"/>
                </a:solidFill>
              </a:rPr>
              <a:t>PERSONNEL CHANGES</a:t>
            </a:r>
          </a:p>
          <a:p>
            <a:pPr marL="0" indent="0" algn="ctr">
              <a:buNone/>
            </a:pPr>
            <a:r>
              <a:rPr lang="en-US" sz="2800" b="1" dirty="0" smtClean="0">
                <a:solidFill>
                  <a:srgbClr val="008000"/>
                </a:solidFill>
              </a:rPr>
              <a:t>RETIREMENTS</a:t>
            </a:r>
          </a:p>
          <a:p>
            <a:pPr marL="0" indent="0" algn="ctr">
              <a:lnSpc>
                <a:spcPct val="50000"/>
              </a:lnSpc>
              <a:buNone/>
            </a:pPr>
            <a:endParaRPr lang="en-US" sz="2800" b="1" dirty="0" smtClean="0">
              <a:solidFill>
                <a:srgbClr val="008000"/>
              </a:solidFill>
            </a:endParaRPr>
          </a:p>
          <a:p>
            <a:pPr>
              <a:buFont typeface="Wingdings" charset="2"/>
              <a:buChar char="u"/>
            </a:pPr>
            <a:r>
              <a:rPr lang="en-US" sz="2800" b="1" dirty="0" smtClean="0"/>
              <a:t>Five retirements for June 2016 are known as of today. One more retirement will occur in March.</a:t>
            </a:r>
          </a:p>
          <a:p>
            <a:pPr marL="0" indent="0">
              <a:lnSpc>
                <a:spcPct val="50000"/>
              </a:lnSpc>
              <a:buNone/>
            </a:pPr>
            <a:endParaRPr lang="en-US" sz="2800" b="1" dirty="0"/>
          </a:p>
          <a:p>
            <a:pPr>
              <a:buFont typeface="Wingdings" charset="2"/>
              <a:buChar char="u"/>
            </a:pPr>
            <a:r>
              <a:rPr lang="en-US" sz="2800" b="1" dirty="0" smtClean="0"/>
              <a:t>All six are reflected in budget (with anticipated savings already taken).</a:t>
            </a:r>
          </a:p>
          <a:p>
            <a:pPr marL="0" indent="0">
              <a:lnSpc>
                <a:spcPct val="50000"/>
              </a:lnSpc>
              <a:buNone/>
            </a:pPr>
            <a:endParaRPr lang="en-US" sz="2800" b="1" dirty="0"/>
          </a:p>
          <a:p>
            <a:pPr>
              <a:buFont typeface="Wingdings" charset="2"/>
              <a:buChar char="u"/>
            </a:pPr>
            <a:r>
              <a:rPr lang="en-US" sz="2800" b="1" dirty="0" smtClean="0"/>
              <a:t>Three of six benefit from contractual “early notification benefit” that reduces turnover savings.</a:t>
            </a:r>
          </a:p>
          <a:p>
            <a:pPr marL="0" indent="0">
              <a:lnSpc>
                <a:spcPct val="50000"/>
              </a:lnSpc>
              <a:buNone/>
            </a:pPr>
            <a:endParaRPr lang="en-US" sz="2800" b="1" dirty="0" smtClean="0"/>
          </a:p>
          <a:p>
            <a:pPr>
              <a:buFont typeface="Wingdings" charset="2"/>
              <a:buChar char="u"/>
            </a:pPr>
            <a:r>
              <a:rPr lang="en-US" sz="2800" b="1" dirty="0" smtClean="0"/>
              <a:t>The number of additional retirements, if any, is anticipated to be small.</a:t>
            </a:r>
          </a:p>
          <a:p>
            <a:pPr marL="0" indent="0">
              <a:buNone/>
            </a:pPr>
            <a:r>
              <a:rPr lang="en-US" sz="2800" b="1" dirty="0" smtClean="0">
                <a:solidFill>
                  <a:srgbClr val="008000"/>
                </a:solidFill>
              </a:rPr>
              <a:t> </a:t>
            </a:r>
            <a:endParaRPr lang="en-US" sz="2800" b="1" dirty="0">
              <a:solidFill>
                <a:srgbClr val="008000"/>
              </a:solidFill>
            </a:endParaRPr>
          </a:p>
        </p:txBody>
      </p:sp>
    </p:spTree>
    <p:extLst>
      <p:ext uri="{BB962C8B-B14F-4D97-AF65-F5344CB8AC3E}">
        <p14:creationId xmlns:p14="http://schemas.microsoft.com/office/powerpoint/2010/main" val="4044493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937" y="448056"/>
            <a:ext cx="8619259" cy="6195356"/>
          </a:xfrm>
          <a:ln w="28575" cmpd="sng">
            <a:solidFill>
              <a:srgbClr val="FF0000"/>
            </a:solidFill>
          </a:ln>
        </p:spPr>
        <p:txBody>
          <a:bodyPr vert="horz" lIns="91440" tIns="45720" rIns="91440" bIns="45720" rtlCol="0">
            <a:noAutofit/>
          </a:bodyPr>
          <a:lstStyle/>
          <a:p>
            <a:pPr marL="0" indent="0" algn="ctr">
              <a:buNone/>
            </a:pPr>
            <a:r>
              <a:rPr lang="en-US" sz="2800" b="1" dirty="0" smtClean="0"/>
              <a:t>THINKING ABOUT OTHER CHANGES AND POTENTIAL REDUCTIONS OR POSSIBLE REVENUES</a:t>
            </a:r>
          </a:p>
          <a:p>
            <a:pPr marL="457200" indent="0" algn="ctr">
              <a:buNone/>
            </a:pPr>
            <a:r>
              <a:rPr lang="en-US" sz="2400" b="1" dirty="0" smtClean="0"/>
              <a:t>(</a:t>
            </a:r>
            <a:r>
              <a:rPr lang="en-US" sz="2000" b="1" dirty="0" smtClean="0"/>
              <a:t>where are the biggest swings possible?</a:t>
            </a:r>
            <a:r>
              <a:rPr lang="en-US" sz="2400" b="1" dirty="0" smtClean="0"/>
              <a:t>)</a:t>
            </a:r>
          </a:p>
          <a:p>
            <a:r>
              <a:rPr lang="en-US" sz="2400" b="1" dirty="0" smtClean="0"/>
              <a:t>PERSONNEL CATEGORIES – New full year LOAs, unknown resignations or retirements,  FY 16 LOA decisions</a:t>
            </a:r>
          </a:p>
          <a:p>
            <a:pPr marL="0" indent="0">
              <a:lnSpc>
                <a:spcPct val="30000"/>
              </a:lnSpc>
              <a:buNone/>
            </a:pPr>
            <a:endParaRPr lang="en-US" sz="2400" b="1" dirty="0" smtClean="0"/>
          </a:p>
          <a:p>
            <a:r>
              <a:rPr lang="en-US" sz="2400" b="1" dirty="0" smtClean="0"/>
              <a:t>SPECIAL EDUCATION – Tuition rate decisions by school/collaborative or OSD rate request decisions, anticipated or pending placements, unanticipated placements </a:t>
            </a:r>
          </a:p>
          <a:p>
            <a:pPr marL="0" indent="0">
              <a:lnSpc>
                <a:spcPct val="30000"/>
              </a:lnSpc>
              <a:buNone/>
            </a:pPr>
            <a:endParaRPr lang="en-US" sz="2400" b="1" dirty="0" smtClean="0"/>
          </a:p>
          <a:p>
            <a:r>
              <a:rPr lang="en-US" sz="2400" b="1" dirty="0" smtClean="0"/>
              <a:t>STATE FUNDING – CHAPTER 70</a:t>
            </a:r>
            <a:r>
              <a:rPr lang="en-US" sz="2400" b="1" dirty="0"/>
              <a:t> </a:t>
            </a:r>
            <a:r>
              <a:rPr lang="en-US" sz="2400" b="1" dirty="0" smtClean="0"/>
              <a:t>Review Commission recommendations (if any), cuts to local aid or CB allocations </a:t>
            </a:r>
          </a:p>
          <a:p>
            <a:pPr marL="0" indent="0">
              <a:lnSpc>
                <a:spcPct val="30000"/>
              </a:lnSpc>
              <a:buNone/>
            </a:pPr>
            <a:endParaRPr lang="en-US" sz="2400" b="1" dirty="0" smtClean="0"/>
          </a:p>
          <a:p>
            <a:r>
              <a:rPr lang="en-US" sz="2400" b="1" dirty="0" smtClean="0"/>
              <a:t>OFFSETS and/or REVOLVING ACCOUNTS – New fee/tuition structure revenues, increased RA offsets to Operating Budget</a:t>
            </a:r>
          </a:p>
          <a:p>
            <a:pPr marL="0" indent="0">
              <a:lnSpc>
                <a:spcPct val="30000"/>
              </a:lnSpc>
              <a:buNone/>
            </a:pPr>
            <a:r>
              <a:rPr lang="en-US" sz="2400" b="1" dirty="0" smtClean="0"/>
              <a:t> </a:t>
            </a:r>
          </a:p>
          <a:p>
            <a:r>
              <a:rPr lang="en-US" sz="2400" b="1" dirty="0" smtClean="0"/>
              <a:t>VOCATIONAL EDUCATION – Potential new student(s)</a:t>
            </a:r>
          </a:p>
          <a:p>
            <a:pPr marL="0" indent="0">
              <a:buNone/>
            </a:pPr>
            <a:endParaRPr lang="en-US" sz="2400" b="1" dirty="0" smtClean="0"/>
          </a:p>
          <a:p>
            <a:endParaRPr lang="en-US" sz="2800" b="1" dirty="0" smtClean="0"/>
          </a:p>
        </p:txBody>
      </p:sp>
    </p:spTree>
    <p:extLst>
      <p:ext uri="{BB962C8B-B14F-4D97-AF65-F5344CB8AC3E}">
        <p14:creationId xmlns:p14="http://schemas.microsoft.com/office/powerpoint/2010/main" val="11292329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902" y="82308"/>
            <a:ext cx="8808632" cy="6655170"/>
          </a:xfrm>
          <a:ln w="28575" cmpd="sng">
            <a:solidFill>
              <a:srgbClr val="FF0000"/>
            </a:solidFill>
          </a:ln>
        </p:spPr>
        <p:txBody>
          <a:bodyPr vert="horz" lIns="91440" tIns="45720" rIns="91440" bIns="45720" rtlCol="0">
            <a:noAutofit/>
          </a:bodyPr>
          <a:lstStyle/>
          <a:p>
            <a:pPr marL="0" indent="0" algn="ctr">
              <a:lnSpc>
                <a:spcPct val="80000"/>
              </a:lnSpc>
              <a:buNone/>
            </a:pPr>
            <a:r>
              <a:rPr lang="en-US" sz="2400" b="1" dirty="0" smtClean="0">
                <a:solidFill>
                  <a:srgbClr val="000000"/>
                </a:solidFill>
              </a:rPr>
              <a:t>WHAT BUDGET SHOULD BE PRESENTED </a:t>
            </a:r>
          </a:p>
          <a:p>
            <a:pPr marL="0" indent="0" algn="ctr">
              <a:lnSpc>
                <a:spcPct val="80000"/>
              </a:lnSpc>
              <a:spcAft>
                <a:spcPts val="1200"/>
              </a:spcAft>
              <a:buNone/>
            </a:pPr>
            <a:r>
              <a:rPr lang="en-US" sz="2400" b="1" dirty="0" smtClean="0">
                <a:solidFill>
                  <a:srgbClr val="000000"/>
                </a:solidFill>
              </a:rPr>
              <a:t>AT THE JOINT MEETING?</a:t>
            </a:r>
          </a:p>
          <a:p>
            <a:pPr marL="0" indent="0">
              <a:lnSpc>
                <a:spcPct val="70000"/>
              </a:lnSpc>
              <a:spcAft>
                <a:spcPts val="600"/>
              </a:spcAft>
              <a:buNone/>
            </a:pPr>
            <a:r>
              <a:rPr lang="en-US" sz="2400" b="1" dirty="0" smtClean="0">
                <a:solidFill>
                  <a:srgbClr val="000000"/>
                </a:solidFill>
              </a:rPr>
              <a:t>Questions for SC discussion:</a:t>
            </a:r>
          </a:p>
          <a:p>
            <a:r>
              <a:rPr lang="en-US" sz="2400" b="1" dirty="0" smtClean="0">
                <a:solidFill>
                  <a:srgbClr val="000000"/>
                </a:solidFill>
              </a:rPr>
              <a:t>Does the proposed budget, aside from cost, reflect the SC priorities as regards needs?</a:t>
            </a:r>
            <a:endParaRPr lang="en-US" sz="2400" b="1" dirty="0">
              <a:solidFill>
                <a:srgbClr val="000000"/>
              </a:solidFill>
            </a:endParaRPr>
          </a:p>
          <a:p>
            <a:pPr>
              <a:spcAft>
                <a:spcPts val="1200"/>
              </a:spcAft>
            </a:pPr>
            <a:r>
              <a:rPr lang="en-US" sz="2400" b="1" dirty="0" smtClean="0">
                <a:solidFill>
                  <a:srgbClr val="000000"/>
                </a:solidFill>
              </a:rPr>
              <a:t>Is there consensus on amending the proposal by adding or deleting items at this point?</a:t>
            </a:r>
            <a:endParaRPr lang="en-US" sz="2800" b="1" dirty="0">
              <a:solidFill>
                <a:srgbClr val="000000"/>
              </a:solidFill>
            </a:endParaRPr>
          </a:p>
          <a:p>
            <a:pPr marL="0" indent="0">
              <a:lnSpc>
                <a:spcPct val="80000"/>
              </a:lnSpc>
              <a:spcAft>
                <a:spcPts val="600"/>
              </a:spcAft>
              <a:buNone/>
            </a:pPr>
            <a:r>
              <a:rPr lang="en-US" sz="2400" b="1" dirty="0" smtClean="0">
                <a:solidFill>
                  <a:srgbClr val="3366FF"/>
                </a:solidFill>
              </a:rPr>
              <a:t>Administration’s recommendation:  Present the needs-based preliminary proposal to the Joint Meeting on January 28</a:t>
            </a:r>
            <a:r>
              <a:rPr lang="en-US" sz="2400" b="1" baseline="30000" dirty="0" smtClean="0">
                <a:solidFill>
                  <a:srgbClr val="3366FF"/>
                </a:solidFill>
              </a:rPr>
              <a:t>th</a:t>
            </a:r>
            <a:r>
              <a:rPr lang="en-US" sz="2400" b="1" dirty="0" smtClean="0">
                <a:solidFill>
                  <a:srgbClr val="3366FF"/>
                </a:solidFill>
              </a:rPr>
              <a:t>. </a:t>
            </a:r>
          </a:p>
          <a:p>
            <a:pPr marL="0" indent="0">
              <a:lnSpc>
                <a:spcPct val="10000"/>
              </a:lnSpc>
              <a:buNone/>
            </a:pPr>
            <a:endParaRPr lang="en-US" sz="2400" b="1" dirty="0" smtClean="0">
              <a:solidFill>
                <a:srgbClr val="3366FF"/>
              </a:solidFill>
            </a:endParaRPr>
          </a:p>
          <a:p>
            <a:pPr marL="0" indent="0">
              <a:lnSpc>
                <a:spcPct val="80000"/>
              </a:lnSpc>
              <a:buNone/>
            </a:pPr>
            <a:r>
              <a:rPr lang="en-US" sz="2400" b="1" dirty="0" smtClean="0">
                <a:solidFill>
                  <a:srgbClr val="3366FF"/>
                </a:solidFill>
              </a:rPr>
              <a:t>Rationale: </a:t>
            </a:r>
          </a:p>
          <a:p>
            <a:pPr>
              <a:buFont typeface="Wingdings" charset="2"/>
              <a:buChar char="§"/>
            </a:pPr>
            <a:r>
              <a:rPr lang="en-US" sz="2000" b="1" dirty="0" smtClean="0">
                <a:solidFill>
                  <a:srgbClr val="3366FF"/>
                </a:solidFill>
              </a:rPr>
              <a:t>There still are several weeks before any group votes; that means lots of time for potential changes that may reduce the bottom line, thus allowing for more needed items to be retained. </a:t>
            </a:r>
          </a:p>
          <a:p>
            <a:pPr>
              <a:buFont typeface="Wingdings" charset="2"/>
              <a:buChar char="§"/>
            </a:pPr>
            <a:r>
              <a:rPr lang="en-US" sz="2000" b="1" dirty="0" smtClean="0">
                <a:solidFill>
                  <a:srgbClr val="3366FF"/>
                </a:solidFill>
              </a:rPr>
              <a:t>The Joint Meeting is a week earlier this year.</a:t>
            </a:r>
          </a:p>
          <a:p>
            <a:pPr>
              <a:buFont typeface="Wingdings" charset="2"/>
              <a:buChar char="§"/>
            </a:pPr>
            <a:r>
              <a:rPr lang="en-US" sz="2000" b="1" smtClean="0">
                <a:solidFill>
                  <a:srgbClr val="3366FF"/>
                </a:solidFill>
              </a:rPr>
              <a:t>The Jan. </a:t>
            </a:r>
            <a:r>
              <a:rPr lang="en-US" sz="2000" b="1" dirty="0" smtClean="0">
                <a:solidFill>
                  <a:srgbClr val="3366FF"/>
                </a:solidFill>
              </a:rPr>
              <a:t>28th</a:t>
            </a:r>
            <a:r>
              <a:rPr lang="en-US" sz="2000" b="1" baseline="30000" dirty="0" smtClean="0">
                <a:solidFill>
                  <a:srgbClr val="3366FF"/>
                </a:solidFill>
              </a:rPr>
              <a:t>th</a:t>
            </a:r>
            <a:r>
              <a:rPr lang="en-US" sz="2000" b="1" dirty="0" smtClean="0">
                <a:solidFill>
                  <a:srgbClr val="3366FF"/>
                </a:solidFill>
              </a:rPr>
              <a:t> session will be the first televised public viewing of the proposed budget, and meeting attendees and viewers should see the entire proposal.</a:t>
            </a:r>
          </a:p>
          <a:p>
            <a:pPr marL="0" indent="0">
              <a:buNone/>
            </a:pPr>
            <a:endParaRPr lang="en-US" sz="2400" b="1" dirty="0" smtClean="0">
              <a:solidFill>
                <a:srgbClr val="3366FF"/>
              </a:solidFill>
            </a:endParaRPr>
          </a:p>
          <a:p>
            <a:pPr marL="0" indent="0">
              <a:buNone/>
            </a:pPr>
            <a:endParaRPr lang="en-US" sz="2400" b="1" dirty="0" smtClean="0">
              <a:solidFill>
                <a:srgbClr val="3366FF"/>
              </a:solidFill>
            </a:endParaRPr>
          </a:p>
        </p:txBody>
      </p:sp>
    </p:spTree>
    <p:extLst>
      <p:ext uri="{BB962C8B-B14F-4D97-AF65-F5344CB8AC3E}">
        <p14:creationId xmlns:p14="http://schemas.microsoft.com/office/powerpoint/2010/main" val="3801934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3607" y="197346"/>
            <a:ext cx="8782523" cy="6494084"/>
          </a:xfrm>
          <a:prstGeom prst="rect">
            <a:avLst/>
          </a:prstGeom>
          <a:solidFill>
            <a:schemeClr val="accent2">
              <a:lumMod val="40000"/>
              <a:lumOff val="60000"/>
            </a:schemeClr>
          </a:solidFill>
          <a:ln w="38100" cmpd="sng">
            <a:solidFill>
              <a:srgbClr val="FF0000"/>
            </a:solidFill>
          </a:ln>
        </p:spPr>
        <p:txBody>
          <a:bodyPr wrap="square">
            <a:spAutoFit/>
          </a:bodyPr>
          <a:lstStyle/>
          <a:p>
            <a:pPr algn="ctr"/>
            <a:r>
              <a:rPr lang="en-US" sz="2800" b="1" u="sng" dirty="0"/>
              <a:t>Requests from </a:t>
            </a:r>
            <a:r>
              <a:rPr lang="en-US" sz="2800" b="1" u="sng" dirty="0" smtClean="0"/>
              <a:t>administrators </a:t>
            </a:r>
            <a:r>
              <a:rPr lang="en-US" sz="2800" b="1" u="sng" dirty="0"/>
              <a:t>NOT INCLUDED in this budget proposal and </a:t>
            </a:r>
            <a:r>
              <a:rPr lang="en-US" sz="2800" b="1" u="sng" dirty="0" smtClean="0"/>
              <a:t>NOT </a:t>
            </a:r>
            <a:r>
              <a:rPr lang="en-US" sz="2800" b="1" u="sng" dirty="0"/>
              <a:t>RECOMMENDED at this </a:t>
            </a:r>
            <a:r>
              <a:rPr lang="en-US" sz="2800" b="1" u="sng" dirty="0" smtClean="0"/>
              <a:t>time</a:t>
            </a:r>
            <a:endParaRPr lang="en-US" sz="2800" b="1" dirty="0" smtClean="0"/>
          </a:p>
          <a:p>
            <a:r>
              <a:rPr lang="en-US" sz="2400" i="1" dirty="0" smtClean="0"/>
              <a:t>These </a:t>
            </a:r>
            <a:r>
              <a:rPr lang="en-US" sz="2400" i="1" dirty="0"/>
              <a:t>requests are all worthwhile but, in the opinion of the central office administration, do not rise to the same level of priority for the </a:t>
            </a:r>
            <a:r>
              <a:rPr lang="en-US" sz="2400" i="1" dirty="0" smtClean="0"/>
              <a:t>FY 17 </a:t>
            </a:r>
            <a:r>
              <a:rPr lang="en-US" sz="2400" i="1" dirty="0"/>
              <a:t>proposed budget as do other requests; so each is </a:t>
            </a:r>
            <a:r>
              <a:rPr lang="en-US" sz="2400" i="1" dirty="0" smtClean="0"/>
              <a:t>recommended </a:t>
            </a:r>
            <a:r>
              <a:rPr lang="en-US" sz="2400" i="1" dirty="0"/>
              <a:t>to be deferred at this </a:t>
            </a:r>
            <a:r>
              <a:rPr lang="en-US" sz="2400" i="1" dirty="0" smtClean="0"/>
              <a:t>time</a:t>
            </a:r>
            <a:r>
              <a:rPr lang="en-US" sz="2400" i="1" dirty="0"/>
              <a:t>.</a:t>
            </a:r>
            <a:endParaRPr lang="en-US" sz="2400" i="1" dirty="0" smtClean="0"/>
          </a:p>
          <a:p>
            <a:pPr>
              <a:lnSpc>
                <a:spcPct val="20000"/>
              </a:lnSpc>
            </a:pPr>
            <a:endParaRPr lang="en-US" sz="2400" dirty="0"/>
          </a:p>
          <a:p>
            <a:pPr marL="342900" lvl="0" indent="-342900">
              <a:buFont typeface="Arial"/>
              <a:buChar char="•"/>
            </a:pPr>
            <a:r>
              <a:rPr lang="en-US" sz="2400" dirty="0"/>
              <a:t>.6 MS special education </a:t>
            </a:r>
            <a:r>
              <a:rPr lang="en-US" sz="2400" dirty="0" smtClean="0"/>
              <a:t>teacher </a:t>
            </a:r>
            <a:r>
              <a:rPr lang="en-US" sz="2400" dirty="0"/>
              <a:t>– </a:t>
            </a:r>
            <a:r>
              <a:rPr lang="en-US" sz="2400" i="1" dirty="0"/>
              <a:t>to meet increasing number of children who need a skills-based learning environment</a:t>
            </a:r>
            <a:r>
              <a:rPr lang="en-US" sz="2400" i="1" dirty="0" smtClean="0"/>
              <a:t>.</a:t>
            </a:r>
          </a:p>
          <a:p>
            <a:pPr marL="342900" lvl="0" indent="-342900">
              <a:lnSpc>
                <a:spcPct val="20000"/>
              </a:lnSpc>
              <a:buFont typeface="Arial"/>
              <a:buChar char="•"/>
            </a:pPr>
            <a:endParaRPr lang="en-US" sz="2400" dirty="0"/>
          </a:p>
          <a:p>
            <a:pPr marL="342900" lvl="0" indent="-342900">
              <a:buFont typeface="Arial"/>
              <a:buChar char="•"/>
            </a:pPr>
            <a:r>
              <a:rPr lang="en-US" sz="2400" dirty="0"/>
              <a:t>MS language lab coverage hours –</a:t>
            </a:r>
            <a:r>
              <a:rPr lang="en-US" sz="2400" i="1" dirty="0"/>
              <a:t> to provide </a:t>
            </a:r>
            <a:r>
              <a:rPr lang="en-US" sz="2400" i="1" dirty="0" smtClean="0"/>
              <a:t>for setup and </a:t>
            </a:r>
            <a:r>
              <a:rPr lang="en-US" sz="2400" i="1" dirty="0"/>
              <a:t>oversight of equipment </a:t>
            </a:r>
            <a:r>
              <a:rPr lang="en-US" sz="2400" i="1" dirty="0" smtClean="0"/>
              <a:t>and for </a:t>
            </a:r>
            <a:r>
              <a:rPr lang="en-US" sz="2400" i="1" dirty="0"/>
              <a:t>teacher support</a:t>
            </a:r>
            <a:r>
              <a:rPr lang="en-US" sz="2400" i="1" dirty="0" smtClean="0"/>
              <a:t>.</a:t>
            </a:r>
          </a:p>
          <a:p>
            <a:pPr marL="342900" lvl="0" indent="-342900">
              <a:lnSpc>
                <a:spcPct val="20000"/>
              </a:lnSpc>
              <a:buFont typeface="Arial"/>
              <a:buChar char="•"/>
            </a:pPr>
            <a:endParaRPr lang="en-US" sz="2400" dirty="0"/>
          </a:p>
          <a:p>
            <a:pPr marL="342900" lvl="0" indent="-342900">
              <a:buFont typeface="Arial"/>
              <a:buChar char="•"/>
            </a:pPr>
            <a:r>
              <a:rPr lang="en-US" sz="2400" dirty="0"/>
              <a:t>Increased </a:t>
            </a:r>
            <a:r>
              <a:rPr lang="en-US" sz="2400" dirty="0" err="1"/>
              <a:t>paraeducator</a:t>
            </a:r>
            <a:r>
              <a:rPr lang="en-US" sz="2400" dirty="0"/>
              <a:t> hours for PRS and South literacy support – </a:t>
            </a:r>
            <a:r>
              <a:rPr lang="en-US" sz="2400" i="1" dirty="0"/>
              <a:t>to restore parity of service for RTI/TRI</a:t>
            </a:r>
            <a:r>
              <a:rPr lang="en-US" sz="2400" dirty="0" smtClean="0"/>
              <a:t>.</a:t>
            </a:r>
          </a:p>
          <a:p>
            <a:pPr marL="342900" lvl="0" indent="-342900">
              <a:lnSpc>
                <a:spcPct val="20000"/>
              </a:lnSpc>
              <a:buFont typeface="Arial"/>
              <a:buChar char="•"/>
            </a:pPr>
            <a:endParaRPr lang="en-US" sz="2400" dirty="0"/>
          </a:p>
          <a:p>
            <a:pPr marL="342900" lvl="0" indent="-342900">
              <a:buFont typeface="Arial"/>
              <a:buChar char="•"/>
            </a:pPr>
            <a:r>
              <a:rPr lang="en-US" sz="2400" dirty="0"/>
              <a:t>.1 MS foreign </a:t>
            </a:r>
            <a:r>
              <a:rPr lang="en-US" sz="2400" dirty="0" smtClean="0"/>
              <a:t>language </a:t>
            </a:r>
            <a:r>
              <a:rPr lang="en-US" sz="2400" dirty="0"/>
              <a:t>and .1677 PRS music </a:t>
            </a:r>
            <a:r>
              <a:rPr lang="en-US" sz="2400" dirty="0" smtClean="0"/>
              <a:t> </a:t>
            </a:r>
            <a:r>
              <a:rPr lang="en-US" sz="2400" dirty="0"/>
              <a:t>– to </a:t>
            </a:r>
            <a:r>
              <a:rPr lang="en-US" sz="2400" dirty="0" smtClean="0"/>
              <a:t>restore two teachers at </a:t>
            </a:r>
            <a:r>
              <a:rPr lang="en-US" sz="2400" dirty="0"/>
              <a:t>part time status (self-</a:t>
            </a:r>
            <a:r>
              <a:rPr lang="en-US" sz="2400" dirty="0" smtClean="0"/>
              <a:t>requested LOA) </a:t>
            </a:r>
            <a:r>
              <a:rPr lang="en-US" sz="2400" dirty="0"/>
              <a:t>to </a:t>
            </a:r>
            <a:r>
              <a:rPr lang="en-US" sz="2400" dirty="0" smtClean="0"/>
              <a:t>1.0. </a:t>
            </a:r>
          </a:p>
          <a:p>
            <a:pPr marL="342900" lvl="0" indent="-342900">
              <a:lnSpc>
                <a:spcPct val="20000"/>
              </a:lnSpc>
              <a:buFont typeface="Arial"/>
              <a:buChar char="•"/>
            </a:pPr>
            <a:endParaRPr lang="en-US" sz="2400" dirty="0"/>
          </a:p>
          <a:p>
            <a:pPr marL="342900" lvl="0" indent="-342900">
              <a:buFont typeface="Arial"/>
              <a:buChar char="•"/>
            </a:pPr>
            <a:r>
              <a:rPr lang="en-US" sz="2400" dirty="0"/>
              <a:t>1.0 MS/HS social studies teacher – to lower class sizes in several courses.</a:t>
            </a:r>
          </a:p>
        </p:txBody>
      </p:sp>
    </p:spTree>
    <p:extLst>
      <p:ext uri="{BB962C8B-B14F-4D97-AF65-F5344CB8AC3E}">
        <p14:creationId xmlns:p14="http://schemas.microsoft.com/office/powerpoint/2010/main" val="38075580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Administration, Facilities, </a:t>
            </a:r>
            <a:r>
              <a:rPr lang="en-US" sz="2700" dirty="0"/>
              <a:t>Health </a:t>
            </a:r>
            <a:r>
              <a:rPr lang="en-US" sz="2700" dirty="0" smtClean="0"/>
              <a:t>and Transportation Trend</a:t>
            </a:r>
            <a:br>
              <a:rPr lang="en-US" sz="2700" dirty="0" smtClean="0"/>
            </a:br>
            <a:r>
              <a:rPr lang="en-US" sz="2700" dirty="0" smtClean="0"/>
              <a:t>FY 17 Preliminary  Budget</a:t>
            </a:r>
            <a:r>
              <a:rPr lang="en-US" dirty="0" smtClean="0"/>
              <a:t/>
            </a:r>
            <a:br>
              <a:rPr lang="en-US" dirty="0" smtClean="0"/>
            </a:br>
            <a:endParaRPr lang="en-US" dirty="0"/>
          </a:p>
        </p:txBody>
      </p:sp>
      <p:graphicFrame>
        <p:nvGraphicFramePr>
          <p:cNvPr id="6" name="Content Placeholder 6"/>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58771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Hingham Public Schools</a:t>
            </a:r>
            <a:br>
              <a:rPr lang="en-US" dirty="0" smtClean="0"/>
            </a:br>
            <a:r>
              <a:rPr lang="en-US" dirty="0" smtClean="0"/>
              <a:t>FY 17 Preliminary Budget</a:t>
            </a:r>
            <a:endParaRPr lang="en-US" dirty="0"/>
          </a:p>
        </p:txBody>
      </p:sp>
      <p:graphicFrame>
        <p:nvGraphicFramePr>
          <p:cNvPr id="9" name="Content Placeholder 8"/>
          <p:cNvGraphicFramePr>
            <a:graphicFrameLocks noGrp="1"/>
          </p:cNvGraphicFramePr>
          <p:nvPr>
            <p:ph idx="1"/>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6384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533400" y="609600"/>
          <a:ext cx="8077200" cy="5791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0638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457200" y="381000"/>
          <a:ext cx="8382000" cy="6172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4808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304800" y="-838200"/>
          <a:ext cx="9810750" cy="8286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2277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589" y="274638"/>
            <a:ext cx="8913232" cy="1143000"/>
          </a:xfrm>
          <a:ln w="38100" cmpd="sng">
            <a:solidFill>
              <a:srgbClr val="FF0000"/>
            </a:solidFill>
          </a:ln>
        </p:spPr>
        <p:txBody>
          <a:bodyPr>
            <a:noAutofit/>
          </a:bodyPr>
          <a:lstStyle/>
          <a:p>
            <a:r>
              <a:rPr lang="en-US" sz="3600" dirty="0" smtClean="0"/>
              <a:t>JANUARY 21, 2016 UPDATE TO PRELIMINARY FY 17 OPERATING BUDGET</a:t>
            </a:r>
            <a:endParaRPr lang="en-US" sz="3600" dirty="0"/>
          </a:p>
        </p:txBody>
      </p:sp>
      <p:sp>
        <p:nvSpPr>
          <p:cNvPr id="3" name="Content Placeholder 2"/>
          <p:cNvSpPr>
            <a:spLocks noGrp="1"/>
          </p:cNvSpPr>
          <p:nvPr>
            <p:ph sz="half" idx="1"/>
          </p:nvPr>
        </p:nvSpPr>
        <p:spPr>
          <a:xfrm>
            <a:off x="117589" y="1600200"/>
            <a:ext cx="4378211" cy="4866838"/>
          </a:xfrm>
          <a:ln w="38100" cmpd="sng">
            <a:solidFill>
              <a:srgbClr val="FF0000"/>
            </a:solidFill>
          </a:ln>
        </p:spPr>
        <p:txBody>
          <a:bodyPr>
            <a:normAutofit/>
          </a:bodyPr>
          <a:lstStyle/>
          <a:p>
            <a:pPr marL="0" indent="0">
              <a:lnSpc>
                <a:spcPct val="110000"/>
              </a:lnSpc>
              <a:spcAft>
                <a:spcPts val="600"/>
              </a:spcAft>
              <a:buNone/>
            </a:pPr>
            <a:r>
              <a:rPr lang="en-US" sz="2400" b="1" u="sng" dirty="0" smtClean="0"/>
              <a:t>Budget Adjustments</a:t>
            </a:r>
          </a:p>
          <a:p>
            <a:pPr marL="0" indent="0">
              <a:lnSpc>
                <a:spcPct val="50000"/>
              </a:lnSpc>
              <a:spcAft>
                <a:spcPts val="600"/>
              </a:spcAft>
              <a:buNone/>
            </a:pPr>
            <a:endParaRPr lang="en-US" sz="2000" u="sng" dirty="0" smtClean="0"/>
          </a:p>
          <a:p>
            <a:pPr marL="0" indent="0">
              <a:lnSpc>
                <a:spcPct val="50000"/>
              </a:lnSpc>
              <a:buNone/>
            </a:pPr>
            <a:r>
              <a:rPr lang="en-US" sz="2000" b="1" dirty="0" smtClean="0"/>
              <a:t>2300B  ELL duplication error   - $33,000			</a:t>
            </a:r>
          </a:p>
          <a:p>
            <a:pPr marL="0" indent="0">
              <a:lnSpc>
                <a:spcPct val="50000"/>
              </a:lnSpc>
              <a:buNone/>
            </a:pPr>
            <a:r>
              <a:rPr lang="en-US" sz="2000" b="1" dirty="0" smtClean="0"/>
              <a:t>		  </a:t>
            </a:r>
          </a:p>
          <a:p>
            <a:pPr marL="0" indent="0">
              <a:buNone/>
            </a:pPr>
            <a:r>
              <a:rPr lang="en-US" sz="2000" b="1" dirty="0" smtClean="0"/>
              <a:t>2300    Retirement: 		      - $30,888</a:t>
            </a:r>
          </a:p>
          <a:p>
            <a:pPr marL="0" indent="0">
              <a:buNone/>
            </a:pPr>
            <a:r>
              <a:rPr lang="en-US" sz="2000" b="1" dirty="0" smtClean="0"/>
              <a:t>replacement at lower rate</a:t>
            </a:r>
          </a:p>
          <a:p>
            <a:pPr marL="0" indent="0">
              <a:lnSpc>
                <a:spcPct val="50000"/>
              </a:lnSpc>
              <a:buNone/>
            </a:pPr>
            <a:endParaRPr lang="en-US" sz="2000" b="1" dirty="0"/>
          </a:p>
          <a:p>
            <a:pPr marL="0" indent="0">
              <a:buNone/>
            </a:pPr>
            <a:r>
              <a:rPr lang="en-US" sz="2000" b="1" dirty="0" smtClean="0"/>
              <a:t>2300    Retirement:		      - $20,995</a:t>
            </a:r>
          </a:p>
          <a:p>
            <a:pPr marL="0" indent="0">
              <a:buNone/>
            </a:pPr>
            <a:r>
              <a:rPr lang="en-US" sz="2000" b="1" dirty="0"/>
              <a:t>r</a:t>
            </a:r>
            <a:r>
              <a:rPr lang="en-US" sz="2000" b="1" dirty="0" smtClean="0"/>
              <a:t>eplacement at lower rate			</a:t>
            </a:r>
          </a:p>
          <a:p>
            <a:pPr marL="0" indent="0">
              <a:buNone/>
            </a:pPr>
            <a:endParaRPr lang="en-US" sz="2000" b="1" dirty="0"/>
          </a:p>
          <a:p>
            <a:pPr marL="0" indent="0">
              <a:buNone/>
            </a:pPr>
            <a:r>
              <a:rPr lang="en-US" sz="2400" b="1" dirty="0" smtClean="0"/>
              <a:t>Total Reduction	</a:t>
            </a:r>
            <a:r>
              <a:rPr lang="en-US" sz="2400" b="1" dirty="0"/>
              <a:t>	 </a:t>
            </a:r>
            <a:r>
              <a:rPr lang="en-US" sz="2400" b="1" dirty="0" smtClean="0"/>
              <a:t>  - $84,883</a:t>
            </a:r>
            <a:r>
              <a:rPr lang="en-US" sz="2000" b="1" dirty="0" smtClean="0"/>
              <a:t>						</a:t>
            </a:r>
            <a:endParaRPr lang="en-US" sz="2000" b="1" dirty="0"/>
          </a:p>
        </p:txBody>
      </p:sp>
      <p:sp>
        <p:nvSpPr>
          <p:cNvPr id="4" name="Content Placeholder 3"/>
          <p:cNvSpPr>
            <a:spLocks noGrp="1"/>
          </p:cNvSpPr>
          <p:nvPr>
            <p:ph sz="half" idx="2"/>
          </p:nvPr>
        </p:nvSpPr>
        <p:spPr>
          <a:xfrm>
            <a:off x="4648199" y="1600200"/>
            <a:ext cx="4382621" cy="4866838"/>
          </a:xfrm>
          <a:ln w="38100" cmpd="sng">
            <a:solidFill>
              <a:srgbClr val="FF0000"/>
            </a:solidFill>
          </a:ln>
        </p:spPr>
        <p:txBody>
          <a:bodyPr>
            <a:noAutofit/>
          </a:bodyPr>
          <a:lstStyle/>
          <a:p>
            <a:pPr marL="0" indent="0">
              <a:spcAft>
                <a:spcPts val="600"/>
              </a:spcAft>
              <a:buNone/>
            </a:pPr>
            <a:r>
              <a:rPr lang="en-US" sz="2000" b="1" dirty="0" smtClean="0"/>
              <a:t> </a:t>
            </a:r>
            <a:r>
              <a:rPr lang="en-US" sz="2400" b="1" u="sng" dirty="0" smtClean="0"/>
              <a:t>Preliminary: FY 16 to FY17</a:t>
            </a:r>
            <a:r>
              <a:rPr lang="en-US" sz="2400" b="1" dirty="0" smtClean="0"/>
              <a:t>	</a:t>
            </a:r>
          </a:p>
          <a:p>
            <a:pPr marL="0" indent="0">
              <a:spcAft>
                <a:spcPts val="600"/>
              </a:spcAft>
              <a:buNone/>
            </a:pPr>
            <a:r>
              <a:rPr lang="en-US" sz="2400" b="1" dirty="0" smtClean="0"/>
              <a:t>Regular Education		      7.44%</a:t>
            </a:r>
          </a:p>
          <a:p>
            <a:pPr marL="0" indent="0">
              <a:spcAft>
                <a:spcPts val="600"/>
              </a:spcAft>
              <a:buNone/>
            </a:pPr>
            <a:r>
              <a:rPr lang="en-US" sz="2400" b="1" dirty="0" smtClean="0"/>
              <a:t>Special Education			8.03%</a:t>
            </a:r>
          </a:p>
          <a:p>
            <a:pPr marL="0" indent="0">
              <a:spcAft>
                <a:spcPts val="600"/>
              </a:spcAft>
              <a:buNone/>
            </a:pPr>
            <a:r>
              <a:rPr lang="en-US" sz="2400" b="1" dirty="0" smtClean="0"/>
              <a:t>Total	$48,862,649		7.59%</a:t>
            </a:r>
          </a:p>
          <a:p>
            <a:pPr marL="0" indent="0">
              <a:spcAft>
                <a:spcPts val="600"/>
              </a:spcAft>
              <a:buNone/>
            </a:pPr>
            <a:endParaRPr lang="en-US" sz="2400" b="1" dirty="0">
              <a:solidFill>
                <a:srgbClr val="008000"/>
              </a:solidFill>
            </a:endParaRPr>
          </a:p>
          <a:p>
            <a:pPr marL="0" indent="0">
              <a:spcAft>
                <a:spcPts val="600"/>
              </a:spcAft>
              <a:buNone/>
            </a:pPr>
            <a:r>
              <a:rPr lang="en-US" sz="2400" b="1" u="sng" dirty="0" smtClean="0">
                <a:solidFill>
                  <a:srgbClr val="008000"/>
                </a:solidFill>
              </a:rPr>
              <a:t>Adjusted: FY 16 to FY 17</a:t>
            </a:r>
          </a:p>
          <a:p>
            <a:pPr marL="0" indent="0">
              <a:spcAft>
                <a:spcPts val="600"/>
              </a:spcAft>
              <a:buNone/>
            </a:pPr>
            <a:r>
              <a:rPr lang="en-US" sz="2400" b="1" dirty="0" smtClean="0">
                <a:solidFill>
                  <a:srgbClr val="008000"/>
                </a:solidFill>
              </a:rPr>
              <a:t>Regular Education		      7.29%</a:t>
            </a:r>
          </a:p>
          <a:p>
            <a:pPr marL="0" indent="0">
              <a:spcAft>
                <a:spcPts val="600"/>
              </a:spcAft>
              <a:buNone/>
            </a:pPr>
            <a:r>
              <a:rPr lang="en-US" sz="2400" b="1" dirty="0" smtClean="0">
                <a:solidFill>
                  <a:srgbClr val="008000"/>
                </a:solidFill>
              </a:rPr>
              <a:t>Special Education			7.72%</a:t>
            </a:r>
          </a:p>
          <a:p>
            <a:pPr marL="0" indent="0">
              <a:spcAft>
                <a:spcPts val="600"/>
              </a:spcAft>
              <a:buNone/>
            </a:pPr>
            <a:r>
              <a:rPr lang="en-US" sz="2400" b="1" dirty="0" smtClean="0">
                <a:solidFill>
                  <a:srgbClr val="008000"/>
                </a:solidFill>
              </a:rPr>
              <a:t>Total     $48,777,766		7.41%</a:t>
            </a:r>
            <a:endParaRPr lang="en-US" sz="2400" b="1" dirty="0">
              <a:solidFill>
                <a:srgbClr val="008000"/>
              </a:solidFill>
            </a:endParaRPr>
          </a:p>
        </p:txBody>
      </p:sp>
    </p:spTree>
    <p:extLst>
      <p:ext uri="{BB962C8B-B14F-4D97-AF65-F5344CB8AC3E}">
        <p14:creationId xmlns:p14="http://schemas.microsoft.com/office/powerpoint/2010/main" val="36444250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flipH="1">
            <a:off x="9583400" y="4579483"/>
            <a:ext cx="590142" cy="49952225"/>
          </a:xfrm>
          <a:prstGeom prst="rect">
            <a:avLst/>
          </a:prstGeom>
        </p:spPr>
        <p:txBody>
          <a:bodyPr wrap="square">
            <a:spAutoFit/>
          </a:bodyPr>
          <a:lstStyle/>
          <a:p>
            <a:r>
              <a:rPr lang="en-US" b="1" dirty="0"/>
              <a:t>SPECIAL </a:t>
            </a:r>
            <a:r>
              <a:rPr lang="en-US" b="1" dirty="0" smtClean="0"/>
              <a:t>DUCATIN </a:t>
            </a:r>
            <a:r>
              <a:rPr lang="en-US" b="1" dirty="0"/>
              <a:t>BUDGET AS % OF TOTAL SCHOOL OPERATING BUDGET</a:t>
            </a:r>
          </a:p>
          <a:p>
            <a:endParaRPr lang="en-US" b="1" dirty="0"/>
          </a:p>
          <a:p>
            <a:r>
              <a:rPr lang="fr-FR" b="1" dirty="0"/>
              <a:t>FY ’98 TO FY ’13</a:t>
            </a:r>
          </a:p>
          <a:p>
            <a:endParaRPr lang="fr-FR" b="1" dirty="0"/>
          </a:p>
          <a:p>
            <a:endParaRPr lang="fr-FR" b="1" dirty="0"/>
          </a:p>
          <a:p>
            <a:r>
              <a:rPr lang="fr-FR" b="1" u="sng" dirty="0"/>
              <a:t>Fiscal </a:t>
            </a:r>
            <a:r>
              <a:rPr lang="fr-FR" b="1" u="sng" dirty="0" err="1"/>
              <a:t>Year</a:t>
            </a:r>
            <a:r>
              <a:rPr lang="fr-FR" b="1" dirty="0"/>
              <a:t>	</a:t>
            </a:r>
            <a:r>
              <a:rPr lang="fr-FR" b="1" u="sng" dirty="0"/>
              <a:t>% of Total Operating</a:t>
            </a:r>
            <a:r>
              <a:rPr lang="fr-FR" b="1" dirty="0"/>
              <a:t>	</a:t>
            </a:r>
            <a:r>
              <a:rPr lang="fr-FR" b="1" u="sng" dirty="0"/>
              <a:t>Circuit </a:t>
            </a:r>
            <a:r>
              <a:rPr lang="fr-FR" b="1" u="sng" dirty="0" err="1"/>
              <a:t>Breaker</a:t>
            </a:r>
            <a:endParaRPr lang="fr-FR" b="1" dirty="0"/>
          </a:p>
          <a:p>
            <a:r>
              <a:rPr lang="fr-FR" b="1" dirty="0"/>
              <a:t>FY 98	15.7%</a:t>
            </a:r>
          </a:p>
          <a:p>
            <a:r>
              <a:rPr lang="fr-FR" b="1" dirty="0"/>
              <a:t>FY 99	16.8%</a:t>
            </a:r>
          </a:p>
          <a:p>
            <a:r>
              <a:rPr lang="fr-FR" b="1" dirty="0"/>
              <a:t>FY 00	17.8%</a:t>
            </a:r>
          </a:p>
          <a:p>
            <a:r>
              <a:rPr lang="fr-FR" b="1" dirty="0"/>
              <a:t>FY 01	17.1%</a:t>
            </a:r>
          </a:p>
          <a:p>
            <a:r>
              <a:rPr lang="fr-FR" b="1" dirty="0"/>
              <a:t>FY 02	17.7%</a:t>
            </a:r>
          </a:p>
          <a:p>
            <a:r>
              <a:rPr lang="fr-FR" b="1" dirty="0"/>
              <a:t>FY 03	19.0%</a:t>
            </a:r>
          </a:p>
          <a:p>
            <a:r>
              <a:rPr lang="fr-FR" b="1" dirty="0"/>
              <a:t>FY 04	20.1%	125,804</a:t>
            </a:r>
          </a:p>
          <a:p>
            <a:r>
              <a:rPr lang="fr-FR" b="1" dirty="0"/>
              <a:t>FY 05	20.9%	150,000	</a:t>
            </a:r>
          </a:p>
          <a:p>
            <a:r>
              <a:rPr lang="fr-FR" b="1" dirty="0"/>
              <a:t>FY 06	20.6%	589,384</a:t>
            </a:r>
          </a:p>
          <a:p>
            <a:r>
              <a:rPr lang="fr-FR" b="1" dirty="0"/>
              <a:t>FY 07	20.6%	556,912</a:t>
            </a:r>
          </a:p>
          <a:p>
            <a:r>
              <a:rPr lang="fr-FR" b="1" dirty="0"/>
              <a:t>FY 08	22.5%	641,777</a:t>
            </a:r>
          </a:p>
          <a:p>
            <a:r>
              <a:rPr lang="fr-FR" b="1" dirty="0"/>
              <a:t>FY 09	23.3%	607,366</a:t>
            </a:r>
          </a:p>
          <a:p>
            <a:r>
              <a:rPr lang="fr-FR" b="1" dirty="0"/>
              <a:t>FY 10	23.3%	845,081</a:t>
            </a:r>
          </a:p>
          <a:p>
            <a:r>
              <a:rPr lang="fr-FR" b="1" dirty="0"/>
              <a:t>FY 11	21.5%	513,039</a:t>
            </a:r>
          </a:p>
          <a:p>
            <a:r>
              <a:rPr lang="fr-FR" b="1" dirty="0"/>
              <a:t>FY 12 	24.6%	438,670</a:t>
            </a:r>
          </a:p>
          <a:p>
            <a:r>
              <a:rPr lang="en-US" b="1" dirty="0"/>
              <a:t>FY 13 (proposed)	25.1%	767,625</a:t>
            </a:r>
          </a:p>
          <a:p>
            <a:endParaRPr lang="en-US" b="1" dirty="0"/>
          </a:p>
          <a:p>
            <a:endParaRPr lang="en-US" b="1" dirty="0"/>
          </a:p>
          <a:p>
            <a:r>
              <a:rPr lang="en-US" b="1" dirty="0"/>
              <a:t>(Budget figures are net of grants and offsets, including Circuit Breaker)</a:t>
            </a:r>
          </a:p>
          <a:p>
            <a:endParaRPr lang="en-US" b="1" dirty="0"/>
          </a:p>
          <a:p>
            <a:endParaRPr lang="en-US" b="1" dirty="0"/>
          </a:p>
        </p:txBody>
      </p:sp>
      <p:graphicFrame>
        <p:nvGraphicFramePr>
          <p:cNvPr id="4" name="Object 3"/>
          <p:cNvGraphicFramePr>
            <a:graphicFrameLocks noChangeAspect="1"/>
          </p:cNvGraphicFramePr>
          <p:nvPr>
            <p:extLst/>
          </p:nvPr>
        </p:nvGraphicFramePr>
        <p:xfrm>
          <a:off x="86398" y="0"/>
          <a:ext cx="9007475" cy="6915150"/>
        </p:xfrm>
        <a:graphic>
          <a:graphicData uri="http://schemas.openxmlformats.org/presentationml/2006/ole">
            <mc:AlternateContent xmlns:mc="http://schemas.openxmlformats.org/markup-compatibility/2006">
              <mc:Choice xmlns:v="urn:schemas-microsoft-com:vml" Requires="v">
                <p:oleObj spid="_x0000_s1062" name="Document" r:id="rId5" imgW="9144000" imgH="7099300" progId="Word.Document.12">
                  <p:embed/>
                </p:oleObj>
              </mc:Choice>
              <mc:Fallback>
                <p:oleObj name="Document" r:id="rId5" imgW="9144000" imgH="7099300" progId="Word.Document.12">
                  <p:embed/>
                  <p:pic>
                    <p:nvPicPr>
                      <p:cNvPr id="0" name=""/>
                      <p:cNvPicPr/>
                      <p:nvPr/>
                    </p:nvPicPr>
                    <p:blipFill>
                      <a:blip r:embed="rId6"/>
                      <a:stretch>
                        <a:fillRect/>
                      </a:stretch>
                    </p:blipFill>
                    <p:spPr>
                      <a:xfrm>
                        <a:off x="86398" y="0"/>
                        <a:ext cx="9007475" cy="6915150"/>
                      </a:xfrm>
                      <a:prstGeom prst="rect">
                        <a:avLst/>
                      </a:prstGeom>
                      <a:ln w="38100" cmpd="sng">
                        <a:solidFill>
                          <a:srgbClr val="FF0000"/>
                        </a:solidFill>
                      </a:ln>
                    </p:spPr>
                  </p:pic>
                </p:oleObj>
              </mc:Fallback>
            </mc:AlternateContent>
          </a:graphicData>
        </a:graphic>
      </p:graphicFrame>
    </p:spTree>
    <p:extLst>
      <p:ext uri="{BB962C8B-B14F-4D97-AF65-F5344CB8AC3E}">
        <p14:creationId xmlns:p14="http://schemas.microsoft.com/office/powerpoint/2010/main" val="3164569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ln w="57150" cmpd="sng">
            <a:solidFill>
              <a:srgbClr val="FF0000"/>
            </a:solidFill>
          </a:ln>
        </p:spPr>
        <p:txBody>
          <a:bodyPr>
            <a:normAutofit fontScale="90000"/>
          </a:bodyPr>
          <a:lstStyle/>
          <a:p>
            <a:r>
              <a:rPr lang="en-US" sz="3600" b="1" dirty="0" smtClean="0"/>
              <a:t>SPECIAL EDUCATION   </a:t>
            </a:r>
            <a:br>
              <a:rPr lang="en-US" sz="3600" b="1" dirty="0" smtClean="0"/>
            </a:br>
            <a:r>
              <a:rPr lang="en-US" sz="3600" b="1" dirty="0" smtClean="0"/>
              <a:t>January 2016</a:t>
            </a:r>
            <a:r>
              <a:rPr lang="en-US" sz="3600" b="1" dirty="0"/>
              <a:t> </a:t>
            </a:r>
            <a:r>
              <a:rPr lang="en-US" sz="3600" b="1" dirty="0" smtClean="0"/>
              <a:t>  ENROLLMENT BY SCHOOL</a:t>
            </a:r>
            <a:endParaRPr lang="en-US" sz="3600" b="1" dirty="0"/>
          </a:p>
        </p:txBody>
      </p:sp>
      <p:sp>
        <p:nvSpPr>
          <p:cNvPr id="8" name="Text Placeholder 7"/>
          <p:cNvSpPr>
            <a:spLocks noGrp="1"/>
          </p:cNvSpPr>
          <p:nvPr>
            <p:ph type="body" idx="1"/>
          </p:nvPr>
        </p:nvSpPr>
        <p:spPr>
          <a:xfrm>
            <a:off x="457200" y="1535113"/>
            <a:ext cx="4040188" cy="639762"/>
          </a:xfrm>
        </p:spPr>
        <p:txBody>
          <a:bodyPr/>
          <a:lstStyle/>
          <a:p>
            <a:r>
              <a:rPr lang="en-US" dirty="0" smtClean="0"/>
              <a:t>   School		      IEP Count</a:t>
            </a:r>
            <a:endParaRPr lang="en-US" dirty="0"/>
          </a:p>
        </p:txBody>
      </p:sp>
      <p:sp>
        <p:nvSpPr>
          <p:cNvPr id="9" name="Content Placeholder 8"/>
          <p:cNvSpPr>
            <a:spLocks noGrp="1"/>
          </p:cNvSpPr>
          <p:nvPr>
            <p:ph sz="half" idx="2"/>
          </p:nvPr>
        </p:nvSpPr>
        <p:spPr>
          <a:ln w="38100" cmpd="sng">
            <a:solidFill>
              <a:srgbClr val="FF0000"/>
            </a:solidFill>
          </a:ln>
        </p:spPr>
        <p:txBody>
          <a:bodyPr>
            <a:normAutofit fontScale="77500" lnSpcReduction="20000"/>
          </a:bodyPr>
          <a:lstStyle/>
          <a:p>
            <a:pPr>
              <a:lnSpc>
                <a:spcPct val="120000"/>
              </a:lnSpc>
            </a:pPr>
            <a:r>
              <a:rPr lang="en-US" sz="3100" b="1" dirty="0">
                <a:solidFill>
                  <a:srgbClr val="000000"/>
                </a:solidFill>
              </a:rPr>
              <a:t>EAST		</a:t>
            </a:r>
            <a:r>
              <a:rPr lang="en-US" sz="3100" b="1" dirty="0" smtClean="0">
                <a:solidFill>
                  <a:srgbClr val="000000"/>
                </a:solidFill>
              </a:rPr>
              <a:t>	48  </a:t>
            </a:r>
            <a:r>
              <a:rPr lang="en-US" sz="3100" b="1" dirty="0">
                <a:solidFill>
                  <a:srgbClr val="000000"/>
                </a:solidFill>
              </a:rPr>
              <a:t>K-5 </a:t>
            </a:r>
            <a:endParaRPr lang="en-US" sz="3100" b="1" dirty="0" smtClean="0">
              <a:solidFill>
                <a:srgbClr val="000000"/>
              </a:solidFill>
            </a:endParaRPr>
          </a:p>
          <a:p>
            <a:pPr>
              <a:lnSpc>
                <a:spcPct val="120000"/>
              </a:lnSpc>
            </a:pPr>
            <a:r>
              <a:rPr lang="en-US" sz="3100" b="1" dirty="0" smtClean="0">
                <a:solidFill>
                  <a:srgbClr val="000000"/>
                </a:solidFill>
              </a:rPr>
              <a:t>FOSTER</a:t>
            </a:r>
            <a:r>
              <a:rPr lang="en-US" sz="3100" b="1" dirty="0">
                <a:solidFill>
                  <a:srgbClr val="000000"/>
                </a:solidFill>
              </a:rPr>
              <a:t>	 </a:t>
            </a:r>
            <a:r>
              <a:rPr lang="en-US" sz="3100" b="1" dirty="0" smtClean="0">
                <a:solidFill>
                  <a:srgbClr val="000000"/>
                </a:solidFill>
              </a:rPr>
              <a:t>		37   </a:t>
            </a:r>
            <a:r>
              <a:rPr lang="en-US" sz="3100" b="1" dirty="0">
                <a:solidFill>
                  <a:srgbClr val="000000"/>
                </a:solidFill>
              </a:rPr>
              <a:t>K-5</a:t>
            </a:r>
          </a:p>
          <a:p>
            <a:pPr>
              <a:lnSpc>
                <a:spcPct val="120000"/>
              </a:lnSpc>
            </a:pPr>
            <a:r>
              <a:rPr lang="en-US" sz="3100" b="1" dirty="0">
                <a:solidFill>
                  <a:srgbClr val="000000"/>
                </a:solidFill>
              </a:rPr>
              <a:t>PRS		 </a:t>
            </a:r>
            <a:r>
              <a:rPr lang="en-US" sz="3100" b="1" dirty="0" smtClean="0">
                <a:solidFill>
                  <a:srgbClr val="000000"/>
                </a:solidFill>
              </a:rPr>
              <a:t>		55   </a:t>
            </a:r>
            <a:r>
              <a:rPr lang="en-US" sz="3100" b="1" dirty="0">
                <a:solidFill>
                  <a:srgbClr val="000000"/>
                </a:solidFill>
              </a:rPr>
              <a:t>K-5</a:t>
            </a:r>
          </a:p>
          <a:p>
            <a:pPr>
              <a:lnSpc>
                <a:spcPct val="120000"/>
              </a:lnSpc>
            </a:pPr>
            <a:r>
              <a:rPr lang="en-US" sz="3100" b="1" dirty="0">
                <a:solidFill>
                  <a:srgbClr val="000000"/>
                </a:solidFill>
              </a:rPr>
              <a:t>SOUTH		</a:t>
            </a:r>
            <a:r>
              <a:rPr lang="en-US" sz="3100" b="1" dirty="0" smtClean="0">
                <a:solidFill>
                  <a:srgbClr val="000000"/>
                </a:solidFill>
              </a:rPr>
              <a:t>	46   </a:t>
            </a:r>
            <a:r>
              <a:rPr lang="en-US" sz="3100" b="1" dirty="0">
                <a:solidFill>
                  <a:srgbClr val="000000"/>
                </a:solidFill>
              </a:rPr>
              <a:t>K-5</a:t>
            </a:r>
          </a:p>
          <a:p>
            <a:pPr>
              <a:lnSpc>
                <a:spcPct val="120000"/>
              </a:lnSpc>
            </a:pPr>
            <a:r>
              <a:rPr lang="en-US" sz="3100" b="1" dirty="0">
                <a:solidFill>
                  <a:srgbClr val="000000"/>
                </a:solidFill>
              </a:rPr>
              <a:t>MS			 </a:t>
            </a:r>
            <a:r>
              <a:rPr lang="en-US" sz="3100" b="1" dirty="0" smtClean="0">
                <a:solidFill>
                  <a:srgbClr val="000000"/>
                </a:solidFill>
              </a:rPr>
              <a:t>    140   </a:t>
            </a:r>
            <a:r>
              <a:rPr lang="en-US" sz="3100" b="1" dirty="0">
                <a:solidFill>
                  <a:srgbClr val="000000"/>
                </a:solidFill>
              </a:rPr>
              <a:t>6-8</a:t>
            </a:r>
          </a:p>
          <a:p>
            <a:pPr>
              <a:lnSpc>
                <a:spcPct val="120000"/>
              </a:lnSpc>
            </a:pPr>
            <a:r>
              <a:rPr lang="en-US" sz="3100" b="1" dirty="0">
                <a:solidFill>
                  <a:srgbClr val="000000"/>
                </a:solidFill>
              </a:rPr>
              <a:t>HS			</a:t>
            </a:r>
            <a:r>
              <a:rPr lang="en-US" sz="3100" b="1" dirty="0" smtClean="0">
                <a:solidFill>
                  <a:srgbClr val="000000"/>
                </a:solidFill>
              </a:rPr>
              <a:t>     156</a:t>
            </a:r>
            <a:r>
              <a:rPr lang="en-US" sz="3100" b="1" dirty="0">
                <a:solidFill>
                  <a:srgbClr val="000000"/>
                </a:solidFill>
              </a:rPr>
              <a:t>* </a:t>
            </a:r>
            <a:r>
              <a:rPr lang="en-US" sz="3100" b="1" dirty="0" smtClean="0">
                <a:solidFill>
                  <a:srgbClr val="000000"/>
                </a:solidFill>
              </a:rPr>
              <a:t>9</a:t>
            </a:r>
            <a:r>
              <a:rPr lang="en-US" sz="3100" b="1" dirty="0">
                <a:solidFill>
                  <a:srgbClr val="000000"/>
                </a:solidFill>
              </a:rPr>
              <a:t>-12+</a:t>
            </a:r>
          </a:p>
          <a:p>
            <a:pPr marL="0" indent="0">
              <a:buNone/>
            </a:pPr>
            <a:endParaRPr lang="en-US" sz="2800" b="1" dirty="0" smtClean="0">
              <a:solidFill>
                <a:srgbClr val="FF0000"/>
              </a:solidFill>
            </a:endParaRPr>
          </a:p>
          <a:p>
            <a:r>
              <a:rPr lang="en-US" sz="3600" b="1" dirty="0" smtClean="0">
                <a:solidFill>
                  <a:srgbClr val="FF0000"/>
                </a:solidFill>
              </a:rPr>
              <a:t>ALL</a:t>
            </a:r>
            <a:r>
              <a:rPr lang="en-US" sz="3600" b="1" dirty="0">
                <a:solidFill>
                  <a:srgbClr val="FF0000"/>
                </a:solidFill>
              </a:rPr>
              <a:t>	</a:t>
            </a:r>
            <a:r>
              <a:rPr lang="en-US" sz="3600" b="1" dirty="0" smtClean="0">
                <a:solidFill>
                  <a:srgbClr val="FF0000"/>
                </a:solidFill>
              </a:rPr>
              <a:t> K-12+    482</a:t>
            </a:r>
            <a:endParaRPr lang="en-US" sz="3600" b="1" dirty="0">
              <a:solidFill>
                <a:srgbClr val="FF0000"/>
              </a:solidFill>
            </a:endParaRPr>
          </a:p>
          <a:p>
            <a:endParaRPr lang="en-US" sz="1600" b="1" dirty="0">
              <a:solidFill>
                <a:srgbClr val="000000"/>
              </a:solidFill>
            </a:endParaRPr>
          </a:p>
          <a:p>
            <a:pPr marL="0" indent="0">
              <a:buNone/>
            </a:pPr>
            <a:r>
              <a:rPr lang="en-US" sz="2100" b="1" dirty="0">
                <a:solidFill>
                  <a:srgbClr val="000000"/>
                </a:solidFill>
              </a:rPr>
              <a:t>* Includes 5 students in grade 12 +</a:t>
            </a:r>
          </a:p>
        </p:txBody>
      </p:sp>
      <p:sp>
        <p:nvSpPr>
          <p:cNvPr id="10" name="Text Placeholder 9"/>
          <p:cNvSpPr>
            <a:spLocks noGrp="1"/>
          </p:cNvSpPr>
          <p:nvPr>
            <p:ph type="body" sz="quarter" idx="3"/>
          </p:nvPr>
        </p:nvSpPr>
        <p:spPr/>
        <p:txBody>
          <a:bodyPr/>
          <a:lstStyle/>
          <a:p>
            <a:r>
              <a:rPr lang="en-US" dirty="0" smtClean="0"/>
              <a:t>Bld. Enrollment      IEP %</a:t>
            </a:r>
            <a:endParaRPr lang="en-US" dirty="0"/>
          </a:p>
        </p:txBody>
      </p:sp>
      <p:sp>
        <p:nvSpPr>
          <p:cNvPr id="11" name="Content Placeholder 10"/>
          <p:cNvSpPr>
            <a:spLocks noGrp="1"/>
          </p:cNvSpPr>
          <p:nvPr>
            <p:ph sz="quarter" idx="4"/>
          </p:nvPr>
        </p:nvSpPr>
        <p:spPr>
          <a:ln w="38100" cmpd="sng">
            <a:solidFill>
              <a:srgbClr val="FF0000"/>
            </a:solidFill>
          </a:ln>
        </p:spPr>
        <p:txBody>
          <a:bodyPr/>
          <a:lstStyle/>
          <a:p>
            <a:pPr marL="0" indent="0">
              <a:buNone/>
            </a:pPr>
            <a:r>
              <a:rPr lang="en-US" b="1" dirty="0" smtClean="0"/>
              <a:t>	  509			  9.4%</a:t>
            </a:r>
          </a:p>
          <a:p>
            <a:pPr marL="0" indent="0">
              <a:buNone/>
            </a:pPr>
            <a:r>
              <a:rPr lang="en-US" b="1" dirty="0"/>
              <a:t>	</a:t>
            </a:r>
            <a:r>
              <a:rPr lang="en-US" b="1" dirty="0" smtClean="0"/>
              <a:t>  473			  7.8%</a:t>
            </a:r>
          </a:p>
          <a:p>
            <a:pPr marL="0" indent="0">
              <a:buNone/>
            </a:pPr>
            <a:r>
              <a:rPr lang="en-US" b="1" dirty="0"/>
              <a:t>	</a:t>
            </a:r>
            <a:r>
              <a:rPr lang="en-US" b="1" dirty="0" smtClean="0"/>
              <a:t>  485		       11.3%</a:t>
            </a:r>
          </a:p>
          <a:p>
            <a:pPr marL="0" indent="0">
              <a:buNone/>
            </a:pPr>
            <a:r>
              <a:rPr lang="en-US" b="1" dirty="0"/>
              <a:t>	</a:t>
            </a:r>
            <a:r>
              <a:rPr lang="en-US" b="1" dirty="0" smtClean="0"/>
              <a:t>  533			  8.6%</a:t>
            </a:r>
          </a:p>
          <a:p>
            <a:pPr marL="0" indent="0">
              <a:buNone/>
            </a:pPr>
            <a:r>
              <a:rPr lang="en-US" b="1" dirty="0" smtClean="0"/>
              <a:t>       1066	             13.1%</a:t>
            </a:r>
          </a:p>
          <a:p>
            <a:pPr marL="0" indent="0">
              <a:buNone/>
            </a:pPr>
            <a:r>
              <a:rPr lang="en-US" b="1" dirty="0"/>
              <a:t> </a:t>
            </a:r>
            <a:r>
              <a:rPr lang="en-US" b="1" dirty="0" smtClean="0"/>
              <a:t>      1197		       13.0%</a:t>
            </a:r>
          </a:p>
          <a:p>
            <a:pPr marL="0" indent="0">
              <a:lnSpc>
                <a:spcPct val="60000"/>
              </a:lnSpc>
              <a:buNone/>
            </a:pPr>
            <a:r>
              <a:rPr lang="en-US" sz="2800" b="1" dirty="0"/>
              <a:t> </a:t>
            </a:r>
            <a:r>
              <a:rPr lang="en-US" sz="2800" b="1" dirty="0" smtClean="0"/>
              <a:t>   </a:t>
            </a:r>
          </a:p>
          <a:p>
            <a:pPr marL="0" indent="0">
              <a:lnSpc>
                <a:spcPct val="80000"/>
              </a:lnSpc>
              <a:buNone/>
            </a:pPr>
            <a:r>
              <a:rPr lang="en-US" sz="2800" b="1" dirty="0" smtClean="0"/>
              <a:t>     </a:t>
            </a:r>
            <a:r>
              <a:rPr lang="en-US" sz="2800" b="1" dirty="0" smtClean="0">
                <a:solidFill>
                  <a:srgbClr val="FF0000"/>
                </a:solidFill>
              </a:rPr>
              <a:t>4263		      11.3%</a:t>
            </a:r>
            <a:endParaRPr lang="en-US" sz="2800" b="1" dirty="0">
              <a:solidFill>
                <a:srgbClr val="FF0000"/>
              </a:solidFill>
            </a:endParaRPr>
          </a:p>
        </p:txBody>
      </p:sp>
    </p:spTree>
    <p:extLst>
      <p:ext uri="{BB962C8B-B14F-4D97-AF65-F5344CB8AC3E}">
        <p14:creationId xmlns:p14="http://schemas.microsoft.com/office/powerpoint/2010/main" val="1040086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228600" y="457200"/>
          <a:ext cx="8458200" cy="6096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85597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304800" y="381000"/>
          <a:ext cx="8534400" cy="6019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047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11057421"/>
              </p:ext>
            </p:extLst>
          </p:nvPr>
        </p:nvGraphicFramePr>
        <p:xfrm>
          <a:off x="304800" y="-4"/>
          <a:ext cx="8305798" cy="6727363"/>
        </p:xfrm>
        <a:graphic>
          <a:graphicData uri="http://schemas.openxmlformats.org/drawingml/2006/table">
            <a:tbl>
              <a:tblPr/>
              <a:tblGrid>
                <a:gridCol w="680445"/>
                <a:gridCol w="44498"/>
                <a:gridCol w="1875586"/>
                <a:gridCol w="907260"/>
                <a:gridCol w="881088"/>
                <a:gridCol w="811301"/>
                <a:gridCol w="1046838"/>
                <a:gridCol w="1046838"/>
                <a:gridCol w="1011944"/>
              </a:tblGrid>
              <a:tr h="217034">
                <a:tc gridSpan="9">
                  <a:txBody>
                    <a:bodyPr/>
                    <a:lstStyle/>
                    <a:p>
                      <a:pPr algn="ctr" fontAlgn="b"/>
                      <a:r>
                        <a:rPr lang="en-US" sz="1400" b="1" i="0" u="none" strike="noStrike" dirty="0" smtClean="0">
                          <a:effectLst/>
                          <a:latin typeface="Arial"/>
                        </a:rPr>
                        <a:t>HINGHAM PUBLIC</a:t>
                      </a:r>
                      <a:r>
                        <a:rPr lang="en-US" sz="1400" b="1" i="0" u="none" strike="noStrike" baseline="0" dirty="0" smtClean="0">
                          <a:effectLst/>
                          <a:latin typeface="Arial"/>
                        </a:rPr>
                        <a:t> SCHOOLS</a:t>
                      </a:r>
                      <a:endParaRPr lang="en-US" sz="1400" b="1" i="0" u="none" strike="noStrike" dirty="0">
                        <a:effectLst/>
                        <a:latin typeface="Arial"/>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34071">
                <a:tc gridSpan="9">
                  <a:txBody>
                    <a:bodyPr/>
                    <a:lstStyle/>
                    <a:p>
                      <a:pPr algn="ctr" fontAlgn="b"/>
                      <a:r>
                        <a:rPr lang="en-US" sz="1400" b="1" i="0" u="none" strike="noStrike" dirty="0">
                          <a:effectLst/>
                          <a:latin typeface="Arial"/>
                        </a:rPr>
                        <a:t>Preliminary FY 2017  </a:t>
                      </a:r>
                      <a:r>
                        <a:rPr lang="en-US" sz="1400" b="1" i="0" u="none" strike="noStrike" dirty="0" smtClean="0">
                          <a:effectLst/>
                          <a:latin typeface="Arial"/>
                        </a:rPr>
                        <a:t>BUDGET</a:t>
                      </a:r>
                    </a:p>
                    <a:p>
                      <a:pPr algn="ctr" fontAlgn="b"/>
                      <a:r>
                        <a:rPr lang="en-US" sz="1400" b="1" i="0" u="none" strike="noStrike" dirty="0" smtClean="0">
                          <a:effectLst/>
                          <a:latin typeface="Arial"/>
                        </a:rPr>
                        <a:t>(Net of Grants and Offsets)</a:t>
                      </a:r>
                      <a:endParaRPr lang="en-US" sz="1400" b="1" i="0" u="none" strike="noStrike" dirty="0">
                        <a:effectLst/>
                        <a:latin typeface="Arial"/>
                      </a:endParaRP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9883">
                <a:tc>
                  <a:txBody>
                    <a:bodyPr/>
                    <a:lstStyle/>
                    <a:p>
                      <a:pPr algn="ct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ctr" fontAlgn="b"/>
                      <a:endParaRPr lang="en-US" sz="800" b="0" i="0" u="none" strike="noStrike">
                        <a:effectLst/>
                        <a:latin typeface="Geneva"/>
                      </a:endParaRPr>
                    </a:p>
                  </a:txBody>
                  <a:tcPr marL="0" marR="0" marT="0" marB="0" anchor="b">
                    <a:lnL>
                      <a:noFill/>
                    </a:lnL>
                    <a:lnR>
                      <a:noFill/>
                    </a:lnR>
                    <a:lnT>
                      <a:noFill/>
                    </a:lnT>
                    <a:lnB>
                      <a:noFill/>
                    </a:lnB>
                  </a:tcPr>
                </a:tc>
                <a:tc>
                  <a:txBody>
                    <a:bodyPr/>
                    <a:lstStyle/>
                    <a:p>
                      <a:pPr algn="ctr" fontAlgn="b"/>
                      <a:endParaRPr lang="en-US" sz="800" b="0" i="0" u="none" strike="noStrike">
                        <a:effectLst/>
                        <a:latin typeface="Geneva"/>
                      </a:endParaRPr>
                    </a:p>
                  </a:txBody>
                  <a:tcPr marL="0" marR="0" marT="0" marB="0" anchor="b">
                    <a:lnL>
                      <a:noFill/>
                    </a:lnL>
                    <a:lnR>
                      <a:noFill/>
                    </a:lnR>
                    <a:lnT>
                      <a:noFill/>
                    </a:lnT>
                    <a:lnB>
                      <a:noFill/>
                    </a:lnB>
                  </a:tcPr>
                </a:tc>
                <a:tc>
                  <a:txBody>
                    <a:bodyPr/>
                    <a:lstStyle/>
                    <a:p>
                      <a:pPr algn="ctr" fontAlgn="b"/>
                      <a:endParaRPr lang="en-US" sz="800" b="0" i="0" u="none" strike="noStrike">
                        <a:effectLst/>
                        <a:latin typeface="Geneva"/>
                      </a:endParaRPr>
                    </a:p>
                  </a:txBody>
                  <a:tcPr marL="0" marR="0" marT="0" marB="0" anchor="b">
                    <a:lnL>
                      <a:noFill/>
                    </a:lnL>
                    <a:lnR>
                      <a:noFill/>
                    </a:lnR>
                    <a:lnT>
                      <a:noFill/>
                    </a:lnT>
                    <a:lnB>
                      <a:noFill/>
                    </a:lnB>
                  </a:tcPr>
                </a:tc>
                <a:tc>
                  <a:txBody>
                    <a:bodyPr/>
                    <a:lstStyle/>
                    <a:p>
                      <a:pPr algn="ctr" fontAlgn="b"/>
                      <a:endParaRPr lang="en-US" sz="800" b="0" i="0" u="none" strike="noStrike">
                        <a:effectLst/>
                        <a:latin typeface="Geneva"/>
                      </a:endParaRPr>
                    </a:p>
                  </a:txBody>
                  <a:tcPr marL="0" marR="0" marT="0" marB="0" anchor="b">
                    <a:lnL>
                      <a:noFill/>
                    </a:lnL>
                    <a:lnR>
                      <a:noFill/>
                    </a:lnR>
                    <a:lnT>
                      <a:noFill/>
                    </a:lnT>
                    <a:lnB>
                      <a:noFill/>
                    </a:lnB>
                  </a:tcPr>
                </a:tc>
                <a:tc>
                  <a:txBody>
                    <a:bodyPr/>
                    <a:lstStyle/>
                    <a:p>
                      <a:pPr algn="ctr" fontAlgn="b"/>
                      <a:endParaRPr lang="en-US" sz="800" b="0" i="0" u="none" strike="noStrike">
                        <a:effectLst/>
                        <a:latin typeface="Geneva"/>
                      </a:endParaRPr>
                    </a:p>
                  </a:txBody>
                  <a:tcPr marL="0" marR="0" marT="0" marB="0" anchor="b">
                    <a:lnL>
                      <a:noFill/>
                    </a:lnL>
                    <a:lnR>
                      <a:noFill/>
                    </a:lnR>
                    <a:lnT>
                      <a:noFill/>
                    </a:lnT>
                    <a:lnB>
                      <a:noFill/>
                    </a:lnB>
                  </a:tcPr>
                </a:tc>
                <a:tc>
                  <a:txBody>
                    <a:bodyPr/>
                    <a:lstStyle/>
                    <a:p>
                      <a:pPr algn="ctr" fontAlgn="b"/>
                      <a:endParaRPr lang="en-US" sz="800" b="0" i="0" u="none" strike="noStrike">
                        <a:effectLst/>
                        <a:latin typeface="Geneva"/>
                      </a:endParaRPr>
                    </a:p>
                  </a:txBody>
                  <a:tcPr marL="0" marR="0" marT="0" marB="0" anchor="b">
                    <a:lnL>
                      <a:noFill/>
                    </a:lnL>
                    <a:lnR>
                      <a:noFill/>
                    </a:lnR>
                    <a:lnT>
                      <a:noFill/>
                    </a:lnT>
                    <a:lnB>
                      <a:noFill/>
                    </a:lnB>
                  </a:tcPr>
                </a:tc>
                <a:tc>
                  <a:txBody>
                    <a:bodyPr/>
                    <a:lstStyle/>
                    <a:p>
                      <a:pPr algn="ctr" fontAlgn="b"/>
                      <a:endParaRPr lang="en-US" sz="800" b="0" i="0" u="none" strike="noStrike">
                        <a:effectLst/>
                        <a:latin typeface="Geneva"/>
                      </a:endParaRPr>
                    </a:p>
                  </a:txBody>
                  <a:tcPr marL="0" marR="0" marT="0" marB="0" anchor="b">
                    <a:lnL>
                      <a:noFill/>
                    </a:lnL>
                    <a:lnR>
                      <a:noFill/>
                    </a:lnR>
                    <a:lnT>
                      <a:noFill/>
                    </a:lnT>
                    <a:lnB>
                      <a:noFill/>
                    </a:lnB>
                  </a:tcPr>
                </a:tc>
                <a:tc>
                  <a:txBody>
                    <a:bodyPr/>
                    <a:lstStyle/>
                    <a:p>
                      <a:pPr algn="ctr" fontAlgn="b"/>
                      <a:endParaRPr lang="en-US" sz="800" b="0" i="0" u="none" strike="noStrike">
                        <a:effectLst/>
                        <a:latin typeface="Geneva"/>
                      </a:endParaRPr>
                    </a:p>
                  </a:txBody>
                  <a:tcPr marL="0" marR="0" marT="0" marB="0" anchor="b">
                    <a:lnL>
                      <a:noFill/>
                    </a:lnL>
                    <a:lnR>
                      <a:noFill/>
                    </a:lnR>
                    <a:lnT>
                      <a:noFill/>
                    </a:lnT>
                    <a:lnB>
                      <a:noFill/>
                    </a:lnB>
                  </a:tcPr>
                </a:tc>
              </a:tr>
              <a:tr h="139883">
                <a:tc>
                  <a:txBody>
                    <a:bodyPr/>
                    <a:lstStyle/>
                    <a:p>
                      <a:pPr algn="l" fontAlgn="b"/>
                      <a:endParaRPr lang="en-US" sz="8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a:endParaRPr>
                    </a:p>
                  </a:txBody>
                  <a:tcPr marL="0" marR="0" marT="0" marB="0" anchor="b">
                    <a:lnL>
                      <a:noFill/>
                    </a:lnL>
                    <a:lnR>
                      <a:noFill/>
                    </a:lnR>
                    <a:lnT>
                      <a:noFill/>
                    </a:lnT>
                    <a:lnB>
                      <a:noFill/>
                    </a:lnB>
                  </a:tcPr>
                </a:tc>
                <a:tc>
                  <a:txBody>
                    <a:bodyPr/>
                    <a:lstStyle/>
                    <a:p>
                      <a:pPr algn="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ct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ctr" fontAlgn="b"/>
                      <a:r>
                        <a:rPr lang="en-US" sz="800" b="1" i="0" u="none" strike="noStrike">
                          <a:effectLst/>
                          <a:latin typeface="Arial"/>
                        </a:rPr>
                        <a:t>Base</a:t>
                      </a:r>
                    </a:p>
                  </a:txBody>
                  <a:tcPr marL="0" marR="0" marT="0" marB="0" anchor="b">
                    <a:lnL>
                      <a:noFill/>
                    </a:lnL>
                    <a:lnR>
                      <a:noFill/>
                    </a:lnR>
                    <a:lnT>
                      <a:noFill/>
                    </a:lnT>
                    <a:lnB>
                      <a:noFill/>
                    </a:lnB>
                  </a:tcPr>
                </a:tc>
                <a:tc>
                  <a:txBody>
                    <a:bodyPr/>
                    <a:lstStyle/>
                    <a:p>
                      <a:pPr algn="ctr" fontAlgn="b"/>
                      <a:r>
                        <a:rPr lang="en-US" sz="800" b="1" i="0" u="none" strike="noStrike">
                          <a:effectLst/>
                          <a:latin typeface="Arial"/>
                        </a:rPr>
                        <a:t>Base</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r>
              <a:tr h="139883">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r>
                        <a:rPr lang="en-US" sz="800" b="1" i="0" u="none" strike="noStrike">
                          <a:effectLst/>
                          <a:latin typeface="Arial"/>
                        </a:rPr>
                        <a:t>Budget</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Budget</a:t>
                      </a:r>
                    </a:p>
                  </a:txBody>
                  <a:tcPr marL="0" marR="0" marT="0" marB="0" anchor="b">
                    <a:lnL>
                      <a:noFill/>
                    </a:lnL>
                    <a:lnR>
                      <a:noFill/>
                    </a:lnR>
                    <a:lnT>
                      <a:noFill/>
                    </a:lnT>
                    <a:lnB>
                      <a:noFill/>
                    </a:lnB>
                  </a:tcPr>
                </a:tc>
                <a:tc>
                  <a:txBody>
                    <a:bodyPr/>
                    <a:lstStyle/>
                    <a:p>
                      <a:pPr algn="ctr" fontAlgn="b"/>
                      <a:r>
                        <a:rPr lang="en-US" sz="800" b="1" i="0" u="none" strike="noStrike">
                          <a:effectLst/>
                          <a:latin typeface="Arial"/>
                        </a:rPr>
                        <a:t>Budget</a:t>
                      </a:r>
                    </a:p>
                  </a:txBody>
                  <a:tcPr marL="0" marR="0" marT="0" marB="0" anchor="b">
                    <a:lnL>
                      <a:noFill/>
                    </a:lnL>
                    <a:lnR>
                      <a:noFill/>
                    </a:lnR>
                    <a:lnT>
                      <a:noFill/>
                    </a:lnT>
                    <a:lnB>
                      <a:noFill/>
                    </a:lnB>
                  </a:tcPr>
                </a:tc>
                <a:tc>
                  <a:txBody>
                    <a:bodyPr/>
                    <a:lstStyle/>
                    <a:p>
                      <a:pPr algn="ctr" fontAlgn="b"/>
                      <a:r>
                        <a:rPr lang="en-US" sz="800" b="1" i="0" u="none" strike="noStrike">
                          <a:effectLst/>
                          <a:latin typeface="Arial"/>
                        </a:rPr>
                        <a:t>Budget</a:t>
                      </a:r>
                    </a:p>
                  </a:txBody>
                  <a:tcPr marL="0" marR="0" marT="0" marB="0" anchor="b">
                    <a:lnL>
                      <a:noFill/>
                    </a:lnL>
                    <a:lnR>
                      <a:noFill/>
                    </a:lnR>
                    <a:lnT>
                      <a:noFill/>
                    </a:lnT>
                    <a:lnB>
                      <a:noFill/>
                    </a:lnB>
                  </a:tcPr>
                </a:tc>
                <a:tc>
                  <a:txBody>
                    <a:bodyPr/>
                    <a:lstStyle/>
                    <a:p>
                      <a:pPr algn="ctr" fontAlgn="b"/>
                      <a:r>
                        <a:rPr lang="en-US" sz="800" b="1" i="0" u="none" strike="noStrike">
                          <a:effectLst/>
                          <a:latin typeface="Arial"/>
                        </a:rPr>
                        <a:t>Budget</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INCREASE</a:t>
                      </a:r>
                    </a:p>
                  </a:txBody>
                  <a:tcPr marL="0" marR="0" marT="0" marB="0" anchor="b">
                    <a:lnL>
                      <a:noFill/>
                    </a:lnL>
                    <a:lnR>
                      <a:noFill/>
                    </a:lnR>
                    <a:lnT>
                      <a:noFill/>
                    </a:lnT>
                    <a:lnB>
                      <a:noFill/>
                    </a:lnB>
                  </a:tcPr>
                </a:tc>
              </a:tr>
              <a:tr h="139883">
                <a:tc gridSpan="2">
                  <a:txBody>
                    <a:bodyPr/>
                    <a:lstStyle/>
                    <a:p>
                      <a:pPr algn="l" fontAlgn="b"/>
                      <a:r>
                        <a:rPr lang="en-US" sz="800" b="1" i="0" u="sng" strike="noStrike">
                          <a:effectLst/>
                          <a:latin typeface="Arial"/>
                        </a:rPr>
                        <a:t>ACCOUNT</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800" b="1" i="0" u="sng" strike="noStrike">
                          <a:effectLst/>
                          <a:latin typeface="Arial"/>
                        </a:rPr>
                        <a:t>ACCOUNT TITLE</a:t>
                      </a:r>
                    </a:p>
                  </a:txBody>
                  <a:tcPr marL="0" marR="0" marT="0" marB="0" anchor="b">
                    <a:lnL>
                      <a:noFill/>
                    </a:lnL>
                    <a:lnR>
                      <a:noFill/>
                    </a:lnR>
                    <a:lnT>
                      <a:noFill/>
                    </a:lnT>
                    <a:lnB>
                      <a:noFill/>
                    </a:lnB>
                  </a:tcPr>
                </a:tc>
                <a:tc>
                  <a:txBody>
                    <a:bodyPr/>
                    <a:lstStyle/>
                    <a:p>
                      <a:pPr algn="r" fontAlgn="b"/>
                      <a:r>
                        <a:rPr lang="en-US" sz="800" b="1" i="0" u="sng" strike="noStrike">
                          <a:effectLst/>
                          <a:latin typeface="Arial"/>
                        </a:rPr>
                        <a:t>2012-2013</a:t>
                      </a:r>
                    </a:p>
                  </a:txBody>
                  <a:tcPr marL="0" marR="0" marT="0" marB="0" anchor="b">
                    <a:lnL>
                      <a:noFill/>
                    </a:lnL>
                    <a:lnR>
                      <a:noFill/>
                    </a:lnR>
                    <a:lnT>
                      <a:noFill/>
                    </a:lnT>
                    <a:lnB>
                      <a:noFill/>
                    </a:lnB>
                  </a:tcPr>
                </a:tc>
                <a:tc>
                  <a:txBody>
                    <a:bodyPr/>
                    <a:lstStyle/>
                    <a:p>
                      <a:pPr algn="r" fontAlgn="b"/>
                      <a:r>
                        <a:rPr lang="en-US" sz="800" b="1" i="0" u="sng" strike="noStrike">
                          <a:effectLst/>
                          <a:latin typeface="Arial"/>
                        </a:rPr>
                        <a:t>2013-2014</a:t>
                      </a:r>
                    </a:p>
                  </a:txBody>
                  <a:tcPr marL="0" marR="0" marT="0" marB="0" anchor="b">
                    <a:lnL>
                      <a:noFill/>
                    </a:lnL>
                    <a:lnR>
                      <a:noFill/>
                    </a:lnR>
                    <a:lnT>
                      <a:noFill/>
                    </a:lnT>
                    <a:lnB>
                      <a:noFill/>
                    </a:lnB>
                  </a:tcPr>
                </a:tc>
                <a:tc>
                  <a:txBody>
                    <a:bodyPr/>
                    <a:lstStyle/>
                    <a:p>
                      <a:pPr algn="ctr" fontAlgn="b"/>
                      <a:r>
                        <a:rPr lang="en-US" sz="800" b="1" i="0" u="sng" strike="noStrike">
                          <a:effectLst/>
                          <a:latin typeface="Arial"/>
                        </a:rPr>
                        <a:t>2014-2015</a:t>
                      </a:r>
                    </a:p>
                  </a:txBody>
                  <a:tcPr marL="0" marR="0" marT="0" marB="0" anchor="b">
                    <a:lnL>
                      <a:noFill/>
                    </a:lnL>
                    <a:lnR>
                      <a:noFill/>
                    </a:lnR>
                    <a:lnT>
                      <a:noFill/>
                    </a:lnT>
                    <a:lnB>
                      <a:noFill/>
                    </a:lnB>
                  </a:tcPr>
                </a:tc>
                <a:tc>
                  <a:txBody>
                    <a:bodyPr/>
                    <a:lstStyle/>
                    <a:p>
                      <a:pPr algn="ctr" fontAlgn="b"/>
                      <a:r>
                        <a:rPr lang="en-US" sz="800" b="1" i="0" u="sng" strike="noStrike">
                          <a:effectLst/>
                          <a:latin typeface="Arial"/>
                        </a:rPr>
                        <a:t>2015-2016</a:t>
                      </a:r>
                    </a:p>
                  </a:txBody>
                  <a:tcPr marL="0" marR="0" marT="0" marB="0" anchor="b">
                    <a:lnL>
                      <a:noFill/>
                    </a:lnL>
                    <a:lnR>
                      <a:noFill/>
                    </a:lnR>
                    <a:lnT>
                      <a:noFill/>
                    </a:lnT>
                    <a:lnB>
                      <a:noFill/>
                    </a:lnB>
                  </a:tcPr>
                </a:tc>
                <a:tc>
                  <a:txBody>
                    <a:bodyPr/>
                    <a:lstStyle/>
                    <a:p>
                      <a:pPr algn="ctr" fontAlgn="b"/>
                      <a:r>
                        <a:rPr lang="en-US" sz="800" b="1" i="0" u="sng" strike="noStrike">
                          <a:effectLst/>
                          <a:latin typeface="Arial"/>
                        </a:rPr>
                        <a:t>2016-2017</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DECREASE</a:t>
                      </a:r>
                    </a:p>
                  </a:txBody>
                  <a:tcPr marL="0" marR="0" marT="0" marB="0" anchor="b">
                    <a:lnL>
                      <a:noFill/>
                    </a:lnL>
                    <a:lnR>
                      <a:noFill/>
                    </a:lnR>
                    <a:lnT>
                      <a:noFill/>
                    </a:lnT>
                    <a:lnB>
                      <a:noFill/>
                    </a:lnB>
                  </a:tcPr>
                </a:tc>
              </a:tr>
              <a:tr h="139883">
                <a:tc>
                  <a:txBody>
                    <a:bodyPr/>
                    <a:lstStyle/>
                    <a:p>
                      <a:pPr algn="l" fontAlgn="b"/>
                      <a:endParaRPr lang="en-US" sz="800" b="1" i="0" u="sng" strike="noStrike">
                        <a:effectLst/>
                        <a:latin typeface="Arial"/>
                      </a:endParaRPr>
                    </a:p>
                  </a:txBody>
                  <a:tcPr marL="0" marR="0" marT="0" marB="0" anchor="b">
                    <a:lnL>
                      <a:noFill/>
                    </a:lnL>
                    <a:lnR>
                      <a:noFill/>
                    </a:lnR>
                    <a:lnT>
                      <a:noFill/>
                    </a:lnT>
                    <a:lnB>
                      <a:noFill/>
                    </a:lnB>
                  </a:tcPr>
                </a:tc>
                <a:tc>
                  <a:txBody>
                    <a:bodyPr/>
                    <a:lstStyle/>
                    <a:p>
                      <a:pPr algn="l" fontAlgn="b"/>
                      <a:endParaRPr lang="en-US" sz="800" b="1" i="0" u="sng" strike="noStrike">
                        <a:effectLst/>
                        <a:latin typeface="Arial"/>
                      </a:endParaRPr>
                    </a:p>
                  </a:txBody>
                  <a:tcPr marL="0" marR="0" marT="0" marB="0" anchor="b">
                    <a:lnL>
                      <a:noFill/>
                    </a:lnL>
                    <a:lnR>
                      <a:noFill/>
                    </a:lnR>
                    <a:lnT>
                      <a:noFill/>
                    </a:lnT>
                    <a:lnB>
                      <a:noFill/>
                    </a:lnB>
                  </a:tcPr>
                </a:tc>
                <a:tc>
                  <a:txBody>
                    <a:bodyPr/>
                    <a:lstStyle/>
                    <a:p>
                      <a:pPr algn="l" fontAlgn="b"/>
                      <a:endParaRPr lang="en-US" sz="800" b="1" i="0" u="sng" strike="noStrike">
                        <a:effectLst/>
                        <a:latin typeface="Arial"/>
                      </a:endParaRPr>
                    </a:p>
                  </a:txBody>
                  <a:tcPr marL="0" marR="0" marT="0" marB="0" anchor="b">
                    <a:lnL>
                      <a:noFill/>
                    </a:lnL>
                    <a:lnR>
                      <a:noFill/>
                    </a:lnR>
                    <a:lnT>
                      <a:noFill/>
                    </a:lnT>
                    <a:lnB>
                      <a:noFill/>
                    </a:lnB>
                  </a:tcPr>
                </a:tc>
                <a:tc>
                  <a:txBody>
                    <a:bodyPr/>
                    <a:lstStyle/>
                    <a:p>
                      <a:pPr algn="r" fontAlgn="b"/>
                      <a:endParaRPr lang="en-US" sz="800" b="1" i="0" u="sng" strike="noStrike">
                        <a:effectLst/>
                        <a:latin typeface="Arial"/>
                      </a:endParaRPr>
                    </a:p>
                  </a:txBody>
                  <a:tcPr marL="0" marR="0" marT="0" marB="0" anchor="b">
                    <a:lnL>
                      <a:noFill/>
                    </a:lnL>
                    <a:lnR>
                      <a:noFill/>
                    </a:lnR>
                    <a:lnT>
                      <a:noFill/>
                    </a:lnT>
                    <a:lnB>
                      <a:noFill/>
                    </a:lnB>
                  </a:tcPr>
                </a:tc>
                <a:tc>
                  <a:txBody>
                    <a:bodyPr/>
                    <a:lstStyle/>
                    <a:p>
                      <a:pPr algn="r" fontAlgn="b"/>
                      <a:endParaRPr lang="en-US" sz="800" b="1" i="0" u="sng" strike="noStrike">
                        <a:effectLst/>
                        <a:latin typeface="Arial"/>
                      </a:endParaRPr>
                    </a:p>
                  </a:txBody>
                  <a:tcPr marL="0" marR="0" marT="0" marB="0" anchor="b">
                    <a:lnL>
                      <a:noFill/>
                    </a:lnL>
                    <a:lnR>
                      <a:noFill/>
                    </a:lnR>
                    <a:lnT>
                      <a:noFill/>
                    </a:lnT>
                    <a:lnB>
                      <a:noFill/>
                    </a:lnB>
                  </a:tcPr>
                </a:tc>
                <a:tc>
                  <a:txBody>
                    <a:bodyPr/>
                    <a:lstStyle/>
                    <a:p>
                      <a:pPr algn="r" fontAlgn="b"/>
                      <a:endParaRPr lang="en-US" sz="800" b="1" i="0" u="sng" strike="noStrike">
                        <a:effectLst/>
                        <a:latin typeface="Arial"/>
                      </a:endParaRPr>
                    </a:p>
                  </a:txBody>
                  <a:tcPr marL="0" marR="0" marT="0" marB="0" anchor="b">
                    <a:lnL>
                      <a:noFill/>
                    </a:lnL>
                    <a:lnR>
                      <a:noFill/>
                    </a:lnR>
                    <a:lnT>
                      <a:noFill/>
                    </a:lnT>
                    <a:lnB>
                      <a:noFill/>
                    </a:lnB>
                  </a:tcPr>
                </a:tc>
                <a:tc>
                  <a:txBody>
                    <a:bodyPr/>
                    <a:lstStyle/>
                    <a:p>
                      <a:pPr algn="r" fontAlgn="b"/>
                      <a:endParaRPr lang="en-US" sz="800" b="1" i="0" u="sng" strike="noStrike">
                        <a:effectLst/>
                        <a:latin typeface="Arial"/>
                      </a:endParaRPr>
                    </a:p>
                  </a:txBody>
                  <a:tcPr marL="0" marR="0" marT="0" marB="0" anchor="b">
                    <a:lnL>
                      <a:noFill/>
                    </a:lnL>
                    <a:lnR>
                      <a:noFill/>
                    </a:lnR>
                    <a:lnT>
                      <a:noFill/>
                    </a:lnT>
                    <a:lnB>
                      <a:noFill/>
                    </a:lnB>
                  </a:tcPr>
                </a:tc>
                <a:tc>
                  <a:txBody>
                    <a:bodyPr/>
                    <a:lstStyle/>
                    <a:p>
                      <a:pPr algn="r" fontAlgn="b"/>
                      <a:endParaRPr lang="en-US" sz="800" b="1" i="0" u="sng" strike="noStrike">
                        <a:effectLst/>
                        <a:latin typeface="Arial"/>
                      </a:endParaRPr>
                    </a:p>
                  </a:txBody>
                  <a:tcPr marL="0" marR="0" marT="0" marB="0" anchor="b">
                    <a:lnL>
                      <a:noFill/>
                    </a:lnL>
                    <a:lnR>
                      <a:noFill/>
                    </a:lnR>
                    <a:lnT>
                      <a:noFill/>
                    </a:lnT>
                    <a:lnB>
                      <a:noFill/>
                    </a:lnB>
                  </a:tcPr>
                </a:tc>
                <a:tc>
                  <a:txBody>
                    <a:bodyPr/>
                    <a:lstStyle/>
                    <a:p>
                      <a:pPr algn="ctr" fontAlgn="b"/>
                      <a:endParaRPr lang="en-US" sz="800" b="1" i="0" u="sng" strike="noStrike">
                        <a:solidFill>
                          <a:srgbClr val="FF0000"/>
                        </a:solidFill>
                        <a:effectLst/>
                        <a:latin typeface="Arial"/>
                      </a:endParaRP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1100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School Committee</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$45,850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$46,850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$46,850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$51,850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$56,850</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$5,000</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1200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Administration</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$846,853</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$900,081</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$929,630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$980,687</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$1,013,673</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$32,986</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2200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Principals</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$1,760,477</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$2,019,205</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$2,038,765</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$2,153,329</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$2,212,625</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$59,295</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2300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Teaching</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$18,645,917</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$19,132,387</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$20,173,486</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$21,231,308</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$22,575,391</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$1,344,083</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2350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Professional Development</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$185,100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$187,000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$212,590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$223,340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$236,002</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$12,662</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2400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Textbooks</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$237,137</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$264,066</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$286,586</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$350,533</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$583,286</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$232,753</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2410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Instructional Equipment</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$11,500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$22,700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$30,661</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$37,399</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$42,233</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$4,834</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2450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Instructional Technology</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$585,947</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$710,366</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$754,310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$817,251</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$884,146</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$66,895</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2500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Library</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$537,159</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$600,901</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$634,320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$630,765</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$690,132</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$59,367</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2700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Counseling</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$876,234</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$951,807</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$1,008,539</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$1,032,116</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$1,168,789</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$136,673</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2800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Psychological Services</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$329,464</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$339,448</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$489,640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$507,960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$530,834</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$22,874</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3200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Health Services</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$477,485</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$487,893</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$510,258</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$559,856</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$615,741</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$55,885</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3300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Transportation</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$1,236,613</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$1,298,185</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$1,293,024</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$1,271,327</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$1,457,879</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$186,552</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3510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Athletics</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$595,919</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$596,212</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$605,994</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$625,431</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$657,773</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$32,341</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3520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Other Student Activity</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$94,706</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$103,041</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$119,767</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$121,822</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$133,737</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$11,915</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4110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Custodial</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$1,329,369</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$1,442,428</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$1,545,001</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$1,619,691</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$1,666,125</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$46,434</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4120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Heating of Buildings</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$458,369</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$465,388</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$551,022</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$466,322</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$561,323</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$95,001</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4130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Utilities</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$732,145</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$724,333</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$863,924</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$858,641</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$860,124</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$1,483</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4210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Maintenance of Grounds</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$13,478</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$27,288</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$69,788</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$55,882</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$76,241</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$20,359</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4220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Plant Maintenance</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$718,640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$757,748</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$812,286</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$895,046</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$992,059</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$97,013</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4230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Repairs of Equipment</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$107,370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$106,053</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$106,550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$110,491</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$115,504</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$5,013</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5100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Employee Retirement</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$75,792</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$63,516</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$23,755</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$75,940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$46,700</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-$29,240</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7000</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Non-Instructional Equipment</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$0</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2100B</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Sped Supervision</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$238,244</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$241,690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$252,862</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$246,102</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$324,454</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$78,352</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2300B</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Sped Instruction</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$5,457,819</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$5,667,476</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$5,949,319</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$6,180,030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$6,582,164</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$402,134</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2350B</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Sped Prof. Development</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$10,700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$9,900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$9,900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$9,900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$9,900</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$0</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2400B</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Sped Textbooks</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$900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$900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$900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$900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$900</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$0</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2700B</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Sped Counseling</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$388,316</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$405,603</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$494,426</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$515,662</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$534,401</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$18,739</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2800B</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Sped Psychological Services</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$231,753</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$245,277</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$248,714</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$261,237</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$272,291</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$11,054</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3300B</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Sped Transportation</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$627,287</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$573,011</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$562,563</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$588,774</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$673,584</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$84,809</a:t>
                      </a:r>
                    </a:p>
                  </a:txBody>
                  <a:tcPr marL="0" marR="0" marT="0" marB="0" anchor="b">
                    <a:lnL>
                      <a:noFill/>
                    </a:lnL>
                    <a:lnR>
                      <a:noFill/>
                    </a:lnR>
                    <a:lnT>
                      <a:noFill/>
                    </a:lnT>
                    <a:lnB>
                      <a:noFill/>
                    </a:lnB>
                  </a:tcPr>
                </a:tc>
              </a:tr>
              <a:tr h="201173">
                <a:tc>
                  <a:txBody>
                    <a:bodyPr/>
                    <a:lstStyle/>
                    <a:p>
                      <a:pPr algn="ctr" fontAlgn="b"/>
                      <a:r>
                        <a:rPr lang="en-US" sz="800" b="1" i="0" u="none" strike="noStrike">
                          <a:effectLst/>
                          <a:latin typeface="Arial"/>
                        </a:rPr>
                        <a:t>9100B</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Sped Programs w/ other Districts</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$3,543,599</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$3,255,628</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$2,496,457</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$2,886,218</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$3,149,446</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$263,228</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3300E</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Vocational Transportation</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$10,400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$10,400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$10,400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$10,400</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$10,400</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$0</a:t>
                      </a:r>
                    </a:p>
                  </a:txBody>
                  <a:tcPr marL="0" marR="0" marT="0" marB="0" anchor="b">
                    <a:lnL>
                      <a:noFill/>
                    </a:lnL>
                    <a:lnR>
                      <a:noFill/>
                    </a:lnR>
                    <a:lnT>
                      <a:noFill/>
                    </a:lnT>
                    <a:lnB>
                      <a:noFill/>
                    </a:lnB>
                  </a:tcPr>
                </a:tc>
              </a:tr>
              <a:tr h="139883">
                <a:tc>
                  <a:txBody>
                    <a:bodyPr/>
                    <a:lstStyle/>
                    <a:p>
                      <a:pPr algn="ctr" fontAlgn="b"/>
                      <a:r>
                        <a:rPr lang="en-US" sz="800" b="1" i="0" u="none" strike="noStrike">
                          <a:effectLst/>
                          <a:latin typeface="Arial"/>
                        </a:rPr>
                        <a:t>9100E</a:t>
                      </a: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Vocational Tuition</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$135,108</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$127,892</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$84,548</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$37,511</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$47,909</a:t>
                      </a:r>
                    </a:p>
                  </a:txBody>
                  <a:tcPr marL="0" marR="0" marT="0" marB="0" anchor="b">
                    <a:lnL>
                      <a:noFill/>
                    </a:lnL>
                    <a:lnR>
                      <a:noFill/>
                    </a:lnR>
                    <a:lnT>
                      <a:noFill/>
                    </a:lnT>
                    <a:lnB>
                      <a:noFill/>
                    </a:lnB>
                  </a:tcPr>
                </a:tc>
                <a:tc>
                  <a:txBody>
                    <a:bodyPr/>
                    <a:lstStyle/>
                    <a:p>
                      <a:pPr algn="r" fontAlgn="b"/>
                      <a:r>
                        <a:rPr lang="en-US" sz="800" b="1" i="0" u="none" strike="noStrike">
                          <a:effectLst/>
                          <a:latin typeface="Arial"/>
                        </a:rPr>
                        <a:t>$10,399</a:t>
                      </a:r>
                    </a:p>
                  </a:txBody>
                  <a:tcPr marL="0" marR="0" marT="0" marB="0" anchor="b">
                    <a:lnL>
                      <a:noFill/>
                    </a:lnL>
                    <a:lnR>
                      <a:noFill/>
                    </a:lnR>
                    <a:lnT>
                      <a:noFill/>
                    </a:lnT>
                    <a:lnB>
                      <a:noFill/>
                    </a:lnB>
                  </a:tcPr>
                </a:tc>
              </a:tr>
              <a:tr h="139883">
                <a:tc>
                  <a:txBody>
                    <a:bodyPr/>
                    <a:lstStyle/>
                    <a:p>
                      <a:pPr algn="ct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Allowance for increases </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$21,671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$53,557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$273,887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effectLst/>
                          <a:latin typeface="Arial"/>
                        </a:rPr>
                        <a:t>$80,034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latin typeface="Arial"/>
                        </a:rPr>
                        <a:t>$80,034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r>
              <a:tr h="559531">
                <a:tc gridSpan="2">
                  <a:txBody>
                    <a:bodyPr/>
                    <a:lstStyle/>
                    <a:p>
                      <a:pPr algn="l" fontAlgn="b"/>
                      <a:r>
                        <a:rPr lang="en-US" sz="800" b="1" i="0" u="none" strike="noStrike">
                          <a:effectLst/>
                          <a:latin typeface="Arial"/>
                        </a:rPr>
                        <a:t>                     TOTAL OPERATING BUDGET</a:t>
                      </a:r>
                    </a:p>
                  </a:txBody>
                  <a:tcPr marL="0" marR="0" marT="0" marB="0" anchor="b">
                    <a:lnL>
                      <a:noFill/>
                    </a:lnL>
                    <a:lnR>
                      <a:noFill/>
                    </a:lnR>
                    <a:lnT>
                      <a:noFill/>
                    </a:lnT>
                    <a:lnB>
                      <a:noFill/>
                    </a:lnB>
                  </a:tcPr>
                </a:tc>
                <a:tc hMerge="1">
                  <a:txBody>
                    <a:bodyPr/>
                    <a:lstStyle/>
                    <a:p>
                      <a:endParaRPr lang="en-US"/>
                    </a:p>
                  </a:txBody>
                  <a:tcPr/>
                </a:tc>
                <a:tc>
                  <a:txBody>
                    <a:bodyPr/>
                    <a:lstStyle/>
                    <a:p>
                      <a:pPr algn="l" fontAlgn="b"/>
                      <a:r>
                        <a:rPr lang="en-US" sz="800" b="1" i="0" u="none" strike="noStrike">
                          <a:effectLst/>
                          <a:latin typeface="Arial"/>
                        </a:rPr>
                        <a:t>Total Budget</a:t>
                      </a:r>
                    </a:p>
                  </a:txBody>
                  <a:tcPr marL="0" marR="0" marT="0" marB="0" anchor="b">
                    <a:lnL>
                      <a:noFill/>
                    </a:lnL>
                    <a:lnR>
                      <a:noFill/>
                    </a:lnR>
                    <a:lnT>
                      <a:noFill/>
                    </a:lnT>
                    <a:lnB>
                      <a:noFill/>
                    </a:lnB>
                  </a:tcPr>
                </a:tc>
                <a:tc>
                  <a:txBody>
                    <a:bodyPr/>
                    <a:lstStyle/>
                    <a:p>
                      <a:pPr algn="r" fontAlgn="b"/>
                      <a:r>
                        <a:rPr lang="en-US" sz="800" b="0" i="0" u="none" strike="noStrike">
                          <a:effectLst/>
                          <a:latin typeface="Arial"/>
                        </a:rPr>
                        <a:t>$40,567,321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dirty="0">
                          <a:effectLst/>
                          <a:latin typeface="Arial"/>
                        </a:rPr>
                        <a:t>$41,838,228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effectLst/>
                          <a:latin typeface="Arial"/>
                        </a:rPr>
                        <a:t>$43,490,722</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effectLst/>
                          <a:latin typeface="Arial"/>
                        </a:rPr>
                        <a:t>$45,413,721</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0" i="0" u="none" strike="noStrike">
                          <a:effectLst/>
                          <a:latin typeface="Arial"/>
                        </a:rPr>
                        <a:t>$48,862,649</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dirty="0">
                          <a:effectLst/>
                          <a:latin typeface="Arial"/>
                        </a:rPr>
                        <a:t>$3,448,928</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8079141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381001" y="381000"/>
          <a:ext cx="8382000" cy="5852160"/>
        </p:xfrm>
        <a:graphic>
          <a:graphicData uri="http://schemas.openxmlformats.org/drawingml/2006/table">
            <a:tbl>
              <a:tblPr/>
              <a:tblGrid>
                <a:gridCol w="904689"/>
                <a:gridCol w="1809379"/>
                <a:gridCol w="991888"/>
                <a:gridCol w="1057287"/>
                <a:gridCol w="1002787"/>
                <a:gridCol w="1024589"/>
                <a:gridCol w="948288"/>
                <a:gridCol w="643093"/>
              </a:tblGrid>
              <a:tr h="92178">
                <a:tc>
                  <a:txBody>
                    <a:bodyPr/>
                    <a:lstStyle/>
                    <a:p>
                      <a:pPr algn="l" fontAlgn="b"/>
                      <a:endParaRPr lang="en-US" sz="800" b="0" i="0" u="none" strike="noStrike">
                        <a:effectLst/>
                        <a:latin typeface="Arial"/>
                      </a:endParaRPr>
                    </a:p>
                  </a:txBody>
                  <a:tcPr marL="0" marR="0" marT="0" marB="0" anchor="b">
                    <a:lnL>
                      <a:noFill/>
                    </a:lnL>
                    <a:lnR>
                      <a:noFill/>
                    </a:lnR>
                    <a:lnT>
                      <a:noFill/>
                    </a:lnT>
                    <a:lnB>
                      <a:noFill/>
                    </a:lnB>
                  </a:tcPr>
                </a:tc>
                <a:tc>
                  <a:txBody>
                    <a:bodyPr/>
                    <a:lstStyle/>
                    <a:p>
                      <a:pPr algn="l" fontAlgn="b"/>
                      <a:endParaRPr lang="en-US" sz="800" b="0" i="0" u="none" strike="noStrike">
                        <a:effectLst/>
                        <a:latin typeface="Arial"/>
                      </a:endParaRPr>
                    </a:p>
                  </a:txBody>
                  <a:tcPr marL="0" marR="0" marT="0" marB="0" anchor="b">
                    <a:lnL>
                      <a:noFill/>
                    </a:lnL>
                    <a:lnR>
                      <a:noFill/>
                    </a:lnR>
                    <a:lnT>
                      <a:noFill/>
                    </a:lnT>
                    <a:lnB>
                      <a:noFill/>
                    </a:lnB>
                  </a:tcPr>
                </a:tc>
                <a:tc>
                  <a:txBody>
                    <a:bodyPr/>
                    <a:lstStyle/>
                    <a:p>
                      <a:pPr algn="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r>
                        <a:rPr lang="en-US" sz="800" b="1" i="0" u="none" strike="noStrike">
                          <a:effectLst/>
                          <a:latin typeface="Arial"/>
                        </a:rPr>
                        <a:t>Proposed</a:t>
                      </a:r>
                    </a:p>
                  </a:txBody>
                  <a:tcPr marL="0" marR="0" marT="0" marB="0" anchor="b">
                    <a:lnL>
                      <a:noFill/>
                    </a:lnL>
                    <a:lnR>
                      <a:noFill/>
                    </a:lnR>
                    <a:lnT>
                      <a:noFill/>
                    </a:lnT>
                    <a:lnB>
                      <a:noFill/>
                    </a:lnB>
                  </a:tcPr>
                </a:tc>
                <a:tc>
                  <a:txBody>
                    <a:bodyPr/>
                    <a:lstStyle/>
                    <a:p>
                      <a:pPr algn="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r>
              <a:tr h="96787">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r>
                        <a:rPr lang="en-US" sz="8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8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8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800" b="1" i="0" u="dbl" strike="noStrike">
                          <a:effectLst/>
                          <a:latin typeface="Arial"/>
                        </a:rPr>
                        <a:t>Budget</a:t>
                      </a:r>
                    </a:p>
                  </a:txBody>
                  <a:tcPr marL="0" marR="0" marT="0" marB="0" anchor="b">
                    <a:lnL>
                      <a:noFill/>
                    </a:lnL>
                    <a:lnR>
                      <a:noFill/>
                    </a:lnR>
                    <a:lnT>
                      <a:noFill/>
                    </a:lnT>
                    <a:lnB>
                      <a:noFill/>
                    </a:lnB>
                  </a:tcPr>
                </a:tc>
                <a:tc>
                  <a:txBody>
                    <a:bodyPr/>
                    <a:lstStyle/>
                    <a:p>
                      <a:pPr algn="r" fontAlgn="b"/>
                      <a:r>
                        <a:rPr lang="en-US" sz="800" b="1" i="0" u="dbl" strike="noStrike">
                          <a:effectLst/>
                          <a:latin typeface="Arial"/>
                        </a:rPr>
                        <a:t>Increase</a:t>
                      </a:r>
                    </a:p>
                  </a:txBody>
                  <a:tcPr marL="0" marR="0" marT="0" marB="0" anchor="b">
                    <a:lnL>
                      <a:noFill/>
                    </a:lnL>
                    <a:lnR>
                      <a:noFill/>
                    </a:lnR>
                    <a:lnT>
                      <a:noFill/>
                    </a:lnT>
                    <a:lnB>
                      <a:noFill/>
                    </a:lnB>
                  </a:tcPr>
                </a:tc>
                <a:tc>
                  <a:txBody>
                    <a:bodyPr/>
                    <a:lstStyle/>
                    <a:p>
                      <a:pPr algn="ctr" fontAlgn="b"/>
                      <a:r>
                        <a:rPr lang="en-US" sz="800" b="1" i="0" u="none" strike="noStrike">
                          <a:solidFill>
                            <a:srgbClr val="4F81BD"/>
                          </a:solidFill>
                          <a:effectLst/>
                          <a:latin typeface="Cambria"/>
                        </a:rPr>
                        <a:t>%</a:t>
                      </a:r>
                    </a:p>
                  </a:txBody>
                  <a:tcPr marL="0" marR="0" marT="0" marB="0" anchor="b">
                    <a:lnL>
                      <a:noFill/>
                    </a:lnL>
                    <a:lnR>
                      <a:noFill/>
                    </a:lnR>
                    <a:lnT>
                      <a:noFill/>
                    </a:lnT>
                    <a:lnB>
                      <a:noFill/>
                    </a:lnB>
                  </a:tcPr>
                </a:tc>
              </a:tr>
              <a:tr h="96787">
                <a:tc>
                  <a:txBody>
                    <a:bodyPr/>
                    <a:lstStyle/>
                    <a:p>
                      <a:pPr algn="l" fontAlgn="b"/>
                      <a:r>
                        <a:rPr lang="en-US" sz="800" b="1" i="0" u="none" strike="noStrike">
                          <a:effectLst/>
                          <a:latin typeface="Arial"/>
                        </a:rPr>
                        <a:t>ACCOUNT</a:t>
                      </a:r>
                    </a:p>
                  </a:txBody>
                  <a:tcPr marL="0" marR="0" marT="0" marB="0" anchor="b">
                    <a:lnL>
                      <a:noFill/>
                    </a:lnL>
                    <a:lnR>
                      <a:noFill/>
                    </a:lnR>
                    <a:lnT>
                      <a:noFill/>
                    </a:lnT>
                    <a:lnB>
                      <a:noFill/>
                    </a:lnB>
                  </a:tcPr>
                </a:tc>
                <a:tc>
                  <a:txBody>
                    <a:bodyPr/>
                    <a:lstStyle/>
                    <a:p>
                      <a:pPr algn="ctr" fontAlgn="b"/>
                      <a:r>
                        <a:rPr lang="en-US" sz="800" b="1" i="0" u="none" strike="noStrike">
                          <a:effectLst/>
                          <a:latin typeface="Arial"/>
                        </a:rPr>
                        <a:t>ACCOUNT TITLE</a:t>
                      </a:r>
                    </a:p>
                  </a:txBody>
                  <a:tcPr marL="0" marR="0" marT="0" marB="0" anchor="b">
                    <a:lnL>
                      <a:noFill/>
                    </a:lnL>
                    <a:lnR>
                      <a:noFill/>
                    </a:lnR>
                    <a:lnT>
                      <a:noFill/>
                    </a:lnT>
                    <a:lnB>
                      <a:noFill/>
                    </a:lnB>
                  </a:tcPr>
                </a:tc>
                <a:tc>
                  <a:txBody>
                    <a:bodyPr/>
                    <a:lstStyle/>
                    <a:p>
                      <a:pPr algn="r" fontAlgn="b"/>
                      <a:r>
                        <a:rPr lang="en-US" sz="800" b="1" i="0" u="dbl" strike="noStrike">
                          <a:effectLst/>
                          <a:latin typeface="Arial"/>
                        </a:rPr>
                        <a:t>2013-2014</a:t>
                      </a:r>
                    </a:p>
                  </a:txBody>
                  <a:tcPr marL="0" marR="0" marT="0" marB="0" anchor="b">
                    <a:lnL>
                      <a:noFill/>
                    </a:lnL>
                    <a:lnR>
                      <a:noFill/>
                    </a:lnR>
                    <a:lnT>
                      <a:noFill/>
                    </a:lnT>
                    <a:lnB>
                      <a:noFill/>
                    </a:lnB>
                  </a:tcPr>
                </a:tc>
                <a:tc>
                  <a:txBody>
                    <a:bodyPr/>
                    <a:lstStyle/>
                    <a:p>
                      <a:pPr algn="r" fontAlgn="b"/>
                      <a:r>
                        <a:rPr lang="en-US" sz="800" b="1" i="0" u="dbl" strike="noStrike">
                          <a:effectLst/>
                          <a:latin typeface="Arial"/>
                        </a:rPr>
                        <a:t>2014-2015</a:t>
                      </a:r>
                    </a:p>
                  </a:txBody>
                  <a:tcPr marL="0" marR="0" marT="0" marB="0" anchor="b">
                    <a:lnL>
                      <a:noFill/>
                    </a:lnL>
                    <a:lnR>
                      <a:noFill/>
                    </a:lnR>
                    <a:lnT>
                      <a:noFill/>
                    </a:lnT>
                    <a:lnB>
                      <a:noFill/>
                    </a:lnB>
                  </a:tcPr>
                </a:tc>
                <a:tc>
                  <a:txBody>
                    <a:bodyPr/>
                    <a:lstStyle/>
                    <a:p>
                      <a:pPr algn="r" fontAlgn="b"/>
                      <a:r>
                        <a:rPr lang="en-US" sz="800" b="1" i="0" u="dbl" strike="noStrike">
                          <a:effectLst/>
                          <a:latin typeface="Arial"/>
                        </a:rPr>
                        <a:t>2015-2016</a:t>
                      </a:r>
                    </a:p>
                  </a:txBody>
                  <a:tcPr marL="0" marR="0" marT="0" marB="0" anchor="b">
                    <a:lnL>
                      <a:noFill/>
                    </a:lnL>
                    <a:lnR>
                      <a:noFill/>
                    </a:lnR>
                    <a:lnT>
                      <a:noFill/>
                    </a:lnT>
                    <a:lnB>
                      <a:noFill/>
                    </a:lnB>
                  </a:tcPr>
                </a:tc>
                <a:tc>
                  <a:txBody>
                    <a:bodyPr/>
                    <a:lstStyle/>
                    <a:p>
                      <a:pPr algn="r" fontAlgn="b"/>
                      <a:r>
                        <a:rPr lang="en-US" sz="800" b="1" i="0" u="dbl" strike="noStrike">
                          <a:effectLst/>
                          <a:latin typeface="Arial"/>
                        </a:rPr>
                        <a:t>2016-2017</a:t>
                      </a:r>
                    </a:p>
                  </a:txBody>
                  <a:tcPr marL="0" marR="0" marT="0" marB="0" anchor="b">
                    <a:lnL>
                      <a:noFill/>
                    </a:lnL>
                    <a:lnR>
                      <a:noFill/>
                    </a:lnR>
                    <a:lnT>
                      <a:noFill/>
                    </a:lnT>
                    <a:lnB>
                      <a:noFill/>
                    </a:lnB>
                  </a:tcPr>
                </a:tc>
                <a:tc>
                  <a:txBody>
                    <a:bodyPr/>
                    <a:lstStyle/>
                    <a:p>
                      <a:pPr algn="r" fontAlgn="b"/>
                      <a:r>
                        <a:rPr lang="en-US" sz="800" b="1" i="0" u="dbl" strike="noStrike">
                          <a:effectLst/>
                          <a:latin typeface="Arial"/>
                        </a:rPr>
                        <a:t>(Decrease)</a:t>
                      </a:r>
                    </a:p>
                  </a:txBody>
                  <a:tcPr marL="0" marR="0" marT="0" marB="0" anchor="b">
                    <a:lnL>
                      <a:noFill/>
                    </a:lnL>
                    <a:lnR>
                      <a:noFill/>
                    </a:lnR>
                    <a:lnT>
                      <a:noFill/>
                    </a:lnT>
                    <a:lnB>
                      <a:noFill/>
                    </a:lnB>
                  </a:tcPr>
                </a:tc>
                <a:tc>
                  <a:txBody>
                    <a:bodyPr/>
                    <a:lstStyle/>
                    <a:p>
                      <a:pPr algn="ctr" fontAlgn="b"/>
                      <a:r>
                        <a:rPr lang="en-US" sz="800" b="1" i="0" u="none" strike="noStrike">
                          <a:solidFill>
                            <a:srgbClr val="4F81BD"/>
                          </a:solidFill>
                          <a:effectLst/>
                          <a:latin typeface="Cambria"/>
                        </a:rPr>
                        <a:t>Change</a:t>
                      </a:r>
                    </a:p>
                  </a:txBody>
                  <a:tcPr marL="0" marR="0" marT="0" marB="0" anchor="b">
                    <a:lnL>
                      <a:noFill/>
                    </a:lnL>
                    <a:lnR>
                      <a:noFill/>
                    </a:lnR>
                    <a:lnT>
                      <a:noFill/>
                    </a:lnT>
                    <a:lnB>
                      <a:noFill/>
                    </a:lnB>
                  </a:tcPr>
                </a:tc>
              </a:tr>
              <a:tr h="96787">
                <a:tc>
                  <a:txBody>
                    <a:bodyPr/>
                    <a:lstStyle/>
                    <a:p>
                      <a:pPr algn="l" fontAlgn="b"/>
                      <a:endParaRPr lang="en-US" sz="8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8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8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8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8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8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800" b="1" i="0" u="sng" strike="noStrike">
                        <a:solidFill>
                          <a:srgbClr val="538DD5"/>
                        </a:solidFill>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b"/>
                      <a:endParaRPr lang="en-US" sz="800" b="1" i="0" u="sng" strike="noStrike">
                        <a:solidFill>
                          <a:srgbClr val="4F81BD"/>
                        </a:solidFill>
                        <a:effectLst/>
                        <a:latin typeface="Cambria"/>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r>
              <a:tr h="96787">
                <a:tc>
                  <a:txBody>
                    <a:bodyPr/>
                    <a:lstStyle/>
                    <a:p>
                      <a:pPr algn="ctr" fontAlgn="b"/>
                      <a:r>
                        <a:rPr lang="en-US" sz="800" b="1" i="0" u="none" strike="noStrike">
                          <a:solidFill>
                            <a:srgbClr val="538DD5"/>
                          </a:solidFill>
                          <a:effectLst/>
                          <a:latin typeface="Arial"/>
                        </a:rPr>
                        <a:t>1100</a:t>
                      </a:r>
                    </a:p>
                  </a:txBody>
                  <a:tcPr marL="0" marR="0" marT="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800" b="1" i="0" u="none" strike="noStrike">
                          <a:solidFill>
                            <a:srgbClr val="538DD5"/>
                          </a:solidFill>
                          <a:effectLst/>
                          <a:latin typeface="Arial"/>
                        </a:rPr>
                        <a:t>School Committee</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538DD5"/>
                          </a:solidFill>
                          <a:effectLst/>
                          <a:latin typeface="Arial"/>
                        </a:rPr>
                        <a:t>$46,850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538DD5"/>
                          </a:solidFill>
                          <a:effectLst/>
                          <a:latin typeface="Arial"/>
                        </a:rPr>
                        <a:t>$46,850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538DD5"/>
                          </a:solidFill>
                          <a:effectLst/>
                          <a:latin typeface="Arial"/>
                        </a:rPr>
                        <a:t>$51,850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538DD5"/>
                          </a:solidFill>
                          <a:effectLst/>
                          <a:latin typeface="Arial"/>
                        </a:rPr>
                        <a:t>$56,850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538DD5"/>
                          </a:solidFill>
                          <a:effectLst/>
                          <a:latin typeface="Arial"/>
                        </a:rPr>
                        <a:t>$5,000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92178">
                <a:tc>
                  <a:txBody>
                    <a:bodyPr/>
                    <a:lstStyle/>
                    <a:p>
                      <a:pPr algn="ctr" fontAlgn="b"/>
                      <a:r>
                        <a:rPr lang="en-US" sz="800" b="1" i="0" u="none" strike="noStrike">
                          <a:solidFill>
                            <a:srgbClr val="538DD5"/>
                          </a:solidFill>
                          <a:effectLst/>
                          <a:latin typeface="Arial"/>
                        </a:rPr>
                        <a:t>1200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Administration</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$900,081</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$929,630</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$980,687</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$1,013,673</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$32,986</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2200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Principals</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$2,019,205</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$2,038,765</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$2,153,329</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$2,212,625</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$59,295</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2300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Teaching</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$19,132,387</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$20,173,486</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$21,231,308</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$22,575,391</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$1,344,083</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2350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Professional Development</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$187,000</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$212,590</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$223,340</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$236,002</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$12,662</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2400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Textbooks</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$264,066</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$286,586</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$350,533</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$583,286</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$232,753</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2410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Instructional Equipment</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$22,700</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$30,661</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$37,399</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$42,233</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$4,834</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2450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Instructional Technology</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$710,366</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$754,310</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$817,251</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$884,146</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$66,895</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2500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Library</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$600,901</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$634,320</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$630,765</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$690,132</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$59,367</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2700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Counseling</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$951,807</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$1,008,539</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$1,032,116</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$1,168,789</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$136,673</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2800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Psychological Services</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$339,448</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$489,640</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$507,960</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$530,834</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$22,874</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3200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Health Services</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$487,893</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$510,258</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$559,856</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$615,741</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$55,885</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3300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Transportation</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$1,298,185</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$1,293,024</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$1,271,327</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$1,457,879</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$186,552</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3510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Athletics</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$596,212</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$605,994</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$625,431</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$657,773</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$32,341</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3520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Other Student Activity</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$103,041</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$119,767</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$121,822</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$133,737</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$11,915</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4110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Custodial</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$1,442,428</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$1,545,001</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$1,619,691</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$1,666,125</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$46,434</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4120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Heating of Buildings</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$465,388</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$551,022</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$466,322</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$561,323</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$95,001</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4130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Utilities</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$724,333</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$863,924</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$858,641</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$860,124</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$1,483</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4210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Maintenance of Grounds</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$27,288</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$69,788</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$55,882</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$76,241</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$20,359</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4220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Plant Maintenance</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$757,748</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$812,286</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$895,046</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$992,059</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$97,013</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4230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Repairs of Equipment</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$106,053</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$106,550</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$110,491</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$115,504</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$5,013</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5100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Employee Retirement</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$63,516</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$23,755</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$75,940</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$46,700</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-$29,240</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7000</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Non-Instructional Equipment</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0</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$0</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$1</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$0</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538DD5"/>
                          </a:solidFill>
                          <a:effectLst/>
                          <a:latin typeface="Arial"/>
                        </a:rPr>
                        <a:t> </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538DD5"/>
                          </a:solidFill>
                          <a:effectLst/>
                          <a:latin typeface="Arial"/>
                        </a:rPr>
                        <a:t>Allowance for increases </a:t>
                      </a:r>
                    </a:p>
                  </a:txBody>
                  <a:tcPr marL="0" marR="0" marT="0" marB="0" anchor="b">
                    <a:lnL>
                      <a:noFill/>
                    </a:lnL>
                    <a:lnR>
                      <a:noFill/>
                    </a:lnR>
                    <a:lnT>
                      <a:noFill/>
                    </a:lnT>
                    <a:lnB>
                      <a:noFill/>
                    </a:lnB>
                  </a:tcPr>
                </a:tc>
                <a:tc>
                  <a:txBody>
                    <a:bodyPr/>
                    <a:lstStyle/>
                    <a:p>
                      <a:pPr algn="r" fontAlgn="b"/>
                      <a:r>
                        <a:rPr lang="en-US" sz="800" b="1" i="0" u="none" strike="noStrike">
                          <a:solidFill>
                            <a:srgbClr val="538DD5"/>
                          </a:solidFill>
                          <a:effectLst/>
                          <a:latin typeface="Arial"/>
                        </a:rPr>
                        <a:t>$53,557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538DD5"/>
                          </a:solidFill>
                          <a:effectLst/>
                          <a:latin typeface="Arial"/>
                        </a:rPr>
                        <a:t>$273,887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538DD5"/>
                          </a:solidFill>
                          <a:effectLst/>
                          <a:latin typeface="Arial"/>
                        </a:rPr>
                        <a:t>$0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538DD5"/>
                          </a:solidFill>
                          <a:effectLst/>
                          <a:latin typeface="Arial"/>
                        </a:rPr>
                        <a:t>$80,034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538DD5"/>
                          </a:solidFill>
                          <a:effectLst/>
                          <a:latin typeface="Arial"/>
                        </a:rPr>
                        <a:t>$80,034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01396">
                <a:tc>
                  <a:txBody>
                    <a:bodyPr/>
                    <a:lstStyle/>
                    <a:p>
                      <a:pPr algn="ctr" fontAlgn="b"/>
                      <a:r>
                        <a:rPr lang="en-US" sz="800" b="1" i="0" u="none" strike="noStrike">
                          <a:solidFill>
                            <a:srgbClr val="538DD5"/>
                          </a:solidFill>
                          <a:effectLst/>
                          <a:latin typeface="Arial"/>
                        </a:rPr>
                        <a:t> </a:t>
                      </a:r>
                    </a:p>
                  </a:txBody>
                  <a:tcPr marL="0" marR="0" marT="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538DD5"/>
                          </a:solidFill>
                          <a:effectLst/>
                          <a:latin typeface="Arial"/>
                        </a:rPr>
                        <a:t>Total Regular Education</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538DD5"/>
                          </a:solidFill>
                          <a:effectLst/>
                          <a:latin typeface="Arial"/>
                        </a:rPr>
                        <a:t>$31,300,452</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538DD5"/>
                          </a:solidFill>
                          <a:effectLst/>
                          <a:latin typeface="Arial"/>
                        </a:rPr>
                        <a:t>$33,380,634</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538DD5"/>
                          </a:solidFill>
                          <a:effectLst/>
                          <a:latin typeface="Arial"/>
                        </a:rPr>
                        <a:t>$34,676,988</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538DD5"/>
                          </a:solidFill>
                          <a:effectLst/>
                          <a:latin typeface="Arial"/>
                        </a:rPr>
                        <a:t>$37,257,201</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538DD5"/>
                          </a:solidFill>
                          <a:effectLst/>
                          <a:latin typeface="Arial"/>
                        </a:rPr>
                        <a:t>$2,580,213</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4F81BD"/>
                          </a:solidFill>
                          <a:effectLst/>
                          <a:latin typeface="Cambria"/>
                        </a:rPr>
                        <a:t>7.44% </a:t>
                      </a:r>
                    </a:p>
                  </a:txBody>
                  <a:tcPr marL="0" marR="0" marT="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01396">
                <a:tc>
                  <a:txBody>
                    <a:bodyPr/>
                    <a:lstStyle/>
                    <a:p>
                      <a:pPr algn="ctr" fontAlgn="b"/>
                      <a:endParaRPr lang="en-US" sz="8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endParaRPr lang="en-US" sz="8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endParaRPr lang="en-US" sz="8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endParaRPr lang="en-US" sz="8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endParaRPr lang="en-US" sz="8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endParaRPr lang="en-US" sz="8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latin typeface="Arial"/>
                        </a:rPr>
                        <a:t>$0</a:t>
                      </a:r>
                    </a:p>
                  </a:txBody>
                  <a:tcPr marL="0" marR="0" marT="0"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96787">
                <a:tc>
                  <a:txBody>
                    <a:bodyPr/>
                    <a:lstStyle/>
                    <a:p>
                      <a:pPr algn="ctr" fontAlgn="b"/>
                      <a:r>
                        <a:rPr lang="en-US" sz="800" b="1" i="0" u="none" strike="noStrike">
                          <a:solidFill>
                            <a:srgbClr val="9BBB59"/>
                          </a:solidFill>
                          <a:effectLst/>
                          <a:latin typeface="Arial"/>
                        </a:rPr>
                        <a:t>2100B</a:t>
                      </a:r>
                    </a:p>
                  </a:txBody>
                  <a:tcPr marL="0" marR="0" marT="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800" b="1" i="0" u="none" strike="noStrike">
                          <a:solidFill>
                            <a:srgbClr val="9BBB59"/>
                          </a:solidFill>
                          <a:effectLst/>
                          <a:latin typeface="Arial"/>
                        </a:rPr>
                        <a:t>Sped Supervision</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9BBB59"/>
                          </a:solidFill>
                          <a:effectLst/>
                          <a:latin typeface="Arial"/>
                        </a:rPr>
                        <a:t>$241,690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9BBB59"/>
                          </a:solidFill>
                          <a:effectLst/>
                          <a:latin typeface="Arial"/>
                        </a:rPr>
                        <a:t>$252,862</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9BBB59"/>
                          </a:solidFill>
                          <a:effectLst/>
                          <a:latin typeface="Arial"/>
                        </a:rPr>
                        <a:t>$246,102</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9BBB59"/>
                          </a:solidFill>
                          <a:effectLst/>
                          <a:latin typeface="Arial"/>
                        </a:rPr>
                        <a:t>$324,454</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9BBB59"/>
                          </a:solidFill>
                          <a:effectLst/>
                          <a:latin typeface="Arial"/>
                        </a:rPr>
                        <a:t>$78,352</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92178">
                <a:tc>
                  <a:txBody>
                    <a:bodyPr/>
                    <a:lstStyle/>
                    <a:p>
                      <a:pPr algn="ctr" fontAlgn="b"/>
                      <a:r>
                        <a:rPr lang="en-US" sz="800" b="1" i="0" u="none" strike="noStrike">
                          <a:solidFill>
                            <a:srgbClr val="9BBB59"/>
                          </a:solidFill>
                          <a:effectLst/>
                          <a:latin typeface="Arial"/>
                        </a:rPr>
                        <a:t>2300B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9BBB59"/>
                          </a:solidFill>
                          <a:effectLst/>
                          <a:latin typeface="Arial"/>
                        </a:rPr>
                        <a:t>Sped Instruction</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$5,667,476</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$5,949,319</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$6,180,030</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$6,582,164</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$402,134</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9BBB59"/>
                          </a:solidFill>
                          <a:effectLst/>
                          <a:latin typeface="Arial"/>
                        </a:rPr>
                        <a:t>2350B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9BBB59"/>
                          </a:solidFill>
                          <a:effectLst/>
                          <a:latin typeface="Arial"/>
                        </a:rPr>
                        <a:t>Sped Prof. Development</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$9,900</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$9,900</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$9,900</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$9,900</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$0</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9BBB59"/>
                          </a:solidFill>
                          <a:effectLst/>
                          <a:latin typeface="Arial"/>
                        </a:rPr>
                        <a:t>2400B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9BBB59"/>
                          </a:solidFill>
                          <a:effectLst/>
                          <a:latin typeface="Arial"/>
                        </a:rPr>
                        <a:t>Sped Textbooks</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$900</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$900</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$900</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$900</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$0</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9BBB59"/>
                          </a:solidFill>
                          <a:effectLst/>
                          <a:latin typeface="Arial"/>
                        </a:rPr>
                        <a:t>2700B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9BBB59"/>
                          </a:solidFill>
                          <a:effectLst/>
                          <a:latin typeface="Arial"/>
                        </a:rPr>
                        <a:t>Sped Counseling</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$405,603</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$494,426</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$515,662</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$534,401</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$18,739</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9BBB59"/>
                          </a:solidFill>
                          <a:effectLst/>
                          <a:latin typeface="Arial"/>
                        </a:rPr>
                        <a:t>2800B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9BBB59"/>
                          </a:solidFill>
                          <a:effectLst/>
                          <a:latin typeface="Arial"/>
                        </a:rPr>
                        <a:t>Sped Psychological Services</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$245,277</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$248,714</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$261,237</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$272,291</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$11,054</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9BBB59"/>
                          </a:solidFill>
                          <a:effectLst/>
                          <a:latin typeface="Arial"/>
                        </a:rPr>
                        <a:t>3300B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9BBB59"/>
                          </a:solidFill>
                          <a:effectLst/>
                          <a:latin typeface="Arial"/>
                        </a:rPr>
                        <a:t>Sped Transportation</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$573,011</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$562,563</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$588,774</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$673,584</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$84,809</a:t>
                      </a:r>
                    </a:p>
                  </a:txBody>
                  <a:tcPr marL="0" marR="0" marT="0" marB="0" anchor="b">
                    <a:lnL>
                      <a:noFill/>
                    </a:lnL>
                    <a:lnR>
                      <a:noFill/>
                    </a:lnR>
                    <a:lnT>
                      <a:noFill/>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a:noFill/>
                    </a:lnB>
                  </a:tcPr>
                </a:tc>
              </a:tr>
              <a:tr h="92178">
                <a:tc>
                  <a:txBody>
                    <a:bodyPr/>
                    <a:lstStyle/>
                    <a:p>
                      <a:pPr algn="ctr" fontAlgn="b"/>
                      <a:r>
                        <a:rPr lang="en-US" sz="800" b="1" i="0" u="none" strike="noStrike">
                          <a:solidFill>
                            <a:srgbClr val="9BBB59"/>
                          </a:solidFill>
                          <a:effectLst/>
                          <a:latin typeface="Arial"/>
                        </a:rPr>
                        <a:t>9100B</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9BBB59"/>
                          </a:solidFill>
                          <a:effectLst/>
                          <a:latin typeface="Arial"/>
                        </a:rPr>
                        <a:t>Sped Prog w/other Districts</a:t>
                      </a:r>
                    </a:p>
                  </a:txBody>
                  <a:tcPr marL="0" marR="0" marT="0" marB="0" anchor="b">
                    <a:lnL>
                      <a:noFill/>
                    </a:lnL>
                    <a:lnR>
                      <a:noFill/>
                    </a:lnR>
                    <a:lnT>
                      <a:noFill/>
                    </a:lnT>
                    <a:lnB>
                      <a:noFill/>
                    </a:lnB>
                  </a:tcPr>
                </a:tc>
                <a:tc>
                  <a:txBody>
                    <a:bodyPr/>
                    <a:lstStyle/>
                    <a:p>
                      <a:pPr algn="r" fontAlgn="b"/>
                      <a:r>
                        <a:rPr lang="en-US" sz="800" b="1" i="0" u="none" strike="noStrike">
                          <a:solidFill>
                            <a:srgbClr val="9BBB59"/>
                          </a:solidFill>
                          <a:effectLst/>
                          <a:latin typeface="Arial"/>
                        </a:rPr>
                        <a:t>$3,255,628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9BBB59"/>
                          </a:solidFill>
                          <a:effectLst/>
                          <a:latin typeface="Arial"/>
                        </a:rPr>
                        <a:t>$2,496,457</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9BBB59"/>
                          </a:solidFill>
                          <a:effectLst/>
                          <a:latin typeface="Arial"/>
                        </a:rPr>
                        <a:t>$2,886,218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9BBB59"/>
                          </a:solidFill>
                          <a:effectLst/>
                          <a:latin typeface="Arial"/>
                        </a:rPr>
                        <a:t>$3,149,446</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9BBB59"/>
                          </a:solidFill>
                          <a:effectLst/>
                          <a:latin typeface="Arial"/>
                        </a:rPr>
                        <a:t>$263,228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01396">
                <a:tc>
                  <a:txBody>
                    <a:bodyPr/>
                    <a:lstStyle/>
                    <a:p>
                      <a:pPr algn="ctr" fontAlgn="b"/>
                      <a:r>
                        <a:rPr lang="en-US" sz="800" b="1" i="0" u="none" strike="noStrike">
                          <a:solidFill>
                            <a:srgbClr val="9BBB59"/>
                          </a:solidFill>
                          <a:effectLst/>
                          <a:latin typeface="Arial"/>
                        </a:rPr>
                        <a:t> </a:t>
                      </a:r>
                    </a:p>
                  </a:txBody>
                  <a:tcPr marL="0" marR="0" marT="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9BBB59"/>
                          </a:solidFill>
                          <a:effectLst/>
                          <a:latin typeface="Arial"/>
                        </a:rPr>
                        <a:t>Total Special Education</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9BBB59"/>
                          </a:solidFill>
                          <a:effectLst/>
                          <a:latin typeface="Arial"/>
                        </a:rPr>
                        <a:t>$10,399,485</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9BBB59"/>
                          </a:solidFill>
                          <a:effectLst/>
                          <a:latin typeface="Arial"/>
                        </a:rPr>
                        <a:t>$10,015,139</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9BBB59"/>
                          </a:solidFill>
                          <a:effectLst/>
                          <a:latin typeface="Arial"/>
                        </a:rPr>
                        <a:t>$10,688,822</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9BBB59"/>
                          </a:solidFill>
                          <a:effectLst/>
                          <a:latin typeface="Arial"/>
                        </a:rPr>
                        <a:t>$11,547,139</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9BBB59"/>
                          </a:solidFill>
                          <a:effectLst/>
                          <a:latin typeface="Arial"/>
                        </a:rPr>
                        <a:t>$858,316</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9BBB59"/>
                          </a:solidFill>
                          <a:effectLst/>
                          <a:latin typeface="Cambria"/>
                        </a:rPr>
                        <a:t>8.03% </a:t>
                      </a:r>
                    </a:p>
                  </a:txBody>
                  <a:tcPr marL="0" marR="0" marT="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96787">
                <a:tc>
                  <a:txBody>
                    <a:bodyPr/>
                    <a:lstStyle/>
                    <a:p>
                      <a:pPr algn="ctr" fontAlgn="b"/>
                      <a:endParaRPr lang="en-US" sz="8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8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8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8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800" b="1" i="0" u="none" strike="noStrike">
                        <a:effectLst/>
                        <a:latin typeface="Arial"/>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effectLst/>
                          <a:latin typeface="Arial"/>
                        </a:rPr>
                        <a:t>$0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96787">
                <a:tc>
                  <a:txBody>
                    <a:bodyPr/>
                    <a:lstStyle/>
                    <a:p>
                      <a:pPr algn="ctr" fontAlgn="b"/>
                      <a:endParaRPr lang="en-US" sz="8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endParaRPr lang="en-US" sz="8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8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8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8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endParaRPr lang="en-US" sz="800" b="1" i="0" u="none" strike="noStrike">
                        <a:effectLst/>
                        <a:latin typeface="Arial"/>
                      </a:endParaRP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effectLst/>
                          <a:latin typeface="Arial"/>
                        </a:rPr>
                        <a:t>$0</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96787">
                <a:tc>
                  <a:txBody>
                    <a:bodyPr/>
                    <a:lstStyle/>
                    <a:p>
                      <a:pPr algn="ctr" fontAlgn="b"/>
                      <a:r>
                        <a:rPr lang="en-US" sz="800" b="1" i="0" u="none" strike="noStrike">
                          <a:solidFill>
                            <a:srgbClr val="C0504D"/>
                          </a:solidFill>
                          <a:effectLst/>
                          <a:latin typeface="Cambria"/>
                        </a:rPr>
                        <a:t>3300E</a:t>
                      </a:r>
                    </a:p>
                  </a:txBody>
                  <a:tcPr marL="0" marR="0" marT="0"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800" b="1" i="0" u="none" strike="noStrike">
                          <a:solidFill>
                            <a:srgbClr val="C0504D"/>
                          </a:solidFill>
                          <a:effectLst/>
                          <a:latin typeface="Arial"/>
                        </a:rPr>
                        <a:t>Vocational Transportation</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C0504D"/>
                          </a:solidFill>
                          <a:effectLst/>
                          <a:latin typeface="Arial"/>
                        </a:rPr>
                        <a:t>$10,400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C0504D"/>
                          </a:solidFill>
                          <a:effectLst/>
                          <a:latin typeface="Arial"/>
                        </a:rPr>
                        <a:t>$10,400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C0504D"/>
                          </a:solidFill>
                          <a:effectLst/>
                          <a:latin typeface="Arial"/>
                        </a:rPr>
                        <a:t>$10,400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C0504D"/>
                          </a:solidFill>
                          <a:effectLst/>
                          <a:latin typeface="Arial"/>
                        </a:rPr>
                        <a:t>$10,400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C0504D"/>
                          </a:solidFill>
                          <a:effectLst/>
                          <a:latin typeface="Arial"/>
                        </a:rPr>
                        <a:t>$0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92178">
                <a:tc>
                  <a:txBody>
                    <a:bodyPr/>
                    <a:lstStyle/>
                    <a:p>
                      <a:pPr algn="ctr" fontAlgn="b"/>
                      <a:r>
                        <a:rPr lang="en-US" sz="800" b="1" i="0" u="none" strike="noStrike">
                          <a:solidFill>
                            <a:srgbClr val="C0504D"/>
                          </a:solidFill>
                          <a:effectLst/>
                          <a:latin typeface="Cambria"/>
                        </a:rPr>
                        <a:t>9100E</a:t>
                      </a:r>
                    </a:p>
                  </a:txBody>
                  <a:tcPr marL="0" marR="0" marT="0"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1" i="0" u="none" strike="noStrike">
                          <a:solidFill>
                            <a:srgbClr val="C0504D"/>
                          </a:solidFill>
                          <a:effectLst/>
                          <a:latin typeface="Arial"/>
                        </a:rPr>
                        <a:t>Vocational Tuition</a:t>
                      </a:r>
                    </a:p>
                  </a:txBody>
                  <a:tcPr marL="0" marR="0" marT="0" marB="0" anchor="b">
                    <a:lnL>
                      <a:noFill/>
                    </a:lnL>
                    <a:lnR>
                      <a:noFill/>
                    </a:lnR>
                    <a:lnT>
                      <a:noFill/>
                    </a:lnT>
                    <a:lnB>
                      <a:noFill/>
                    </a:lnB>
                  </a:tcPr>
                </a:tc>
                <a:tc>
                  <a:txBody>
                    <a:bodyPr/>
                    <a:lstStyle/>
                    <a:p>
                      <a:pPr algn="r" fontAlgn="b"/>
                      <a:r>
                        <a:rPr lang="en-US" sz="800" b="1" i="0" u="none" strike="noStrike">
                          <a:solidFill>
                            <a:srgbClr val="C0504D"/>
                          </a:solidFill>
                          <a:effectLst/>
                          <a:latin typeface="Arial"/>
                        </a:rPr>
                        <a:t>$127,892</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C0504D"/>
                          </a:solidFill>
                          <a:effectLst/>
                          <a:latin typeface="Arial"/>
                        </a:rPr>
                        <a:t>$84,548</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C0504D"/>
                          </a:solidFill>
                          <a:effectLst/>
                          <a:latin typeface="Arial"/>
                        </a:rPr>
                        <a:t>$37,511</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C0504D"/>
                          </a:solidFill>
                          <a:effectLst/>
                          <a:latin typeface="Arial"/>
                        </a:rPr>
                        <a:t>$47,909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C0504D"/>
                          </a:solidFill>
                          <a:effectLst/>
                          <a:latin typeface="Arial"/>
                        </a:rPr>
                        <a:t>$10,399</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4F81BD"/>
                          </a:solidFill>
                          <a:effectLst/>
                          <a:latin typeface="Cambria"/>
                        </a:rPr>
                        <a:t> </a:t>
                      </a:r>
                    </a:p>
                  </a:txBody>
                  <a:tcPr marL="0" marR="0" marT="0" marB="0" anchor="b">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01396">
                <a:tc>
                  <a:txBody>
                    <a:bodyPr/>
                    <a:lstStyle/>
                    <a:p>
                      <a:pPr algn="l" fontAlgn="b"/>
                      <a:r>
                        <a:rPr lang="en-US" sz="800" b="1" i="0" u="none" strike="noStrike">
                          <a:solidFill>
                            <a:srgbClr val="C0504D"/>
                          </a:solidFill>
                          <a:effectLst/>
                          <a:latin typeface="Cambria"/>
                        </a:rPr>
                        <a:t> </a:t>
                      </a:r>
                    </a:p>
                  </a:txBody>
                  <a:tcPr marL="0" marR="0" marT="0" marB="0" anchor="b">
                    <a:lnL w="1905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800" b="1" i="0" u="none" strike="noStrike">
                          <a:solidFill>
                            <a:srgbClr val="C0504D"/>
                          </a:solidFill>
                          <a:effectLst/>
                          <a:latin typeface="Arial"/>
                        </a:rPr>
                        <a:t>Total Votech</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C0504D"/>
                          </a:solidFill>
                          <a:effectLst/>
                          <a:latin typeface="Arial"/>
                        </a:rPr>
                        <a:t>$138,292</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C0504D"/>
                          </a:solidFill>
                          <a:effectLst/>
                          <a:latin typeface="Arial"/>
                        </a:rPr>
                        <a:t>$94,948</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C0504D"/>
                          </a:solidFill>
                          <a:effectLst/>
                          <a:latin typeface="Arial"/>
                        </a:rPr>
                        <a:t>$47,911</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C0504D"/>
                          </a:solidFill>
                          <a:effectLst/>
                          <a:latin typeface="Arial"/>
                        </a:rPr>
                        <a:t>$58,309</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C0504D"/>
                          </a:solidFill>
                          <a:effectLst/>
                          <a:latin typeface="Arial"/>
                        </a:rPr>
                        <a:t>$10,399</a:t>
                      </a:r>
                    </a:p>
                  </a:txBody>
                  <a:tcPr marL="0" marR="0" marT="0" marB="0" anchor="b">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r" fontAlgn="b"/>
                      <a:r>
                        <a:rPr lang="en-US" sz="800" b="1" i="0" u="none" strike="noStrike">
                          <a:solidFill>
                            <a:srgbClr val="C0504D"/>
                          </a:solidFill>
                          <a:effectLst/>
                          <a:latin typeface="Cambria"/>
                        </a:rPr>
                        <a:t>21.70%</a:t>
                      </a:r>
                    </a:p>
                  </a:txBody>
                  <a:tcPr marL="0" marR="0" marT="0" marB="0" anchor="b">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01396">
                <a:tc>
                  <a:txBody>
                    <a:bodyPr/>
                    <a:lstStyle/>
                    <a:p>
                      <a:pPr algn="l" fontAlgn="b"/>
                      <a:endParaRPr lang="en-US" sz="8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endParaRPr lang="en-US" sz="8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8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8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8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800" b="1" i="0" u="none" strike="noStrike">
                        <a:solidFill>
                          <a:srgbClr val="C0504D"/>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r>
                        <a:rPr lang="en-US" sz="800" b="1" i="0" u="none" strike="noStrike">
                          <a:solidFill>
                            <a:srgbClr val="C0504D"/>
                          </a:solidFill>
                          <a:effectLst/>
                          <a:latin typeface="Cambria"/>
                        </a:rPr>
                        <a:t>$0</a:t>
                      </a: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r" fontAlgn="b"/>
                      <a:endParaRPr lang="en-US" sz="800" b="1" i="0" u="none" strike="noStrike">
                        <a:solidFill>
                          <a:srgbClr val="FFFFFF"/>
                        </a:solidFill>
                        <a:effectLst/>
                        <a:latin typeface="Cambria"/>
                      </a:endParaRPr>
                    </a:p>
                  </a:txBody>
                  <a:tcPr marL="0" marR="0" marT="0" marB="0" anchor="b">
                    <a:lnL>
                      <a:noFill/>
                    </a:lnL>
                    <a:lnR>
                      <a:noFill/>
                    </a:lnR>
                    <a:lnT w="19050" cap="flat" cmpd="sng" algn="ctr">
                      <a:solidFill>
                        <a:srgbClr val="000000"/>
                      </a:solidFill>
                      <a:prstDash val="solid"/>
                      <a:round/>
                      <a:headEnd type="none" w="med" len="med"/>
                      <a:tailEnd type="none" w="med" len="med"/>
                    </a:lnT>
                    <a:lnB>
                      <a:noFill/>
                    </a:lnB>
                  </a:tcPr>
                </a:tc>
              </a:tr>
              <a:tr h="92178">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r>
                        <a:rPr lang="en-US" sz="800" b="1" i="0" u="none" strike="noStrike">
                          <a:effectLst/>
                          <a:latin typeface="Arial"/>
                        </a:rPr>
                        <a:t>$0</a:t>
                      </a:r>
                    </a:p>
                  </a:txBody>
                  <a:tcPr marL="0" marR="0" marT="0" marB="0" anchor="b">
                    <a:lnL>
                      <a:noFill/>
                    </a:lnL>
                    <a:lnR>
                      <a:noFill/>
                    </a:lnR>
                    <a:lnT>
                      <a:noFill/>
                    </a:lnT>
                    <a:lnB>
                      <a:noFill/>
                    </a:lnB>
                  </a:tcPr>
                </a:tc>
                <a:tc>
                  <a:txBody>
                    <a:bodyPr/>
                    <a:lstStyle/>
                    <a:p>
                      <a:pPr algn="r" fontAlgn="b"/>
                      <a:endParaRPr lang="en-US" sz="800" b="1" i="0" u="none" strike="noStrike">
                        <a:solidFill>
                          <a:srgbClr val="FFFFFF"/>
                        </a:solidFill>
                        <a:effectLst/>
                        <a:latin typeface="Cambria"/>
                      </a:endParaRPr>
                    </a:p>
                  </a:txBody>
                  <a:tcPr marL="0" marR="0" marT="0" marB="0" anchor="b">
                    <a:lnL>
                      <a:noFill/>
                    </a:lnL>
                    <a:lnR>
                      <a:noFill/>
                    </a:lnR>
                    <a:lnT>
                      <a:noFill/>
                    </a:lnT>
                    <a:lnB>
                      <a:noFill/>
                    </a:lnB>
                  </a:tcPr>
                </a:tc>
              </a:tr>
              <a:tr h="110614">
                <a:tc>
                  <a:txBody>
                    <a:bodyPr/>
                    <a:lstStyle/>
                    <a:p>
                      <a:pPr algn="ct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r>
                        <a:rPr lang="en-US" sz="800" b="1" i="0" u="none" strike="noStrike">
                          <a:effectLst/>
                          <a:latin typeface="Arial"/>
                        </a:rPr>
                        <a:t>Total Proposed Budget</a:t>
                      </a:r>
                    </a:p>
                  </a:txBody>
                  <a:tcPr marL="0" marR="0" marT="0" marB="0" anchor="b">
                    <a:lnL>
                      <a:noFill/>
                    </a:lnL>
                    <a:lnR>
                      <a:noFill/>
                    </a:lnR>
                    <a:lnT>
                      <a:noFill/>
                    </a:lnT>
                    <a:lnB>
                      <a:noFill/>
                    </a:lnB>
                  </a:tcPr>
                </a:tc>
                <a:tc>
                  <a:txBody>
                    <a:bodyPr/>
                    <a:lstStyle/>
                    <a:p>
                      <a:pPr algn="r" fontAlgn="b"/>
                      <a:r>
                        <a:rPr lang="en-US" sz="800" b="1" i="0" u="dbl" strike="noStrike">
                          <a:effectLst/>
                          <a:latin typeface="Arial"/>
                        </a:rPr>
                        <a:t>$41,838,228</a:t>
                      </a:r>
                    </a:p>
                  </a:txBody>
                  <a:tcPr marL="0" marR="0" marT="0" marB="0" anchor="b">
                    <a:lnL>
                      <a:noFill/>
                    </a:lnL>
                    <a:lnR>
                      <a:noFill/>
                    </a:lnR>
                    <a:lnT>
                      <a:noFill/>
                    </a:lnT>
                    <a:lnB>
                      <a:noFill/>
                    </a:lnB>
                  </a:tcPr>
                </a:tc>
                <a:tc>
                  <a:txBody>
                    <a:bodyPr/>
                    <a:lstStyle/>
                    <a:p>
                      <a:pPr algn="r" fontAlgn="b"/>
                      <a:r>
                        <a:rPr lang="en-US" sz="800" b="1" i="0" u="dbl" strike="noStrike">
                          <a:effectLst/>
                          <a:latin typeface="Arial"/>
                        </a:rPr>
                        <a:t>$43,490,722</a:t>
                      </a:r>
                    </a:p>
                  </a:txBody>
                  <a:tcPr marL="0" marR="0" marT="0" marB="0" anchor="b">
                    <a:lnL>
                      <a:noFill/>
                    </a:lnL>
                    <a:lnR>
                      <a:noFill/>
                    </a:lnR>
                    <a:lnT>
                      <a:noFill/>
                    </a:lnT>
                    <a:lnB>
                      <a:noFill/>
                    </a:lnB>
                  </a:tcPr>
                </a:tc>
                <a:tc>
                  <a:txBody>
                    <a:bodyPr/>
                    <a:lstStyle/>
                    <a:p>
                      <a:pPr algn="r" fontAlgn="b"/>
                      <a:r>
                        <a:rPr lang="en-US" sz="800" b="1" i="0" u="dbl" strike="noStrike">
                          <a:effectLst/>
                          <a:latin typeface="Arial"/>
                        </a:rPr>
                        <a:t>$45,413,721</a:t>
                      </a:r>
                    </a:p>
                  </a:txBody>
                  <a:tcPr marL="0" marR="0" marT="0" marB="0" anchor="b">
                    <a:lnL>
                      <a:noFill/>
                    </a:lnL>
                    <a:lnR>
                      <a:noFill/>
                    </a:lnR>
                    <a:lnT>
                      <a:noFill/>
                    </a:lnT>
                    <a:lnB>
                      <a:noFill/>
                    </a:lnB>
                  </a:tcPr>
                </a:tc>
                <a:tc>
                  <a:txBody>
                    <a:bodyPr/>
                    <a:lstStyle/>
                    <a:p>
                      <a:pPr algn="r" fontAlgn="b"/>
                      <a:r>
                        <a:rPr lang="en-US" sz="800" b="1" i="0" u="dbl" strike="noStrike">
                          <a:effectLst/>
                          <a:latin typeface="Arial"/>
                        </a:rPr>
                        <a:t>$48,862,649</a:t>
                      </a:r>
                    </a:p>
                  </a:txBody>
                  <a:tcPr marL="0" marR="0" marT="0" marB="0" anchor="b">
                    <a:lnL>
                      <a:noFill/>
                    </a:lnL>
                    <a:lnR>
                      <a:noFill/>
                    </a:lnR>
                    <a:lnT>
                      <a:noFill/>
                    </a:lnT>
                    <a:lnB>
                      <a:noFill/>
                    </a:lnB>
                  </a:tcPr>
                </a:tc>
                <a:tc>
                  <a:txBody>
                    <a:bodyPr/>
                    <a:lstStyle/>
                    <a:p>
                      <a:pPr algn="r" fontAlgn="b"/>
                      <a:r>
                        <a:rPr lang="en-US" sz="800" b="1" i="0" u="dbl" strike="noStrike">
                          <a:effectLst/>
                          <a:latin typeface="Arial"/>
                        </a:rPr>
                        <a:t>$3,448,928</a:t>
                      </a:r>
                    </a:p>
                  </a:txBody>
                  <a:tcPr marL="0" marR="0" marT="0" marB="0" anchor="b">
                    <a:lnL>
                      <a:noFill/>
                    </a:lnL>
                    <a:lnR>
                      <a:noFill/>
                    </a:lnR>
                    <a:lnT>
                      <a:noFill/>
                    </a:lnT>
                    <a:lnB>
                      <a:noFill/>
                    </a:lnB>
                  </a:tcPr>
                </a:tc>
                <a:tc>
                  <a:txBody>
                    <a:bodyPr/>
                    <a:lstStyle/>
                    <a:p>
                      <a:pPr algn="r" fontAlgn="b"/>
                      <a:r>
                        <a:rPr lang="en-US" sz="800" b="1" i="0" u="dbl" strike="noStrike">
                          <a:effectLst/>
                          <a:latin typeface="Cambria"/>
                        </a:rPr>
                        <a:t>7.59% </a:t>
                      </a:r>
                    </a:p>
                  </a:txBody>
                  <a:tcPr marL="0" marR="0" marT="0" marB="0" anchor="b">
                    <a:lnL>
                      <a:noFill/>
                    </a:lnL>
                    <a:lnR>
                      <a:noFill/>
                    </a:lnR>
                    <a:lnT>
                      <a:noFill/>
                    </a:lnT>
                    <a:lnB>
                      <a:noFill/>
                    </a:lnB>
                  </a:tcPr>
                </a:tc>
              </a:tr>
              <a:tr h="92178">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l"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800" b="1" i="0" u="none" strike="noStrike">
                        <a:effectLst/>
                        <a:latin typeface="Arial"/>
                      </a:endParaRPr>
                    </a:p>
                  </a:txBody>
                  <a:tcPr marL="0" marR="0" marT="0" marB="0" anchor="b">
                    <a:lnL>
                      <a:noFill/>
                    </a:lnL>
                    <a:lnR>
                      <a:noFill/>
                    </a:lnR>
                    <a:lnT>
                      <a:noFill/>
                    </a:lnT>
                    <a:lnB>
                      <a:noFill/>
                    </a:lnB>
                  </a:tcPr>
                </a:tc>
                <a:tc>
                  <a:txBody>
                    <a:bodyPr/>
                    <a:lstStyle/>
                    <a:p>
                      <a:pPr algn="r" fontAlgn="b"/>
                      <a:endParaRPr lang="en-US" sz="800" b="1" i="0" u="none" strike="noStrike" dirty="0">
                        <a:effectLst/>
                        <a:latin typeface="Cambria"/>
                      </a:endParaRPr>
                    </a:p>
                  </a:txBody>
                  <a:tcPr marL="0" marR="0" marT="0" marB="0" anchor="b">
                    <a:lnL>
                      <a:noFill/>
                    </a:lnL>
                    <a:lnR>
                      <a:noFill/>
                    </a:lnR>
                    <a:lnT>
                      <a:noFill/>
                    </a:lnT>
                    <a:lnB>
                      <a:noFill/>
                    </a:lnB>
                  </a:tcPr>
                </a:tc>
              </a:tr>
            </a:tbl>
          </a:graphicData>
        </a:graphic>
      </p:graphicFrame>
    </p:spTree>
    <p:extLst>
      <p:ext uri="{BB962C8B-B14F-4D97-AF65-F5344CB8AC3E}">
        <p14:creationId xmlns:p14="http://schemas.microsoft.com/office/powerpoint/2010/main" val="1999994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259552625"/>
              </p:ext>
            </p:extLst>
          </p:nvPr>
        </p:nvGraphicFramePr>
        <p:xfrm>
          <a:off x="251551" y="237354"/>
          <a:ext cx="8729163" cy="649364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17656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1429" y="274638"/>
            <a:ext cx="8799285" cy="886505"/>
          </a:xfrm>
          <a:ln w="57150" cmpd="sng">
            <a:solidFill>
              <a:srgbClr val="FF0000"/>
            </a:solidFill>
          </a:ln>
        </p:spPr>
        <p:txBody>
          <a:bodyPr/>
          <a:lstStyle/>
          <a:p>
            <a:r>
              <a:rPr lang="en-US" dirty="0" smtClean="0">
                <a:latin typeface="+mn-lt"/>
              </a:rPr>
              <a:t>WHAT IS A NET BUDGET?</a:t>
            </a:r>
            <a:endParaRPr lang="en-US" dirty="0">
              <a:latin typeface="+mn-lt"/>
            </a:endParaRPr>
          </a:p>
        </p:txBody>
      </p:sp>
      <p:sp>
        <p:nvSpPr>
          <p:cNvPr id="4" name="Content Placeholder 3"/>
          <p:cNvSpPr>
            <a:spLocks noGrp="1"/>
          </p:cNvSpPr>
          <p:nvPr>
            <p:ph idx="1"/>
          </p:nvPr>
        </p:nvSpPr>
        <p:spPr>
          <a:xfrm>
            <a:off x="181429" y="1255485"/>
            <a:ext cx="8799285" cy="5384801"/>
          </a:xfrm>
          <a:ln w="38100" cmpd="sng">
            <a:solidFill>
              <a:srgbClr val="FF0000"/>
            </a:solidFill>
          </a:ln>
        </p:spPr>
        <p:txBody>
          <a:bodyPr>
            <a:noAutofit/>
          </a:bodyPr>
          <a:lstStyle/>
          <a:p>
            <a:pPr marL="0" indent="0">
              <a:buNone/>
            </a:pPr>
            <a:r>
              <a:rPr lang="en-US" sz="2800" b="1" dirty="0" smtClean="0"/>
              <a:t>The proposed operating budget is the amount requested to be appropriated by the Town for FY 17.</a:t>
            </a:r>
          </a:p>
          <a:p>
            <a:pPr marL="0" indent="0">
              <a:buNone/>
            </a:pPr>
            <a:r>
              <a:rPr lang="en-US" sz="2800" b="1" dirty="0" smtClean="0"/>
              <a:t>The proposed budget is net of “offsets” in certain budget functions.</a:t>
            </a:r>
          </a:p>
          <a:p>
            <a:pPr marL="0" indent="0">
              <a:buNone/>
            </a:pPr>
            <a:r>
              <a:rPr lang="en-US" sz="2800" b="1" dirty="0" smtClean="0"/>
              <a:t>Offsets may come from federal, state, and local grants, and revenues from tuitions and fees, such as are accrued in revolving accounts.</a:t>
            </a:r>
          </a:p>
          <a:p>
            <a:pPr marL="0" indent="0">
              <a:buNone/>
            </a:pPr>
            <a:r>
              <a:rPr lang="en-US" sz="2800" b="1" dirty="0" smtClean="0"/>
              <a:t>Total offsets for FY 17 amount to 						</a:t>
            </a:r>
          </a:p>
          <a:p>
            <a:pPr marL="0" indent="0">
              <a:buNone/>
            </a:pPr>
            <a:r>
              <a:rPr lang="en-US" sz="2800" b="1" dirty="0"/>
              <a:t>	</a:t>
            </a:r>
            <a:r>
              <a:rPr lang="en-US" sz="2800" b="1" dirty="0" smtClean="0"/>
              <a:t>Special Education							$2,258,840</a:t>
            </a:r>
          </a:p>
          <a:p>
            <a:pPr marL="0" indent="0">
              <a:buNone/>
            </a:pPr>
            <a:r>
              <a:rPr lang="en-US" sz="2800" b="1" dirty="0"/>
              <a:t>	</a:t>
            </a:r>
            <a:r>
              <a:rPr lang="en-US" sz="2800" b="1" dirty="0" smtClean="0"/>
              <a:t>Regular Education							$1,299,041 </a:t>
            </a:r>
          </a:p>
          <a:p>
            <a:pPr marL="0" indent="0">
              <a:buNone/>
            </a:pPr>
            <a:r>
              <a:rPr lang="en-US" sz="2800" b="1" dirty="0" smtClean="0"/>
              <a:t>	</a:t>
            </a:r>
            <a:r>
              <a:rPr lang="en-US" sz="2800" b="1" dirty="0" smtClean="0">
                <a:solidFill>
                  <a:schemeClr val="accent2"/>
                </a:solidFill>
              </a:rPr>
              <a:t>Total 											$3,557,881</a:t>
            </a:r>
            <a:endParaRPr lang="en-US" sz="2800" b="1" dirty="0">
              <a:solidFill>
                <a:schemeClr val="accent2"/>
              </a:solidFill>
            </a:endParaRPr>
          </a:p>
        </p:txBody>
      </p:sp>
    </p:spTree>
    <p:extLst>
      <p:ext uri="{BB962C8B-B14F-4D97-AF65-F5344CB8AC3E}">
        <p14:creationId xmlns:p14="http://schemas.microsoft.com/office/powerpoint/2010/main" val="1940643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461962" y="750336"/>
          <a:ext cx="8224838" cy="5633005"/>
        </p:xfrm>
        <a:graphic>
          <a:graphicData uri="http://schemas.openxmlformats.org/drawingml/2006/table">
            <a:tbl>
              <a:tblPr/>
              <a:tblGrid>
                <a:gridCol w="2666131"/>
                <a:gridCol w="956130"/>
                <a:gridCol w="986008"/>
                <a:gridCol w="1068750"/>
                <a:gridCol w="1234235"/>
                <a:gridCol w="1313584"/>
              </a:tblGrid>
              <a:tr h="154879">
                <a:tc>
                  <a:txBody>
                    <a:bodyPr/>
                    <a:lstStyle/>
                    <a:p>
                      <a:pPr algn="l" fontAlgn="b"/>
                      <a:endParaRPr lang="en-US" sz="800" b="0" i="0" u="none" strike="noStrike" dirty="0">
                        <a:effectLst/>
                        <a:latin typeface="Geneva"/>
                      </a:endParaRPr>
                    </a:p>
                  </a:txBody>
                  <a:tcPr marL="0" marR="0" marT="0" marB="0" anchor="b">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endParaRPr lang="en-US" sz="800" b="0" i="0" u="none" strike="noStrike" dirty="0">
                        <a:effectLst/>
                        <a:latin typeface="Geneva"/>
                      </a:endParaRP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fontAlgn="b"/>
                      <a:endParaRPr lang="en-US" sz="800" b="0" i="0" u="none" strike="noStrike">
                        <a:effectLst/>
                        <a:latin typeface="Arial"/>
                      </a:endParaRP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endParaRPr lang="en-US" sz="800" b="0" i="0" u="none" strike="noStrike">
                        <a:effectLst/>
                        <a:latin typeface="Arial"/>
                      </a:endParaRP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endParaRPr lang="en-US" sz="800" b="0" i="0" u="none" strike="noStrike">
                        <a:effectLst/>
                        <a:latin typeface="Arial"/>
                      </a:endParaRP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800" b="1" i="0" u="none" strike="noStrike">
                          <a:effectLst/>
                          <a:latin typeface="Arial"/>
                        </a:rPr>
                        <a:t>Proposed</a:t>
                      </a:r>
                    </a:p>
                  </a:txBody>
                  <a:tcPr marL="0" marR="0" marT="0"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54879">
                <a:tc>
                  <a:txBody>
                    <a:bodyPr/>
                    <a:lstStyle/>
                    <a:p>
                      <a:pPr algn="l" fontAlgn="b"/>
                      <a:endParaRPr lang="en-US" sz="800" b="0" i="0" u="none" strike="noStrike" dirty="0">
                        <a:effectLst/>
                        <a:latin typeface="Geneva"/>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800" b="0" i="0" u="none" strike="noStrike">
                          <a:effectLst/>
                          <a:latin typeface="Arial"/>
                        </a:rPr>
                        <a:t>Budget</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800" b="0" i="0" u="none" strike="noStrike">
                          <a:effectLst/>
                          <a:latin typeface="Arial"/>
                        </a:rPr>
                        <a:t>Budget</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dirty="0">
                          <a:effectLst/>
                          <a:latin typeface="Arial"/>
                        </a:rPr>
                        <a:t>Budget</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Arial"/>
                        </a:rPr>
                        <a:t>Budget</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1" i="0" u="none" strike="noStrike">
                          <a:effectLst/>
                          <a:latin typeface="Arial"/>
                        </a:rPr>
                        <a:t>Budget</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endParaRPr lang="en-US" sz="800" b="0" i="0" u="none" strike="noStrike">
                        <a:effectLst/>
                        <a:latin typeface="Geneva"/>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fontAlgn="b"/>
                      <a:r>
                        <a:rPr lang="en-US" sz="800" b="0" i="0" u="sng" strike="noStrike">
                          <a:effectLst/>
                          <a:latin typeface="Arial"/>
                        </a:rPr>
                        <a:t>2012-2013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ctr" fontAlgn="b"/>
                      <a:r>
                        <a:rPr lang="en-US" sz="800" b="0" i="0" u="sng" strike="noStrike">
                          <a:effectLst/>
                          <a:latin typeface="Arial"/>
                        </a:rPr>
                        <a:t>2013-2014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sng" strike="noStrike">
                          <a:effectLst/>
                          <a:latin typeface="Arial"/>
                        </a:rPr>
                        <a:t>2014-2015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sng" strike="noStrike">
                          <a:effectLst/>
                          <a:latin typeface="Arial"/>
                        </a:rPr>
                        <a:t>2015-2016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1" i="0" u="sng" strike="noStrike">
                          <a:effectLst/>
                          <a:latin typeface="Arial"/>
                        </a:rPr>
                        <a:t>2016-2017</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a:effectLst/>
                          <a:latin typeface="Geneva"/>
                        </a:rPr>
                        <a:t>Gross Special Ed Spending</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12,281,751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12,278,358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12,266,576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13,009,162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13,805,978</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endParaRPr lang="en-US" sz="800" b="0" i="0" u="none" strike="noStrike" dirty="0">
                        <a:effectLst/>
                        <a:latin typeface="Geneva"/>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endParaRPr lang="en-US" sz="8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dirty="0">
                          <a:effectLst/>
                          <a:latin typeface="Geneva"/>
                        </a:rPr>
                        <a:t>Grants</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endParaRPr lang="en-US" sz="8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dirty="0">
                          <a:effectLst/>
                          <a:latin typeface="Geneva"/>
                        </a:rPr>
                        <a:t>  IDEA</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-797,518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-825,265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-853,263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-915,085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-932,788</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dirty="0">
                          <a:effectLst/>
                          <a:latin typeface="Geneva"/>
                        </a:rPr>
                        <a:t>  ECC</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-13,490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-13,490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-13,490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-13,490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-13,490</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a:effectLst/>
                          <a:latin typeface="Geneva"/>
                        </a:rPr>
                        <a:t>  CB</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-767,625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-777,118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-1,160,184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-942,740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-1,013,537</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a:effectLst/>
                          <a:latin typeface="Geneva"/>
                        </a:rPr>
                        <a:t>Tuition Revolving</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dirty="0">
                          <a:effectLst/>
                          <a:latin typeface="Geneva"/>
                        </a:rPr>
                        <a:t>-200,000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-220,000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-220,000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-370,000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-220,000</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a:effectLst/>
                          <a:latin typeface="Geneva"/>
                        </a:rPr>
                        <a:t>Other Revolving SSEC/FDK</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sng" strike="noStrike">
                          <a:effectLst/>
                          <a:latin typeface="Geneva"/>
                        </a:rPr>
                        <a:t>-4,500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sng" strike="noStrike" dirty="0">
                          <a:effectLst/>
                          <a:latin typeface="Geneva"/>
                        </a:rPr>
                        <a:t>-43,000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sng" strike="noStrike">
                          <a:effectLst/>
                          <a:latin typeface="Geneva"/>
                        </a:rPr>
                        <a:t>-4,500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sng" strike="noStrike">
                          <a:effectLst/>
                          <a:latin typeface="Geneva"/>
                        </a:rPr>
                        <a:t>-79,025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sng" strike="noStrike">
                          <a:effectLst/>
                          <a:latin typeface="Geneva"/>
                        </a:rPr>
                        <a:t>-79,025</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1" i="0" u="none" strike="noStrike">
                          <a:effectLst/>
                          <a:latin typeface="Geneva"/>
                        </a:rPr>
                        <a:t>Total Offsets</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1" i="0" u="none" strike="noStrike">
                          <a:effectLst/>
                          <a:latin typeface="Geneva"/>
                        </a:rPr>
                        <a:t>-1,783,133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1" i="0" u="none" strike="noStrike">
                          <a:effectLst/>
                          <a:latin typeface="Geneva"/>
                        </a:rPr>
                        <a:t>-1,878,873</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1" i="0" u="none" strike="noStrike">
                          <a:effectLst/>
                          <a:latin typeface="Geneva"/>
                        </a:rPr>
                        <a:t>-2,251,437</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1" i="0" u="none" strike="noStrike">
                          <a:effectLst/>
                          <a:latin typeface="Geneva"/>
                        </a:rPr>
                        <a:t>-2,320,340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1" i="0" u="none" strike="noStrike">
                          <a:effectLst/>
                          <a:latin typeface="Geneva"/>
                        </a:rPr>
                        <a:t>-2,258,840</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endParaRPr lang="en-US" sz="800" b="0" i="0" u="none" strike="noStrike">
                        <a:effectLst/>
                        <a:latin typeface="Geneva"/>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endParaRPr lang="en-US" sz="8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72087">
                <a:tc>
                  <a:txBody>
                    <a:bodyPr/>
                    <a:lstStyle/>
                    <a:p>
                      <a:pPr algn="l" fontAlgn="b"/>
                      <a:r>
                        <a:rPr lang="en-US" sz="800" b="0" i="0" u="none" strike="noStrike" dirty="0">
                          <a:effectLst/>
                          <a:latin typeface="Geneva"/>
                        </a:rPr>
                        <a:t>Net Spending - Special Ed</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dbl" strike="noStrike">
                          <a:effectLst/>
                          <a:latin typeface="Geneva"/>
                        </a:rPr>
                        <a:t>10,498,618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dbl" strike="noStrike">
                          <a:effectLst/>
                          <a:latin typeface="Geneva"/>
                        </a:rPr>
                        <a:t>10,399,485</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dbl" strike="noStrike">
                          <a:effectLst/>
                          <a:latin typeface="Geneva"/>
                        </a:rPr>
                        <a:t>10,015,139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dbl" strike="noStrike">
                          <a:effectLst/>
                          <a:latin typeface="Geneva"/>
                        </a:rPr>
                        <a:t>10,688,822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dbl" strike="noStrike">
                          <a:effectLst/>
                          <a:latin typeface="Geneva"/>
                        </a:rPr>
                        <a:t>11,547,139</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endParaRPr lang="en-US" sz="800" b="0" i="0" u="none" strike="noStrike" dirty="0">
                        <a:effectLst/>
                        <a:latin typeface="Geneva"/>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endParaRPr lang="en-US" sz="8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endParaRPr lang="en-US" sz="800" b="0" i="0" u="none" strike="noStrike">
                        <a:effectLst/>
                        <a:latin typeface="Geneva"/>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endParaRPr lang="en-US" sz="800" b="0" i="0" u="none" strike="noStrike">
                        <a:effectLst/>
                        <a:latin typeface="Geneva"/>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a:effectLst/>
                          <a:latin typeface="Geneva"/>
                        </a:rPr>
                        <a:t>Gross Regular Ed Spending</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30,367,784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31,761,808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33,803,356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36,031,679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38,556,242</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endParaRPr lang="en-US" sz="800" b="0" i="0" u="none" strike="noStrike">
                        <a:effectLst/>
                        <a:latin typeface="Geneva"/>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endParaRPr lang="en-US" sz="8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dirty="0">
                        <a:effectLst/>
                        <a:latin typeface="Geneva"/>
                      </a:endParaRP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a:effectLst/>
                          <a:latin typeface="Geneva"/>
                        </a:rPr>
                        <a:t>Revenue Offsets</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endParaRPr lang="en-US" sz="8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a:effectLst/>
                          <a:latin typeface="Geneva"/>
                        </a:rPr>
                        <a:t>  Athletics</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-224,000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-260,000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-294,000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-312,661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-312,600</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a:effectLst/>
                          <a:latin typeface="Geneva"/>
                        </a:rPr>
                        <a:t>  Middle School Activity</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-53,789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-64,949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-74,116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-78,139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-68,000</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a:effectLst/>
                          <a:latin typeface="Geneva"/>
                        </a:rPr>
                        <a:t>  Field Revolving Account</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-66,500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-46,500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-10,000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-50,000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-30,000</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a:effectLst/>
                          <a:latin typeface="Geneva"/>
                        </a:rPr>
                        <a:t>  Building Revolving Account</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-23,850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-20,819</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-7,500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-100,812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-55,000</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a:effectLst/>
                          <a:latin typeface="Geneva"/>
                        </a:rPr>
                        <a:t>  Kids In Action</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-10,000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0</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a:effectLst/>
                          <a:latin typeface="Geneva"/>
                        </a:rPr>
                        <a:t>  Drivers Ed</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-10,000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-10,000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-5,000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-5,000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-5,000</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a:effectLst/>
                          <a:latin typeface="Geneva"/>
                        </a:rPr>
                        <a:t>  Continuing Ed</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-10,000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-10,000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-5,000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0</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a:effectLst/>
                          <a:latin typeface="Geneva"/>
                        </a:rPr>
                        <a:t>  Other (Drama, Student Parking)</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dirty="0">
                          <a:effectLst/>
                          <a:latin typeface="Geneva"/>
                        </a:rPr>
                        <a:t>-13,000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-13,000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-9,000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-9,000</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-9,000</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r>
                        <a:rPr lang="en-US" sz="800" b="0" i="0" u="none" strike="noStrike">
                          <a:effectLst/>
                          <a:latin typeface="Geneva"/>
                        </a:rPr>
                        <a:t>  Cable Grant</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-33,451</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-36,208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-18,104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-18,104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-18,466</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60616">
                <a:tc>
                  <a:txBody>
                    <a:bodyPr/>
                    <a:lstStyle/>
                    <a:p>
                      <a:pPr algn="l" fontAlgn="b"/>
                      <a:r>
                        <a:rPr lang="en-US" sz="800" b="0" i="0" u="none" strike="noStrike">
                          <a:effectLst/>
                          <a:latin typeface="Geneva"/>
                        </a:rPr>
                        <a:t>  Other Offsets (Full Day K)</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r>
                        <a:rPr lang="en-US" sz="800" b="0" i="0" u="none" strike="noStrike">
                          <a:effectLst/>
                          <a:latin typeface="Geneva"/>
                        </a:rPr>
                        <a:t> </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effectLst/>
                          <a:latin typeface="Geneva"/>
                        </a:rPr>
                        <a:t> </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800" b="0" i="0" u="none" strike="noStrike">
                          <a:effectLst/>
                          <a:latin typeface="Geneva"/>
                        </a:rPr>
                        <a:t> </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-780,975</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800" b="0" i="0" u="none" strike="noStrike">
                          <a:effectLst/>
                          <a:latin typeface="Geneva"/>
                        </a:rPr>
                        <a:t>-800,975</a:t>
                      </a:r>
                    </a:p>
                  </a:txBody>
                  <a:tcPr marL="0" marR="0" marT="0" marB="0" anchor="b">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54879">
                <a:tc>
                  <a:txBody>
                    <a:bodyPr/>
                    <a:lstStyle/>
                    <a:p>
                      <a:pPr algn="l" fontAlgn="b"/>
                      <a:r>
                        <a:rPr lang="en-US" sz="800" b="1" i="0" u="none" strike="noStrike">
                          <a:effectLst/>
                          <a:latin typeface="Geneva"/>
                        </a:rPr>
                        <a:t>Total Offsets</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1" i="0" u="none" strike="noStrike">
                          <a:effectLst/>
                          <a:latin typeface="Geneva"/>
                        </a:rPr>
                        <a:t>-444,590</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800" b="1" i="0" u="none" strike="noStrike">
                          <a:effectLst/>
                          <a:latin typeface="Geneva"/>
                        </a:rPr>
                        <a:t>-461,476</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800" b="1" i="0" u="none" strike="noStrike">
                          <a:effectLst/>
                          <a:latin typeface="Geneva"/>
                        </a:rPr>
                        <a:t>-422,720</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800" b="1" i="0" u="none" strike="noStrike">
                          <a:effectLst/>
                          <a:latin typeface="Geneva"/>
                        </a:rPr>
                        <a:t>-1,354,691</a:t>
                      </a:r>
                    </a:p>
                  </a:txBody>
                  <a:tcPr marL="0" marR="0" marT="0" marB="0" anchor="b">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r" fontAlgn="b"/>
                      <a:r>
                        <a:rPr lang="en-US" sz="800" b="1" i="0" u="none" strike="noStrike">
                          <a:effectLst/>
                          <a:latin typeface="Geneva"/>
                        </a:rPr>
                        <a:t>-1,299,041</a:t>
                      </a:r>
                    </a:p>
                  </a:txBody>
                  <a:tcPr marL="0" marR="0" marT="0" marB="0" anchor="b">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154879">
                <a:tc>
                  <a:txBody>
                    <a:bodyPr/>
                    <a:lstStyle/>
                    <a:p>
                      <a:pPr algn="l" fontAlgn="b"/>
                      <a:endParaRPr lang="en-US" sz="800" b="0" i="0" u="none" strike="noStrike">
                        <a:effectLst/>
                        <a:latin typeface="Geneva"/>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endParaRPr lang="en-US" sz="8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72087">
                <a:tc>
                  <a:txBody>
                    <a:bodyPr/>
                    <a:lstStyle/>
                    <a:p>
                      <a:pPr algn="l" fontAlgn="b"/>
                      <a:r>
                        <a:rPr lang="en-US" sz="800" b="0" i="0" u="none" strike="noStrike">
                          <a:effectLst/>
                          <a:latin typeface="Geneva"/>
                        </a:rPr>
                        <a:t>Net Spending Regular Ed</a:t>
                      </a: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r" fontAlgn="b"/>
                      <a:r>
                        <a:rPr lang="en-US" sz="800" b="0" i="0" u="dbl" strike="noStrike">
                          <a:effectLst/>
                          <a:latin typeface="Geneva"/>
                        </a:rPr>
                        <a:t>29,923,194</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dbl" strike="noStrike">
                          <a:effectLst/>
                          <a:latin typeface="Geneva"/>
                        </a:rPr>
                        <a:t>31,300,332</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dbl" strike="noStrike">
                          <a:effectLst/>
                          <a:latin typeface="Geneva"/>
                        </a:rPr>
                        <a:t>33,380,636</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dbl" strike="noStrike">
                          <a:effectLst/>
                          <a:latin typeface="Geneva"/>
                        </a:rPr>
                        <a:t>34,676,988</a:t>
                      </a: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r" fontAlgn="b"/>
                      <a:r>
                        <a:rPr lang="en-US" sz="800" b="0" i="0" u="dbl" strike="noStrike">
                          <a:effectLst/>
                          <a:latin typeface="Geneva"/>
                        </a:rPr>
                        <a:t>37,257,201</a:t>
                      </a: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154879">
                <a:tc>
                  <a:txBody>
                    <a:bodyPr/>
                    <a:lstStyle/>
                    <a:p>
                      <a:pPr algn="l" fontAlgn="b"/>
                      <a:endParaRPr lang="en-US" sz="500" b="0" i="0" u="none" strike="noStrike">
                        <a:effectLst/>
                        <a:latin typeface="Geneva"/>
                      </a:endParaRPr>
                    </a:p>
                  </a:txBody>
                  <a:tcPr marL="0" marR="0" marT="0" marB="0"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fontAlgn="b"/>
                      <a:endParaRPr lang="en-US" sz="8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a:noFill/>
                    </a:lnR>
                    <a:lnT>
                      <a:noFill/>
                    </a:lnT>
                    <a:lnB>
                      <a:noFill/>
                    </a:lnB>
                    <a:lnTlToBr w="12700" cmpd="sng">
                      <a:noFill/>
                      <a:prstDash val="solid"/>
                    </a:lnTlToBr>
                    <a:lnBlToTr w="12700" cmpd="sng">
                      <a:noFill/>
                      <a:prstDash val="solid"/>
                    </a:lnBlToTr>
                  </a:tcPr>
                </a:tc>
                <a:tc>
                  <a:txBody>
                    <a:bodyPr/>
                    <a:lstStyle/>
                    <a:p>
                      <a:pPr algn="l" fontAlgn="b"/>
                      <a:endParaRPr lang="en-US" sz="500" b="0" i="0" u="none" strike="noStrike">
                        <a:effectLst/>
                        <a:latin typeface="Geneva"/>
                      </a:endParaRPr>
                    </a:p>
                  </a:txBody>
                  <a:tcPr marL="0" marR="0" marT="0" marB="0" anchor="b">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r>
              <a:tr h="326966">
                <a:tc>
                  <a:txBody>
                    <a:bodyPr/>
                    <a:lstStyle/>
                    <a:p>
                      <a:pPr algn="ctr" fontAlgn="b"/>
                      <a:r>
                        <a:rPr lang="en-US" sz="800" b="1" i="0" u="none" strike="noStrike">
                          <a:effectLst/>
                          <a:latin typeface="Geneva"/>
                        </a:rPr>
                        <a:t>Total Offsets via Grants/Fees and Receipts</a:t>
                      </a:r>
                    </a:p>
                  </a:txBody>
                  <a:tcPr marL="0" marR="0" marT="0" marB="0" anchor="b">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800" b="1" i="0" u="dbl" strike="noStrike" dirty="0">
                          <a:effectLst/>
                          <a:latin typeface="Geneva"/>
                        </a:rPr>
                        <a:t>-2,227,723</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800" b="1" i="0" u="dbl" strike="noStrike" dirty="0">
                          <a:effectLst/>
                          <a:latin typeface="Geneva"/>
                        </a:rPr>
                        <a:t>-2,340,349</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800" b="1" i="0" u="dbl" strike="noStrike">
                          <a:effectLst/>
                          <a:latin typeface="Geneva"/>
                        </a:rPr>
                        <a:t>-2,674,157</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800" b="1" i="0" u="dbl" strike="noStrike" dirty="0">
                          <a:effectLst/>
                          <a:latin typeface="Geneva"/>
                        </a:rPr>
                        <a:t>-3,675,031</a:t>
                      </a:r>
                    </a:p>
                  </a:txBody>
                  <a:tcPr marL="0" marR="0" marT="0" marB="0" anchor="b">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800" b="1" i="0" u="dbl" strike="noStrike" dirty="0">
                          <a:effectLst/>
                          <a:latin typeface="Geneva"/>
                        </a:rPr>
                        <a:t>-3,557,881</a:t>
                      </a:r>
                    </a:p>
                  </a:txBody>
                  <a:tcPr marL="0" marR="0" marT="0" marB="0" anchor="b">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extBox 2"/>
          <p:cNvSpPr txBox="1"/>
          <p:nvPr/>
        </p:nvSpPr>
        <p:spPr>
          <a:xfrm>
            <a:off x="428625" y="123825"/>
            <a:ext cx="8439149" cy="523220"/>
          </a:xfrm>
          <a:prstGeom prst="rect">
            <a:avLst/>
          </a:prstGeom>
          <a:noFill/>
          <a:ln w="28575">
            <a:solidFill>
              <a:srgbClr val="FF0000"/>
            </a:solidFill>
          </a:ln>
        </p:spPr>
        <p:txBody>
          <a:bodyPr wrap="square" rtlCol="0">
            <a:spAutoFit/>
          </a:bodyPr>
          <a:lstStyle/>
          <a:p>
            <a:pPr algn="ctr"/>
            <a:r>
              <a:rPr lang="en-US" sz="2800" b="1" dirty="0" smtClean="0"/>
              <a:t>OFFSETS TO THE FY 17 OPERATING BUDGET </a:t>
            </a:r>
            <a:endParaRPr lang="en-US" sz="2800" b="1" dirty="0"/>
          </a:p>
        </p:txBody>
      </p:sp>
      <p:graphicFrame>
        <p:nvGraphicFramePr>
          <p:cNvPr id="4" name="Table 3"/>
          <p:cNvGraphicFramePr>
            <a:graphicFrameLocks noGrp="1"/>
          </p:cNvGraphicFramePr>
          <p:nvPr>
            <p:extLst/>
          </p:nvPr>
        </p:nvGraphicFramePr>
        <p:xfrm>
          <a:off x="428625" y="695324"/>
          <a:ext cx="8439150" cy="5838825"/>
        </p:xfrm>
        <a:graphic>
          <a:graphicData uri="http://schemas.openxmlformats.org/drawingml/2006/table">
            <a:tbl>
              <a:tblPr/>
              <a:tblGrid>
                <a:gridCol w="8439150"/>
              </a:tblGrid>
              <a:tr h="5838825">
                <a:tc>
                  <a:txBody>
                    <a:bodyPr/>
                    <a:lstStyle/>
                    <a:p>
                      <a:endParaRPr lang="en-US" dirty="0"/>
                    </a:p>
                  </a:txBody>
                  <a:tcPr>
                    <a:lnL w="38100" cmpd="sng">
                      <a:solidFill>
                        <a:srgbClr val="FF0000"/>
                      </a:solidFill>
                      <a:prstDash val="solid"/>
                    </a:lnL>
                    <a:lnR w="38100" cmpd="sng">
                      <a:solidFill>
                        <a:srgbClr val="FF0000"/>
                      </a:solidFill>
                      <a:prstDash val="solid"/>
                    </a:lnR>
                    <a:lnT w="38100" cmpd="sng">
                      <a:solidFill>
                        <a:srgbClr val="FF0000"/>
                      </a:solidFill>
                      <a:prstDash val="solid"/>
                    </a:lnT>
                    <a:lnB w="38100" cmpd="sng">
                      <a:solidFill>
                        <a:srgbClr val="FF0000"/>
                      </a:solidFill>
                      <a:prstDash val="solid"/>
                    </a:lnB>
                  </a:tcPr>
                </a:tc>
              </a:tr>
            </a:tbl>
          </a:graphicData>
        </a:graphic>
      </p:graphicFrame>
    </p:spTree>
    <p:extLst>
      <p:ext uri="{BB962C8B-B14F-4D97-AF65-F5344CB8AC3E}">
        <p14:creationId xmlns:p14="http://schemas.microsoft.com/office/powerpoint/2010/main" val="2253376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2597</TotalTime>
  <Words>4046</Words>
  <Application>Microsoft Office PowerPoint</Application>
  <PresentationFormat>On-screen Show (4:3)</PresentationFormat>
  <Paragraphs>1368</Paragraphs>
  <Slides>43</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Arial</vt:lpstr>
      <vt:lpstr>Calibri</vt:lpstr>
      <vt:lpstr>Cambria</vt:lpstr>
      <vt:lpstr>Geneva</vt:lpstr>
      <vt:lpstr>Wingdings</vt:lpstr>
      <vt:lpstr>Office Theme</vt:lpstr>
      <vt:lpstr>Document</vt:lpstr>
      <vt:lpstr>PowerPoint Presentation</vt:lpstr>
      <vt:lpstr>FY 17 BUDGET COMMENTS AND CHALLENGES</vt:lpstr>
      <vt:lpstr>WHAT IS THE BOTTOM LINE OF THE FY 17 PROPOSED OPERATING BUDGET?</vt:lpstr>
      <vt:lpstr>JANUARY 21, 2016 UPDATE TO PRELIMINARY FY 17 OPERATING BUDGET</vt:lpstr>
      <vt:lpstr>PowerPoint Presentation</vt:lpstr>
      <vt:lpstr>PowerPoint Presentation</vt:lpstr>
      <vt:lpstr>PowerPoint Presentation</vt:lpstr>
      <vt:lpstr>WHAT IS A NET BUDGET?</vt:lpstr>
      <vt:lpstr>PowerPoint Presentation</vt:lpstr>
      <vt:lpstr>WHAT ARE REVOLVING ACCOUNTS?</vt:lpstr>
      <vt:lpstr>PowerPoint Presentation</vt:lpstr>
      <vt:lpstr>PowerPoint Presentation</vt:lpstr>
      <vt:lpstr>PowerPoint Presentation</vt:lpstr>
      <vt:lpstr>PowerPoint Presentation</vt:lpstr>
      <vt:lpstr>PowerPoint Presentation</vt:lpstr>
      <vt:lpstr>PowerPoint Presentation</vt:lpstr>
      <vt:lpstr>K – 12 Projections for September 2016 (based on moving along December 2015 actuals)</vt:lpstr>
      <vt:lpstr>FY 2017 – NEW PROPOSALS</vt:lpstr>
      <vt:lpstr>PowerPoint Presentation</vt:lpstr>
      <vt:lpstr>PowerPoint Presentation</vt:lpstr>
      <vt:lpstr>PowerPoint Presentation</vt:lpstr>
      <vt:lpstr>PowerPoint Presentation</vt:lpstr>
      <vt:lpstr>PowerPoint Presentation</vt:lpstr>
      <vt:lpstr>PowerPoint Presentation</vt:lpstr>
      <vt:lpstr>SPECIAL EDUCATION ENROLLMENT January 2016 “Snapshot”</vt:lpstr>
      <vt:lpstr>FY 2017 – Student Services Staffing</vt:lpstr>
      <vt:lpstr>Out of District *Tuitions (2016-2017), projected for 51 students)</vt:lpstr>
      <vt:lpstr>PowerPoint Presentation</vt:lpstr>
      <vt:lpstr>PowerPoint Presentation</vt:lpstr>
      <vt:lpstr>BUDGET PROCESS for FY 2017</vt:lpstr>
      <vt:lpstr>PowerPoint Presentation</vt:lpstr>
      <vt:lpstr>PowerPoint Presentation</vt:lpstr>
      <vt:lpstr>PowerPoint Presentation</vt:lpstr>
      <vt:lpstr>PowerPoint Presentation</vt:lpstr>
      <vt:lpstr> Administration, Facilities, Health and Transportation Trend FY 17 Preliminary  Budget </vt:lpstr>
      <vt:lpstr>Hingham Public Schools FY 17 Preliminary Budget</vt:lpstr>
      <vt:lpstr>PowerPoint Presentation</vt:lpstr>
      <vt:lpstr>PowerPoint Presentation</vt:lpstr>
      <vt:lpstr>PowerPoint Presentation</vt:lpstr>
      <vt:lpstr>PowerPoint Presentation</vt:lpstr>
      <vt:lpstr>SPECIAL EDUCATION    January 2016   ENROLLMENT BY SCHOOL</vt:lpstr>
      <vt:lpstr>PowerPoint Presentation</vt:lpstr>
      <vt:lpstr>PowerPoint Presentation</vt:lpstr>
    </vt:vector>
  </TitlesOfParts>
  <Company>Hingham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Dorothy Galo</dc:creator>
  <cp:lastModifiedBy>Cronin, Nancy</cp:lastModifiedBy>
  <cp:revision>232</cp:revision>
  <cp:lastPrinted>2016-01-07T15:46:09Z</cp:lastPrinted>
  <dcterms:created xsi:type="dcterms:W3CDTF">2013-12-29T16:58:15Z</dcterms:created>
  <dcterms:modified xsi:type="dcterms:W3CDTF">2016-01-29T14:46:12Z</dcterms:modified>
</cp:coreProperties>
</file>