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69" r:id="rId2"/>
    <p:sldId id="305" r:id="rId3"/>
    <p:sldId id="270" r:id="rId4"/>
    <p:sldId id="288" r:id="rId5"/>
    <p:sldId id="271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308" r:id="rId15"/>
    <p:sldId id="283" r:id="rId16"/>
    <p:sldId id="284" r:id="rId17"/>
    <p:sldId id="285" r:id="rId18"/>
    <p:sldId id="264" r:id="rId19"/>
    <p:sldId id="272" r:id="rId20"/>
    <p:sldId id="262" r:id="rId21"/>
    <p:sldId id="260" r:id="rId22"/>
    <p:sldId id="261" r:id="rId23"/>
    <p:sldId id="265" r:id="rId24"/>
    <p:sldId id="266" r:id="rId25"/>
    <p:sldId id="267" r:id="rId26"/>
    <p:sldId id="268" r:id="rId27"/>
    <p:sldId id="256" r:id="rId28"/>
    <p:sldId id="257" r:id="rId29"/>
    <p:sldId id="286" r:id="rId30"/>
    <p:sldId id="259" r:id="rId31"/>
    <p:sldId id="290" r:id="rId32"/>
    <p:sldId id="291" r:id="rId33"/>
    <p:sldId id="306" r:id="rId34"/>
    <p:sldId id="293" r:id="rId35"/>
    <p:sldId id="294" r:id="rId36"/>
    <p:sldId id="295" r:id="rId37"/>
    <p:sldId id="296" r:id="rId38"/>
    <p:sldId id="300" r:id="rId39"/>
    <p:sldId id="299" r:id="rId40"/>
    <p:sldId id="301" r:id="rId41"/>
    <p:sldId id="302" r:id="rId42"/>
    <p:sldId id="303" r:id="rId43"/>
    <p:sldId id="297" r:id="rId44"/>
    <p:sldId id="304" r:id="rId45"/>
    <p:sldId id="287" r:id="rId46"/>
    <p:sldId id="28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orothygalo:.Trash:Enrollment%20Chart%20FY%20201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HIN-SAN1\SchoolAdministration$\Secretary's_Folder\Rosemary's%20Folder\BUDGET\FY%202014%20Budget\FY%2014%20%20Proposed%20Budget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IN-SAN1\SchoolAdministration$\Secretary's_Folder\Rosemary's%20Folder\BUDGET\FY%202014%20Budget\FY%2014%20%20Proposed%20Budget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IN-SAN1\SchoolAdministration$\Secretary's_Folder\Rosemary's%20Folder\BUDGET\FY%202014%20Budget\FY%2014%20%20Proposed%20Budget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rothygalo:.Trash:Enrollment%20Chart%20FY%20201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rothygalo:Desktop:HS%20enrol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dorothygalo:Desktop:HS%20enrol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Chart%20in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 - 12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ENROLLMENT FROM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2003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– 2013 (</a:t>
            </a:r>
            <a:r>
              <a:rPr lang="en-US" sz="2400" b="1" i="0" u="none" strike="noStrike" baseline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proj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.)</a:t>
            </a:r>
            <a:endParaRPr lang="en-US" sz="2400" b="1" i="0" u="none" strike="noStrike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644 students growth</a:t>
            </a:r>
          </a:p>
        </c:rich>
      </c:tx>
      <c:layout>
        <c:manualLayout>
          <c:xMode val="edge"/>
          <c:yMode val="edge"/>
          <c:x val="0.19247058611383899"/>
          <c:y val="2.6656640402725199E-2"/>
        </c:manualLayout>
      </c:layout>
      <c:overlay val="0"/>
      <c:spPr>
        <a:solidFill>
          <a:srgbClr val="FFFFFF"/>
        </a:solidFill>
        <a:ln w="38100" cmpd="sng">
          <a:solidFill>
            <a:srgbClr val="FF0000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'[Enrollment Chart FY 2013.xls]Sheet1'!$B$115:$B$125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'[Enrollment Chart FY 2013.xls]Sheet1'!$C$115:$C$125</c:f>
              <c:numCache>
                <c:formatCode>General</c:formatCode>
                <c:ptCount val="11"/>
                <c:pt idx="0">
                  <c:v>3538</c:v>
                </c:pt>
                <c:pt idx="1">
                  <c:v>3624</c:v>
                </c:pt>
                <c:pt idx="2">
                  <c:v>3695</c:v>
                </c:pt>
                <c:pt idx="3">
                  <c:v>3724</c:v>
                </c:pt>
                <c:pt idx="4">
                  <c:v>3783</c:v>
                </c:pt>
                <c:pt idx="5">
                  <c:v>3883</c:v>
                </c:pt>
                <c:pt idx="6">
                  <c:v>3995</c:v>
                </c:pt>
                <c:pt idx="7">
                  <c:v>4043</c:v>
                </c:pt>
                <c:pt idx="8">
                  <c:v>4088</c:v>
                </c:pt>
                <c:pt idx="9">
                  <c:v>4143</c:v>
                </c:pt>
                <c:pt idx="10">
                  <c:v>4182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92160"/>
        <c:axId val="78272384"/>
      </c:barChart>
      <c:catAx>
        <c:axId val="7249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272384"/>
        <c:crosses val="autoZero"/>
        <c:auto val="1"/>
        <c:lblAlgn val="ctr"/>
        <c:lblOffset val="100"/>
        <c:noMultiLvlLbl val="0"/>
      </c:catAx>
      <c:valAx>
        <c:axId val="7827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492160"/>
        <c:crosses val="autoZero"/>
        <c:crossBetween val="between"/>
      </c:valAx>
      <c:spPr>
        <a:ln w="38100" cmpd="sng">
          <a:solidFill>
            <a:srgbClr val="FF0000"/>
          </a:solidFill>
        </a:ln>
      </c:spPr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dirty="0"/>
              <a:t>2013-</a:t>
            </a:r>
            <a:r>
              <a:rPr lang="en-US" sz="2400" dirty="0" smtClean="0"/>
              <a:t>2014  PROPOSED BUDGET BY FUNCTION</a:t>
            </a:r>
            <a:endParaRPr lang="en-US" sz="2400" dirty="0"/>
          </a:p>
        </c:rich>
      </c:tx>
      <c:layout>
        <c:manualLayout>
          <c:xMode val="edge"/>
          <c:yMode val="edge"/>
          <c:x val="0.17216997255560701"/>
          <c:y val="0.8818566055654709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'Other Charts'!$E$68</c:f>
              <c:strCache>
                <c:ptCount val="1"/>
                <c:pt idx="0">
                  <c:v>2013-2014</c:v>
                </c:pt>
              </c:strCache>
            </c:strRef>
          </c:tx>
          <c:dPt>
            <c:idx val="0"/>
            <c:bubble3D val="0"/>
            <c:explosion val="72"/>
          </c:dPt>
          <c:dPt>
            <c:idx val="1"/>
            <c:bubble3D val="0"/>
          </c:dPt>
          <c:dPt>
            <c:idx val="2"/>
            <c:bubble3D val="0"/>
            <c:explosion val="23"/>
          </c:dPt>
          <c:dPt>
            <c:idx val="3"/>
            <c:bubble3D val="0"/>
            <c:explosion val="34"/>
          </c:dPt>
          <c:dPt>
            <c:idx val="4"/>
            <c:bubble3D val="0"/>
            <c:explosion val="37"/>
          </c:dPt>
          <c:dLbls>
            <c:dLbl>
              <c:idx val="3"/>
              <c:layout>
                <c:manualLayout>
                  <c:x val="-0.116630304932814"/>
                  <c:y val="-8.962684012324549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'Other Charts'!$C$69:$C$73</c:f>
              <c:strCache>
                <c:ptCount val="5"/>
                <c:pt idx="0">
                  <c:v>Sch Committee and Admin</c:v>
                </c:pt>
                <c:pt idx="1">
                  <c:v>Regular Ed</c:v>
                </c:pt>
                <c:pt idx="2">
                  <c:v>Special Ed</c:v>
                </c:pt>
                <c:pt idx="3">
                  <c:v>Health And Student Activities</c:v>
                </c:pt>
                <c:pt idx="4">
                  <c:v>Facilities and Operations</c:v>
                </c:pt>
              </c:strCache>
            </c:strRef>
          </c:cat>
          <c:val>
            <c:numRef>
              <c:f>'Other Charts'!$E$69:$E$73</c:f>
              <c:numCache>
                <c:formatCode>#,##0</c:formatCode>
                <c:ptCount val="5"/>
                <c:pt idx="0">
                  <c:v>1130541.13866045</c:v>
                </c:pt>
                <c:pt idx="1">
                  <c:v>26099149.290010501</c:v>
                </c:pt>
                <c:pt idx="2">
                  <c:v>10703166.479864899</c:v>
                </c:pt>
                <c:pt idx="3">
                  <c:v>1191031.0342464</c:v>
                </c:pt>
                <c:pt idx="4">
                  <c:v>3444150.5488882302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 w="38100" cmpd="sng">
      <a:solidFill>
        <a:srgbClr val="FF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8500187476565E-2"/>
          <c:y val="3.3595294950965499E-2"/>
          <c:w val="0.66621034870641205"/>
          <c:h val="0.9021559638265610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39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'Line Item Budget'!$D$5:$D$10</c:f>
              <c:strCache>
                <c:ptCount val="6"/>
                <c:pt idx="0">
                  <c:v>Personnel</c:v>
                </c:pt>
                <c:pt idx="1">
                  <c:v>Tuitions (Net of CB)</c:v>
                </c:pt>
                <c:pt idx="2">
                  <c:v>Contracted Services</c:v>
                </c:pt>
                <c:pt idx="3">
                  <c:v>Heating, Electric, Utilities</c:v>
                </c:pt>
                <c:pt idx="4">
                  <c:v>Text, Equipment</c:v>
                </c:pt>
                <c:pt idx="5">
                  <c:v>Other</c:v>
                </c:pt>
              </c:strCache>
            </c:strRef>
          </c:cat>
          <c:val>
            <c:numRef>
              <c:f>'Line Item Budget'!$G$5:$G$10</c:f>
              <c:numCache>
                <c:formatCode>#,##0</c:formatCode>
                <c:ptCount val="6"/>
                <c:pt idx="0">
                  <c:v>34353656.688150503</c:v>
                </c:pt>
                <c:pt idx="1">
                  <c:v>3528279.67</c:v>
                </c:pt>
                <c:pt idx="2">
                  <c:v>2366685.085</c:v>
                </c:pt>
                <c:pt idx="3">
                  <c:v>1141944.93735992</c:v>
                </c:pt>
                <c:pt idx="4">
                  <c:v>959546.07458600425</c:v>
                </c:pt>
                <c:pt idx="5">
                  <c:v>217926.03657402101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411361079864997"/>
          <c:y val="0.25184413059347099"/>
          <c:w val="0.29318797650293699"/>
          <c:h val="0.4789955481125450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 w="38100" cmpd="sng">
      <a:solidFill>
        <a:srgbClr val="FF0000"/>
      </a:solidFill>
    </a:ln>
  </c:spPr>
  <c:txPr>
    <a:bodyPr/>
    <a:lstStyle/>
    <a:p>
      <a:pPr>
        <a:defRPr>
          <a:latin typeface="Abadi MT Condensed Extra Bold"/>
          <a:cs typeface="Abadi MT Condensed Extra Bold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/>
              <a:t>Proposed FY 14 School Budget </a:t>
            </a:r>
            <a:r>
              <a:rPr lang="en-US" sz="2800" dirty="0" smtClean="0"/>
              <a:t>By</a:t>
            </a:r>
          </a:p>
          <a:p>
            <a:pPr algn="ctr"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 smtClean="0"/>
              <a:t>Program Area (Function Groupings)</a:t>
            </a:r>
            <a:endParaRPr lang="en-US" sz="2800" dirty="0"/>
          </a:p>
        </c:rich>
      </c:tx>
      <c:layout>
        <c:manualLayout>
          <c:xMode val="edge"/>
          <c:yMode val="edge"/>
          <c:x val="0.19532576712904601"/>
          <c:y val="7.3015925782576397E-4"/>
        </c:manualLayout>
      </c:layout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6878702662167203E-2"/>
          <c:w val="1"/>
          <c:h val="0.89931177352830904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explosion val="7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5"/>
              <c:layout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8301476502070299"/>
                  <c:y val="-0.161745285850988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'Other Charts'!$C$110:$C$118</c:f>
              <c:strCache>
                <c:ptCount val="9"/>
                <c:pt idx="0">
                  <c:v>Regular Instruction</c:v>
                </c:pt>
                <c:pt idx="1">
                  <c:v>Special Education</c:v>
                </c:pt>
                <c:pt idx="2">
                  <c:v>Custodial, Main't &amp; Utilities</c:v>
                </c:pt>
                <c:pt idx="3">
                  <c:v>Principals Offices</c:v>
                </c:pt>
                <c:pt idx="4">
                  <c:v>Counseling &amp; Health Services</c:v>
                </c:pt>
                <c:pt idx="5">
                  <c:v>Regular Transportation</c:v>
                </c:pt>
                <c:pt idx="6">
                  <c:v>School Committee and   Central Office</c:v>
                </c:pt>
                <c:pt idx="7">
                  <c:v>Athletics and Student Activities</c:v>
                </c:pt>
                <c:pt idx="8">
                  <c:v>Vocational Education</c:v>
                </c:pt>
              </c:strCache>
            </c:strRef>
          </c:cat>
          <c:val>
            <c:numRef>
              <c:f>'Other Charts'!$E$110:$E$118</c:f>
              <c:numCache>
                <c:formatCode>#,##0</c:formatCode>
                <c:ptCount val="9"/>
                <c:pt idx="0" formatCode="#,##0.000">
                  <c:v>21770528.979225699</c:v>
                </c:pt>
                <c:pt idx="1">
                  <c:v>10564874.809865</c:v>
                </c:pt>
                <c:pt idx="2">
                  <c:v>3444150.5488882302</c:v>
                </c:pt>
                <c:pt idx="3">
                  <c:v>1965454.28</c:v>
                </c:pt>
                <c:pt idx="4">
                  <c:v>1784004.5391891999</c:v>
                </c:pt>
                <c:pt idx="5">
                  <c:v>1286997.5736</c:v>
                </c:pt>
                <c:pt idx="6">
                  <c:v>914805.15665599995</c:v>
                </c:pt>
                <c:pt idx="7">
                  <c:v>698930.93424640002</c:v>
                </c:pt>
                <c:pt idx="8">
                  <c:v>138291.67000000001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TEN</a:t>
            </a:r>
            <a:r>
              <a:rPr lang="en-US" baseline="0" dirty="0" smtClean="0"/>
              <a:t> YEAR K - 5</a:t>
            </a:r>
            <a:r>
              <a:rPr lang="en-US" dirty="0" smtClean="0"/>
              <a:t> </a:t>
            </a:r>
            <a:r>
              <a:rPr lang="en-US" dirty="0"/>
              <a:t>ENROLLMENT (UP </a:t>
            </a:r>
            <a:r>
              <a:rPr lang="en-US" dirty="0" smtClean="0"/>
              <a:t>365, </a:t>
            </a:r>
            <a:r>
              <a:rPr lang="en-US" dirty="0"/>
              <a:t>OR 21.8%) </a:t>
            </a:r>
          </a:p>
          <a:p>
            <a:pPr>
              <a:defRPr/>
            </a:pPr>
            <a:r>
              <a:rPr lang="en-US" dirty="0"/>
              <a:t> VS. </a:t>
            </a:r>
            <a:r>
              <a:rPr lang="en-US" sz="2000" dirty="0"/>
              <a:t>SECTIONS</a:t>
            </a:r>
            <a:r>
              <a:rPr lang="en-US" dirty="0"/>
              <a:t> (UP </a:t>
            </a:r>
            <a:r>
              <a:rPr lang="en-US" dirty="0" smtClean="0"/>
              <a:t>9, </a:t>
            </a:r>
            <a:r>
              <a:rPr lang="en-US" dirty="0"/>
              <a:t>OR 10.8%)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Sheet1!$B$157</c:f>
              <c:strCache>
                <c:ptCount val="1"/>
                <c:pt idx="0">
                  <c:v>K - 5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Sheet1!$A$158:$A$168</c:f>
              <c:strCache>
                <c:ptCount val="11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</c:strCache>
            </c:strRef>
          </c:cat>
          <c:val>
            <c:numRef>
              <c:f>Sheet1!$B$158:$B$168</c:f>
              <c:numCache>
                <c:formatCode>General</c:formatCode>
                <c:ptCount val="11"/>
                <c:pt idx="0">
                  <c:v>1677</c:v>
                </c:pt>
                <c:pt idx="1">
                  <c:v>1713</c:v>
                </c:pt>
                <c:pt idx="2">
                  <c:v>1770</c:v>
                </c:pt>
                <c:pt idx="3">
                  <c:v>1810</c:v>
                </c:pt>
                <c:pt idx="4">
                  <c:v>1808</c:v>
                </c:pt>
                <c:pt idx="5">
                  <c:v>1868</c:v>
                </c:pt>
                <c:pt idx="6">
                  <c:v>1949</c:v>
                </c:pt>
                <c:pt idx="7">
                  <c:v>2002</c:v>
                </c:pt>
                <c:pt idx="8">
                  <c:v>2013</c:v>
                </c:pt>
                <c:pt idx="9">
                  <c:v>2014</c:v>
                </c:pt>
                <c:pt idx="10">
                  <c:v>2042</c:v>
                </c:pt>
              </c:numCache>
            </c:numRef>
          </c:val>
        </c:ser>
        <c:ser>
          <c:idx val="1"/>
          <c:order val="1"/>
          <c:tx>
            <c:strRef>
              <c:f>Sheet1!$C$157</c:f>
              <c:strCache>
                <c:ptCount val="1"/>
                <c:pt idx="0">
                  <c:v>SECTIONS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Sheet1!$A$158:$A$168</c:f>
              <c:strCache>
                <c:ptCount val="11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</c:strCache>
            </c:strRef>
          </c:cat>
          <c:val>
            <c:numRef>
              <c:f>Sheet1!$C$158:$C$168</c:f>
              <c:numCache>
                <c:formatCode>General</c:formatCode>
                <c:ptCount val="11"/>
                <c:pt idx="0">
                  <c:v>83</c:v>
                </c:pt>
                <c:pt idx="1">
                  <c:v>82</c:v>
                </c:pt>
                <c:pt idx="2">
                  <c:v>85</c:v>
                </c:pt>
                <c:pt idx="3">
                  <c:v>88</c:v>
                </c:pt>
                <c:pt idx="4">
                  <c:v>89</c:v>
                </c:pt>
                <c:pt idx="5">
                  <c:v>88</c:v>
                </c:pt>
                <c:pt idx="6">
                  <c:v>89</c:v>
                </c:pt>
                <c:pt idx="7">
                  <c:v>95</c:v>
                </c:pt>
                <c:pt idx="8">
                  <c:v>92</c:v>
                </c:pt>
                <c:pt idx="9">
                  <c:v>91</c:v>
                </c:pt>
                <c:pt idx="10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224384"/>
        <c:axId val="96225920"/>
      </c:barChart>
      <c:catAx>
        <c:axId val="962243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225920"/>
        <c:crosses val="autoZero"/>
        <c:auto val="1"/>
        <c:lblAlgn val="ctr"/>
        <c:lblOffset val="100"/>
        <c:noMultiLvlLbl val="0"/>
      </c:catAx>
      <c:valAx>
        <c:axId val="96225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224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57150" cmpd="sng">
      <a:solidFill>
        <a:srgbClr val="FF0000"/>
      </a:solidFill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Ten Year Middle</a:t>
            </a:r>
            <a:r>
              <a:rPr lang="en-US" sz="2800" baseline="0" dirty="0" smtClean="0"/>
              <a:t> </a:t>
            </a:r>
            <a:r>
              <a:rPr lang="en-US" sz="2800" baseline="0" dirty="0"/>
              <a:t>School </a:t>
            </a:r>
            <a:r>
              <a:rPr lang="en-US" sz="28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Enrollment</a:t>
            </a:r>
          </a:p>
          <a:p>
            <a:pPr>
              <a:defRPr sz="2800"/>
            </a:pPr>
            <a:r>
              <a:rPr lang="en-US" sz="2800" baseline="0" dirty="0" smtClean="0"/>
              <a:t> </a:t>
            </a:r>
            <a:r>
              <a:rPr lang="en-US" sz="2800" baseline="0" dirty="0" err="1"/>
              <a:t>vs</a:t>
            </a:r>
            <a:r>
              <a:rPr lang="en-US" sz="2800" baseline="0" dirty="0"/>
              <a:t> </a:t>
            </a:r>
            <a:r>
              <a:rPr lang="en-US" sz="2800" baseline="0" dirty="0">
                <a:solidFill>
                  <a:schemeClr val="accent2">
                    <a:lumMod val="75000"/>
                  </a:schemeClr>
                </a:solidFill>
              </a:rPr>
              <a:t>Core Subject Sections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3660265027847099"/>
          <c:y val="9.7087378640776708E-3"/>
        </c:manualLayout>
      </c:layout>
      <c:overlay val="0"/>
      <c:spPr>
        <a:noFill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'[HS enrol.xlsx]Sheet1'!$A$35:$A$40</c:f>
              <c:strCache>
                <c:ptCount val="6"/>
                <c:pt idx="0">
                  <c:v>Sept. 02</c:v>
                </c:pt>
                <c:pt idx="1">
                  <c:v>Sept. 04</c:v>
                </c:pt>
                <c:pt idx="2">
                  <c:v>Sept. 06</c:v>
                </c:pt>
                <c:pt idx="3">
                  <c:v>Sept. 08</c:v>
                </c:pt>
                <c:pt idx="4">
                  <c:v>Sept. 10</c:v>
                </c:pt>
                <c:pt idx="5">
                  <c:v>Sept. 12</c:v>
                </c:pt>
              </c:strCache>
            </c:strRef>
          </c:cat>
          <c:val>
            <c:numRef>
              <c:f>'[HS enrol.xlsx]Sheet1'!$B$35:$B$40</c:f>
              <c:numCache>
                <c:formatCode>General</c:formatCode>
                <c:ptCount val="6"/>
                <c:pt idx="0">
                  <c:v>874</c:v>
                </c:pt>
                <c:pt idx="1">
                  <c:v>811</c:v>
                </c:pt>
                <c:pt idx="2">
                  <c:v>860</c:v>
                </c:pt>
                <c:pt idx="3">
                  <c:v>894</c:v>
                </c:pt>
                <c:pt idx="4">
                  <c:v>932</c:v>
                </c:pt>
                <c:pt idx="5">
                  <c:v>974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'[HS enrol.xlsx]Sheet1'!$A$35:$A$40</c:f>
              <c:strCache>
                <c:ptCount val="6"/>
                <c:pt idx="0">
                  <c:v>Sept. 02</c:v>
                </c:pt>
                <c:pt idx="1">
                  <c:v>Sept. 04</c:v>
                </c:pt>
                <c:pt idx="2">
                  <c:v>Sept. 06</c:v>
                </c:pt>
                <c:pt idx="3">
                  <c:v>Sept. 08</c:v>
                </c:pt>
                <c:pt idx="4">
                  <c:v>Sept. 10</c:v>
                </c:pt>
                <c:pt idx="5">
                  <c:v>Sept. 12</c:v>
                </c:pt>
              </c:strCache>
            </c:strRef>
          </c:cat>
          <c:val>
            <c:numRef>
              <c:f>'[HS enrol.xlsx]Sheet1'!$C$35:$C$40</c:f>
              <c:numCache>
                <c:formatCode>General</c:formatCode>
                <c:ptCount val="6"/>
                <c:pt idx="0">
                  <c:v>205</c:v>
                </c:pt>
                <c:pt idx="1">
                  <c:v>204</c:v>
                </c:pt>
                <c:pt idx="2">
                  <c:v>193</c:v>
                </c:pt>
                <c:pt idx="3">
                  <c:v>205</c:v>
                </c:pt>
                <c:pt idx="4">
                  <c:v>195</c:v>
                </c:pt>
                <c:pt idx="5">
                  <c:v>213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382592"/>
        <c:axId val="98384512"/>
      </c:barChart>
      <c:catAx>
        <c:axId val="98382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/>
                  <a:t>Year</a:t>
                </a:r>
              </a:p>
            </c:rich>
          </c:tx>
          <c:layout>
            <c:manualLayout>
              <c:xMode val="edge"/>
              <c:yMode val="edge"/>
              <c:x val="1.21951219512195E-2"/>
              <c:y val="0.40464987386285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8384512"/>
        <c:crosses val="autoZero"/>
        <c:auto val="1"/>
        <c:lblAlgn val="ctr"/>
        <c:lblOffset val="100"/>
        <c:noMultiLvlLbl val="0"/>
      </c:catAx>
      <c:valAx>
        <c:axId val="98384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8382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en-US"/>
          </a:p>
        </c:txPr>
      </c:dTable>
    </c:plotArea>
    <c:plotVisOnly val="1"/>
    <c:dispBlanksAs val="gap"/>
    <c:showDLblsOverMax val="0"/>
  </c:chart>
  <c:spPr>
    <a:ln w="57150" cmpd="sng">
      <a:solidFill>
        <a:srgbClr val="FF0000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2400"/>
            </a:pPr>
            <a:r>
              <a:rPr lang="en-US" sz="2400" dirty="0" smtClean="0"/>
              <a:t>             </a:t>
            </a:r>
            <a:r>
              <a:rPr lang="en-US" sz="2800" dirty="0" smtClean="0"/>
              <a:t>Ten Year High</a:t>
            </a:r>
            <a:r>
              <a:rPr lang="en-US" sz="2800" baseline="0" dirty="0" smtClean="0"/>
              <a:t> School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Enrollment</a:t>
            </a:r>
          </a:p>
          <a:p>
            <a:pPr algn="ctr">
              <a:defRPr sz="2400"/>
            </a:pPr>
            <a:r>
              <a:rPr lang="en-US" sz="2800" dirty="0" smtClean="0"/>
              <a:t>   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Core Subject Sections</a:t>
            </a:r>
          </a:p>
        </c:rich>
      </c:tx>
      <c:layout>
        <c:manualLayout>
          <c:xMode val="edge"/>
          <c:yMode val="edge"/>
          <c:x val="0.19124008882660501"/>
          <c:y val="3.3621219870842503E-2"/>
        </c:manualLayout>
      </c:layout>
      <c:overlay val="0"/>
      <c:spPr>
        <a:noFill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'[HS enrol.xlsx]Sheet1'!$A$2:$A$7</c:f>
              <c:strCache>
                <c:ptCount val="6"/>
                <c:pt idx="0">
                  <c:v>Sept. 02</c:v>
                </c:pt>
                <c:pt idx="1">
                  <c:v>Sept. 04</c:v>
                </c:pt>
                <c:pt idx="2">
                  <c:v>Sept. 06</c:v>
                </c:pt>
                <c:pt idx="3">
                  <c:v>Sept. 08</c:v>
                </c:pt>
                <c:pt idx="4">
                  <c:v>Sept. 10</c:v>
                </c:pt>
                <c:pt idx="5">
                  <c:v>Sept. 12</c:v>
                </c:pt>
              </c:strCache>
            </c:strRef>
          </c:cat>
          <c:val>
            <c:numRef>
              <c:f>'[HS enrol.xlsx]Sheet1'!$B$2:$B$7</c:f>
              <c:numCache>
                <c:formatCode>General</c:formatCode>
                <c:ptCount val="6"/>
                <c:pt idx="0">
                  <c:v>946</c:v>
                </c:pt>
                <c:pt idx="1">
                  <c:v>1043</c:v>
                </c:pt>
                <c:pt idx="2">
                  <c:v>1056</c:v>
                </c:pt>
                <c:pt idx="3">
                  <c:v>1040</c:v>
                </c:pt>
                <c:pt idx="4">
                  <c:v>1098</c:v>
                </c:pt>
                <c:pt idx="5">
                  <c:v>1127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'[HS enrol.xlsx]Sheet1'!$A$2:$A$7</c:f>
              <c:strCache>
                <c:ptCount val="6"/>
                <c:pt idx="0">
                  <c:v>Sept. 02</c:v>
                </c:pt>
                <c:pt idx="1">
                  <c:v>Sept. 04</c:v>
                </c:pt>
                <c:pt idx="2">
                  <c:v>Sept. 06</c:v>
                </c:pt>
                <c:pt idx="3">
                  <c:v>Sept. 08</c:v>
                </c:pt>
                <c:pt idx="4">
                  <c:v>Sept. 10</c:v>
                </c:pt>
                <c:pt idx="5">
                  <c:v>Sept. 12</c:v>
                </c:pt>
              </c:strCache>
            </c:strRef>
          </c:cat>
          <c:val>
            <c:numRef>
              <c:f>'[HS enrol.xlsx]Sheet1'!$C$2:$C$7</c:f>
              <c:numCache>
                <c:formatCode>General</c:formatCode>
                <c:ptCount val="6"/>
                <c:pt idx="0">
                  <c:v>220</c:v>
                </c:pt>
                <c:pt idx="1">
                  <c:v>252</c:v>
                </c:pt>
                <c:pt idx="2">
                  <c:v>266</c:v>
                </c:pt>
                <c:pt idx="3">
                  <c:v>262</c:v>
                </c:pt>
                <c:pt idx="4">
                  <c:v>251</c:v>
                </c:pt>
                <c:pt idx="5">
                  <c:v>270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420992"/>
        <c:axId val="98111872"/>
      </c:barChart>
      <c:catAx>
        <c:axId val="98420992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 sz="1400" b="1"/>
                </a:pPr>
                <a:r>
                  <a:rPr lang="en-US" sz="1400" b="1"/>
                  <a:t>YEAR</a:t>
                </a:r>
              </a:p>
            </c:rich>
          </c:tx>
          <c:layout>
            <c:manualLayout>
              <c:xMode val="edge"/>
              <c:yMode val="edge"/>
              <c:x val="1.72413793103448E-2"/>
              <c:y val="0.39473860560263102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111872"/>
        <c:crosses val="autoZero"/>
        <c:auto val="1"/>
        <c:lblAlgn val="ctr"/>
        <c:lblOffset val="100"/>
        <c:noMultiLvlLbl val="0"/>
      </c:catAx>
      <c:valAx>
        <c:axId val="98111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4209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spPr>
    <a:ln w="57150" cmpd="sng">
      <a:solidFill>
        <a:srgbClr val="FF0000"/>
      </a:solidFill>
    </a:ln>
  </c:spPr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2800"/>
            </a:pPr>
            <a:r>
              <a:rPr lang="en-US" sz="2800" dirty="0" smtClean="0"/>
              <a:t>“INITIATIVE”</a:t>
            </a:r>
            <a:r>
              <a:rPr lang="en-US" sz="2800" baseline="0" dirty="0" smtClean="0"/>
              <a:t> </a:t>
            </a:r>
            <a:r>
              <a:rPr lang="en-US" sz="2800" dirty="0" smtClean="0"/>
              <a:t>DOLLARS BY LEVEL - $926,575    </a:t>
            </a:r>
            <a:endParaRPr lang="en-US" sz="2800" dirty="0"/>
          </a:p>
        </c:rich>
      </c:tx>
      <c:layout>
        <c:manualLayout>
          <c:xMode val="edge"/>
          <c:yMode val="edge"/>
          <c:x val="0.16051148293963299"/>
          <c:y val="5.86825569615032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670716901690899"/>
          <c:w val="0.96388888888888902"/>
          <c:h val="0.79425967340418802"/>
        </c:manualLayout>
      </c:layout>
      <c:pie3DChart>
        <c:varyColors val="1"/>
        <c:ser>
          <c:idx val="0"/>
          <c:order val="0"/>
          <c:tx>
            <c:strRef>
              <c:f>'[Chart in Microsoft Office Word]Sheet1'!$B$1</c:f>
              <c:strCache>
                <c:ptCount val="1"/>
                <c:pt idx="0">
                  <c:v>DOLLARS</c:v>
                </c:pt>
              </c:strCache>
            </c:strRef>
          </c:tx>
          <c:explosion val="2"/>
          <c:dPt>
            <c:idx val="0"/>
            <c:bubble3D val="0"/>
            <c:explosion val="7"/>
          </c:dPt>
          <c:dPt>
            <c:idx val="1"/>
            <c:bubble3D val="0"/>
            <c:explosion val="12"/>
          </c:dPt>
          <c:dPt>
            <c:idx val="2"/>
            <c:bubble3D val="0"/>
            <c:explosion val="14"/>
          </c:dPt>
          <c:dPt>
            <c:idx val="3"/>
            <c:bubble3D val="0"/>
            <c:explosion val="8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$302,949</a:t>
                    </a:r>
                  </a:p>
                  <a:p>
                    <a:r>
                      <a:rPr lang="en-US" dirty="0" smtClean="0"/>
                      <a:t>33%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r>
                      <a:rPr lang="en-US" smtClean="0"/>
                      <a:t>202,195</a:t>
                    </a:r>
                  </a:p>
                  <a:p>
                    <a:r>
                      <a:rPr lang="en-US" smtClean="0"/>
                      <a:t>22% 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$193,512</a:t>
                    </a:r>
                  </a:p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r>
                      <a:rPr lang="en-US" smtClean="0"/>
                      <a:t>227,919</a:t>
                    </a:r>
                  </a:p>
                  <a:p>
                    <a:r>
                      <a:rPr lang="en-US" smtClean="0"/>
                      <a:t> 25% 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'[Chart in Microsoft Office Word]Sheet1'!$A$2:$A$5</c:f>
              <c:strCache>
                <c:ptCount val="4"/>
                <c:pt idx="0">
                  <c:v>ELEMENTARY</c:v>
                </c:pt>
                <c:pt idx="1">
                  <c:v>MIDDLE SCHOOL</c:v>
                </c:pt>
                <c:pt idx="2">
                  <c:v>HIGH SCHOOL</c:v>
                </c:pt>
                <c:pt idx="3">
                  <c:v>DISTRICT</c:v>
                </c:pt>
              </c:strCache>
            </c:strRef>
          </c:cat>
          <c:val>
            <c:numRef>
              <c:f>'[Chart in Microsoft Office Word]Sheet1'!$B$2:$B$5</c:f>
              <c:numCache>
                <c:formatCode>"$"#,##0_);[Red]\("$"#,##0\)</c:formatCode>
                <c:ptCount val="4"/>
                <c:pt idx="0">
                  <c:v>302949</c:v>
                </c:pt>
                <c:pt idx="1">
                  <c:v>202195</c:v>
                </c:pt>
                <c:pt idx="2" formatCode="#,##0">
                  <c:v>193512</c:v>
                </c:pt>
                <c:pt idx="3">
                  <c:v>227919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7665244969378797E-2"/>
          <c:y val="0.90310529718908406"/>
          <c:w val="0.88466940069991196"/>
          <c:h val="5.9745975834899302E-2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ln w="57150" cmpd="sng">
      <a:solidFill>
        <a:srgbClr val="FF0000"/>
      </a:solidFill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0.02794</cdr:x>
      <cdr:y>0.0292</cdr:y>
    </cdr:from>
    <cdr:to>
      <cdr:x>0.96916</cdr:x>
      <cdr:y>0.18006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522" y="171356"/>
          <a:ext cx="7530730" cy="885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0.02794</cdr:x>
      <cdr:y>0.03139</cdr:y>
    </cdr:from>
    <cdr:to>
      <cdr:x>0.97557</cdr:x>
      <cdr:y>0.18224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521" y="184184"/>
          <a:ext cx="7582047" cy="885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0.07526</cdr:x>
      <cdr:y>0.85663</cdr:y>
    </cdr:from>
    <cdr:to>
      <cdr:x>0.90999</cdr:x>
      <cdr:y>0.93303</cdr:y>
    </cdr:to>
    <cdr:sp macro="" textlink="">
      <cdr:nvSpPr>
        <cdr:cNvPr id="4" name="TextBox 3"/>
        <cdr:cNvSpPr txBox="1"/>
      </cdr:nvSpPr>
      <cdr:spPr>
        <a:xfrm xmlns:a="http://schemas.openxmlformats.org/drawingml/2006/main" rot="10800000" flipV="1">
          <a:off x="602129" y="5026209"/>
          <a:ext cx="6678706" cy="448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/>
            <a:t>FY 2014 PROPOSED BUDGET BY CATEGORY</a:t>
          </a:r>
          <a:endParaRPr lang="en-US" sz="2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0.5392</cdr:x>
      <cdr:y>0.35894</cdr:y>
    </cdr:from>
    <cdr:to>
      <cdr:x>0.64286</cdr:x>
      <cdr:y>0.49822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6444" y="23565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0.44849</cdr:x>
      <cdr:y>0.298</cdr:y>
    </cdr:from>
    <cdr:to>
      <cdr:x>0.73247</cdr:x>
      <cdr:y>0.54176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6209" y="1956455"/>
          <a:ext cx="2505086" cy="1600345"/>
        </a:xfrm>
        <a:prstGeom xmlns:a="http://schemas.openxmlformats.org/drawingml/2006/main" prst="rect">
          <a:avLst/>
        </a:prstGeom>
        <a:ln xmlns:a="http://schemas.openxmlformats.org/drawingml/2006/main" w="28575" cmpd="sng">
          <a:solidFill>
            <a:srgbClr val="00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181 additional students</a:t>
          </a:r>
        </a:p>
        <a:p xmlns:a="http://schemas.openxmlformats.org/drawingml/2006/main">
          <a:r>
            <a:rPr lang="en-US" sz="1800" b="1" dirty="0" smtClean="0"/>
            <a:t>(19.1%)</a:t>
          </a:r>
        </a:p>
        <a:p xmlns:a="http://schemas.openxmlformats.org/drawingml/2006/main">
          <a:r>
            <a:rPr lang="en-US" sz="1800" b="1" dirty="0" err="1" smtClean="0"/>
            <a:t>vs</a:t>
          </a:r>
          <a:endParaRPr lang="en-US" sz="1800" b="1" dirty="0" smtClean="0"/>
        </a:p>
        <a:p xmlns:a="http://schemas.openxmlformats.org/drawingml/2006/main">
          <a:r>
            <a:rPr lang="en-US" sz="1800" b="1" dirty="0" smtClean="0"/>
            <a:t>50 core subject sections</a:t>
          </a:r>
        </a:p>
        <a:p xmlns:a="http://schemas.openxmlformats.org/drawingml/2006/main">
          <a:r>
            <a:rPr lang="en-US" sz="1800" b="1" dirty="0" smtClean="0"/>
            <a:t>(22.7%)</a:t>
          </a:r>
        </a:p>
        <a:p xmlns:a="http://schemas.openxmlformats.org/drawingml/2006/main">
          <a:endParaRPr lang="en-US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0.84241</cdr:x>
      <cdr:y>0.16069</cdr:y>
    </cdr:from>
    <cdr:to>
      <cdr:x>0.94474</cdr:x>
      <cdr:y>0.25464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27563" y="1072207"/>
          <a:ext cx="914400" cy="626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0.85348</cdr:x>
      <cdr:y>0.72188</cdr:y>
    </cdr:from>
    <cdr:to>
      <cdr:x>1</cdr:x>
      <cdr:y>0.85892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6529" y="4816683"/>
          <a:ext cx="130923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0.37222</cdr:x>
      <cdr:y>0.26252</cdr:y>
    </cdr:from>
    <cdr:to>
      <cdr:x>0.47222</cdr:x>
      <cdr:y>0.39625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3600" y="17949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9329F-F086-A84C-BF5F-CDB298477EE8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31449-50D4-F645-99AB-40E1E0C7D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INTERNAL PROJECTS FOR EACH BUDGET YEAR FOLLOW A SIMPLE STRATEGY.</a:t>
            </a:r>
          </a:p>
          <a:p>
            <a:r>
              <a:rPr lang="en-US" baseline="0" dirty="0" smtClean="0"/>
              <a:t>	PROJECT K NUMBER, </a:t>
            </a:r>
          </a:p>
          <a:p>
            <a:r>
              <a:rPr lang="en-US" baseline="0" dirty="0" smtClean="0"/>
              <a:t>	PROJECT INCREASE TO GRADE 1,</a:t>
            </a:r>
          </a:p>
          <a:p>
            <a:r>
              <a:rPr lang="en-US" baseline="0" dirty="0" smtClean="0"/>
              <a:t>	 AND MOVE EVERYONE ELSE ALONG  (all real kids).  </a:t>
            </a:r>
          </a:p>
          <a:p>
            <a:r>
              <a:rPr lang="en-US" baseline="0" dirty="0" smtClean="0"/>
              <a:t>	ASSUME, BUT DO 	NOT QUANTIFY IN AND OUT MIGRATION </a:t>
            </a:r>
          </a:p>
          <a:p>
            <a:endParaRPr lang="en-US" baseline="0" dirty="0" smtClean="0"/>
          </a:p>
          <a:p>
            <a:r>
              <a:rPr lang="en-US" dirty="0" smtClean="0"/>
              <a:t>LAST 3 YEARS, GRADE K TO 1 HAS AVERAGED</a:t>
            </a:r>
            <a:r>
              <a:rPr lang="en-US" baseline="0" dirty="0" smtClean="0"/>
              <a:t> MORE THAN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A809-44F7-2D46-B6D0-3AB675477E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r>
              <a:rPr lang="en-US" baseline="0" dirty="0" smtClean="0"/>
              <a:t> STARTS IN SEPTEMBER BEGINNING WITH </a:t>
            </a:r>
            <a:r>
              <a:rPr lang="en-US" baseline="0" dirty="0" err="1" smtClean="0"/>
              <a:t>REQuESTS</a:t>
            </a:r>
            <a:r>
              <a:rPr lang="en-US" baseline="0" dirty="0" smtClean="0"/>
              <a:t> “FROM THE FIELD”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SEPTEMBER –EARLY JANUARY IS ADMIN PROCESS,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  PRIORITIZING AND ADOPTION BEGINS IN JANUARY AND CULMINATES WITH TOWN MEETING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HOPEFULLY WITH CONSENSUS FROM SELECTMEN AND ADCOM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A809-44F7-2D46-B6D0-3AB675477E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BULLET</a:t>
            </a:r>
          </a:p>
          <a:p>
            <a:r>
              <a:rPr lang="en-US" dirty="0" smtClean="0"/>
              <a:t>	NOTE KINDS OF STIMULUS DOLLARS</a:t>
            </a:r>
          </a:p>
          <a:p>
            <a:r>
              <a:rPr lang="en-US" dirty="0" smtClean="0"/>
              <a:t>		SPED IDEA B</a:t>
            </a:r>
          </a:p>
          <a:p>
            <a:r>
              <a:rPr lang="en-US" dirty="0" smtClean="0"/>
              <a:t>		ARRA TO GENERAL BUDGET</a:t>
            </a:r>
          </a:p>
          <a:p>
            <a:r>
              <a:rPr lang="en-US" dirty="0" smtClean="0"/>
              <a:t>		JOBS DOLLARS</a:t>
            </a:r>
          </a:p>
          <a:p>
            <a:r>
              <a:rPr lang="en-US" dirty="0" smtClean="0"/>
              <a:t>SOME WERE SEEN AS OFFSETS IN THE BUDGET  ($783);  OTHER DOLLARS</a:t>
            </a:r>
            <a:r>
              <a:rPr lang="en-US" baseline="0" dirty="0" smtClean="0"/>
              <a:t> DID NOT SHOW UP AS OFFSETS BUT DID SUPPORT SOME POSITIONS WHICH NEED TO BE REPLACED (EX.  READING TUTORS THAT ARE IN BUDGET)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INFLATION DOES IMPACT PURCHASES AND NOT ALWAYS IN THE % THAT MIGHT BE CONSIDERED “SUSTAINABLE”  EX. FUEL PRICES IMPACT BOTH MANUFACTUREING OF ITEMS AND SHIPPING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A809-44F7-2D46-B6D0-3AB675477E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5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REASONABLE REQUESTS!!!!!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SC IS ASKED TO LOOK ESPECIALLY AT THEM!!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FILTER HERE IS WHAT IS NEEDED, WHICH MAY NOT ALWAYS BE WHAT IS AFFORDABLE.  WE DO UNDERSTAND THAT!!!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APS   </a:t>
            </a:r>
          </a:p>
          <a:p>
            <a:r>
              <a:rPr lang="en-US" dirty="0" smtClean="0"/>
              <a:t>	ROUTINE SCHOOL MANAGEMENT</a:t>
            </a:r>
          </a:p>
          <a:p>
            <a:r>
              <a:rPr lang="en-US" dirty="0" smtClean="0"/>
              <a:t>	NEEDED FOR UPCOMING EVAL</a:t>
            </a:r>
          </a:p>
          <a:p>
            <a:r>
              <a:rPr lang="en-US" dirty="0" smtClean="0"/>
              <a:t>	BENEFIT IN SPED MEETINGS AND PARENT MEETINGS</a:t>
            </a:r>
          </a:p>
          <a:p>
            <a:r>
              <a:rPr lang="en-US" dirty="0" smtClean="0"/>
              <a:t>	INCREASING MANDATES SUCH AS COMMON CORE, BULLYING,</a:t>
            </a:r>
            <a:r>
              <a:rPr lang="en-US" baseline="0" dirty="0" smtClean="0"/>
              <a:t>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A809-44F7-2D46-B6D0-3AB675477E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 TO DO IN SHORT TIME!!!!!</a:t>
            </a:r>
          </a:p>
          <a:p>
            <a:endParaRPr lang="en-US" dirty="0" smtClean="0"/>
          </a:p>
          <a:p>
            <a:r>
              <a:rPr lang="en-US" dirty="0" smtClean="0"/>
              <a:t>COUPLE</a:t>
            </a:r>
            <a:r>
              <a:rPr lang="en-US" baseline="0" dirty="0" smtClean="0"/>
              <a:t> OF OTHER ANTICIPATED MEETINGS (ADCOM SUBCOMMITTEE) NOT YET ON THE SCHEDULE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INFO ON WHICH FUNCTIONS </a:t>
            </a:r>
            <a:r>
              <a:rPr lang="en-US" smtClean="0"/>
              <a:t>ARE SCHEDUED ON WHICH THURSDAY </a:t>
            </a:r>
            <a:r>
              <a:rPr lang="en-US" baseline="0" smtClean="0"/>
              <a:t> </a:t>
            </a:r>
            <a:r>
              <a:rPr lang="en-US" baseline="0" dirty="0" smtClean="0"/>
              <a:t>IS IN YOUR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A809-44F7-2D46-B6D0-3AB675477E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0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3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0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7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9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0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4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1E2C-E9E0-CF43-A262-E02BE7814399}" type="datetimeFigureOut">
              <a:rPr lang="en-US" smtClean="0"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AC83-B6AF-3144-B9F9-C812EAC7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3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4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5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Word_Document6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7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8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png"/><Relationship Id="rId4" Type="http://schemas.openxmlformats.org/officeDocument/2006/relationships/package" Target="../embeddings/Microsoft_Word_Document9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0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png"/><Relationship Id="rId4" Type="http://schemas.openxmlformats.org/officeDocument/2006/relationships/package" Target="../embeddings/Microsoft_Word_Document11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2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3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4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5.doc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png"/><Relationship Id="rId4" Type="http://schemas.openxmlformats.org/officeDocument/2006/relationships/package" Target="../embeddings/Microsoft_Word_Document16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7.docx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/>
        </p:nvSpPr>
        <p:spPr>
          <a:xfrm>
            <a:off x="400118" y="1948246"/>
            <a:ext cx="8367684" cy="1739505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dirty="0" smtClean="0"/>
              <a:t>HINGHAM PUBLIC SCHOOLS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BUDGET HEARING # 1 FOR FY 14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January 10, 2013</a:t>
            </a:r>
            <a:endParaRPr lang="en-US" sz="4000" dirty="0"/>
          </a:p>
        </p:txBody>
      </p:sp>
      <p:sp>
        <p:nvSpPr>
          <p:cNvPr id="3" name="Subtitle 5"/>
          <p:cNvSpPr>
            <a:spLocks noGrp="1"/>
          </p:cNvSpPr>
          <p:nvPr/>
        </p:nvSpPr>
        <p:spPr>
          <a:xfrm>
            <a:off x="400118" y="4127500"/>
            <a:ext cx="8367684" cy="2324100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Operating Budget Proposal </a:t>
            </a:r>
          </a:p>
          <a:p>
            <a:r>
              <a:rPr lang="en-US" b="1" dirty="0" smtClean="0"/>
              <a:t>from the Administration to the School Committee</a:t>
            </a:r>
          </a:p>
          <a:p>
            <a:r>
              <a:rPr lang="en-US" b="1" dirty="0" smtClean="0"/>
              <a:t>Functions: 1100, 1200, 2200, 2300, 2350,</a:t>
            </a:r>
          </a:p>
          <a:p>
            <a:r>
              <a:rPr lang="en-US" b="1" dirty="0" smtClean="0"/>
              <a:t> 2400, 2450, 2500 2700, 2800, 3200, 5100, </a:t>
            </a:r>
          </a:p>
          <a:p>
            <a:r>
              <a:rPr lang="en-US" b="1" dirty="0" smtClean="0"/>
              <a:t>3300E, 9100E, Other</a:t>
            </a:r>
          </a:p>
        </p:txBody>
      </p:sp>
      <p:pic>
        <p:nvPicPr>
          <p:cNvPr id="4" name="Picture 3" descr="redwh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00" y="355293"/>
            <a:ext cx="1755200" cy="1270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32" y="102032"/>
            <a:ext cx="1835668" cy="17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274638"/>
            <a:ext cx="8839199" cy="1008130"/>
          </a:xfrm>
          <a:ln w="38100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WHAT IS A “NEEDS - BASED” BUDGET?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417638"/>
            <a:ext cx="8839199" cy="5440362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A proposal from the administration to the SC that reflects needs and priorities as identified by Principals, Directors, and Central Office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One that includes costs that are known or projected based upon current information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One that results from enrollment increases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b="1" dirty="0" smtClean="0"/>
              <a:t> new or emerging needs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b="1" dirty="0" smtClean="0"/>
              <a:t> </a:t>
            </a:r>
            <a:r>
              <a:rPr lang="en-US" b="1" smtClean="0"/>
              <a:t>a backlog </a:t>
            </a:r>
            <a:r>
              <a:rPr lang="en-US" b="1" dirty="0" smtClean="0"/>
              <a:t>of needs  reflecting prior cuts or underfunding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15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27133"/>
              </p:ext>
            </p:extLst>
          </p:nvPr>
        </p:nvGraphicFramePr>
        <p:xfrm>
          <a:off x="609597" y="1219200"/>
          <a:ext cx="8153402" cy="5257799"/>
        </p:xfrm>
        <a:graphic>
          <a:graphicData uri="http://schemas.openxmlformats.org/drawingml/2006/table">
            <a:tbl>
              <a:tblPr/>
              <a:tblGrid>
                <a:gridCol w="990461"/>
                <a:gridCol w="1980923"/>
                <a:gridCol w="1067219"/>
                <a:gridCol w="1155351"/>
                <a:gridCol w="1157526"/>
                <a:gridCol w="1038193"/>
                <a:gridCol w="763729"/>
              </a:tblGrid>
              <a:tr h="19507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Increase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ACCOUNT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ACCOUNT TITLE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2011-2012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(Decrease)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077">
                <a:tc>
                  <a:txBody>
                    <a:bodyPr/>
                    <a:lstStyle/>
                    <a:p>
                      <a:pPr algn="l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School Committee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$55,850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$45,850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$46,850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1,000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900" b="0" i="0" u="none" strike="noStrike" baseline="0" dirty="0" smtClean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en-US" sz="9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US" sz="900" b="1" i="0" u="none" strike="noStrike" dirty="0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Administration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$832,092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$846,853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$867,955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21,102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Principals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$1,720,828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$1,760,477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$1,965,454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204,977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Teaching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$18,152,831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$18,645,917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$19,748,519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1,102,602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Professional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$182,100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$185,100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$187,000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1,900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2400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Textbooks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$222,051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$237,137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$264,066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26,929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2410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Instructional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$11,500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$22,700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11,200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2450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Instructional Technology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$561,899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$585,947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$672,780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86,833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2500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Library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$518,918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$537,159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$630,498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93,339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2700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Counseling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$845,810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$876,234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$952,457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76,223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2800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Psychological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$321,363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$329,464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$339,448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9,983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Health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$447,300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$477,485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$492,100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14,615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3300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$1,147,496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$1,236,613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$1,286,998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50,384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3510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Athletics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$551,887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$595,919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$595,890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-29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3520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Other Student Activity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$90,638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$94,706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$103,041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8,335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4110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Custodial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$1,300,777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$1,329,369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$1,417,918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88,549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4120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Heating of Buildings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$378,385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$458,369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$392,002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-66,367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4130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Utilities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$716,529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$732,145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$749,943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17,798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4210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Maintenance of Grounds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$12,892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$13,478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$27,108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13,630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4220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Plant Maintenance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$702,529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$718,640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$751,126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32,487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4230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Repairs of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$109,150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$107,370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$106,053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-1,317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5100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Employee Retirement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$40,120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$75,792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$29,231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-46,561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7000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Non-</a:t>
                      </a:r>
                      <a:r>
                        <a:rPr lang="en-US" sz="900" b="1" i="0" u="none" strike="noStrike" dirty="0">
                          <a:solidFill>
                            <a:srgbClr val="3366FF"/>
                          </a:solidFill>
                          <a:effectLst/>
                          <a:latin typeface="Arial"/>
                        </a:rPr>
                        <a:t>Instructional</a:t>
                      </a:r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Allowance</a:t>
                      </a:r>
                      <a:r>
                        <a:rPr lang="en-US" sz="9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 for increases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$21,671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$215,736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194,065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Total Regular Education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$28,911,445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$29,923,194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$31,864,872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$1,941,678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6.49%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2286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FY 14 Budget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Regular Education  </a:t>
            </a:r>
            <a:r>
              <a:rPr lang="en-US" sz="2000" b="1" dirty="0" smtClean="0">
                <a:solidFill>
                  <a:srgbClr val="FF0000"/>
                </a:solidFill>
              </a:rPr>
              <a:t>January 10 agenda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51667"/>
              </p:ext>
            </p:extLst>
          </p:nvPr>
        </p:nvGraphicFramePr>
        <p:xfrm>
          <a:off x="457200" y="1981196"/>
          <a:ext cx="8229601" cy="4191003"/>
        </p:xfrm>
        <a:graphic>
          <a:graphicData uri="http://schemas.openxmlformats.org/drawingml/2006/table">
            <a:tbl>
              <a:tblPr/>
              <a:tblGrid>
                <a:gridCol w="1021976"/>
                <a:gridCol w="1977176"/>
                <a:gridCol w="1074997"/>
                <a:gridCol w="1168344"/>
                <a:gridCol w="1168344"/>
                <a:gridCol w="1047897"/>
                <a:gridCol w="770867"/>
              </a:tblGrid>
              <a:tr h="24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2100B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Sped Supervision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$204,300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$238,244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$242,314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4,070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2300B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Sped Instruction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$5,128,518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$5,457,819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$5,692,823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235,004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2350B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Sped Prof.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$10,700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$10,700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$9,900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-800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2400B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Sped Textbooks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2700B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Sped Counseling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$372,524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$388,316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$403,720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15,404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2800B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Sped Psychological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$196,285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$231,753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$245,277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13,524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3300B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Sped 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$559,305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$627,287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$569,553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-57,734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9100B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Sped Prog w/other Districts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$2,977,918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$3,543,599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$3,400,388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-143,211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Total Special Education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$9,450,450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$10,498,618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$10,564,875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$66,256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0.63%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1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861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3300E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Vocational 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$10,400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9100E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Vocational Tuition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$62,100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$135,108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$127,892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-7,216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C0504D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Total </a:t>
                      </a:r>
                      <a:r>
                        <a:rPr lang="en-US" sz="1100" b="1" i="0" u="none" strike="noStrike" dirty="0" err="1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Votech</a:t>
                      </a:r>
                      <a:endParaRPr lang="en-US" sz="1100" b="1" i="0" u="none" strike="noStrike" dirty="0">
                        <a:solidFill>
                          <a:srgbClr val="C0504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$72,500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$145,508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$138,292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-$7,216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-4.96%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5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C0504D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C0504D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C0504D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C0504D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C0504D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C0504D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C0504D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7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13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effectLst/>
                          <a:latin typeface="Arial"/>
                        </a:rPr>
                        <a:t>Total Proposed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dbl" strike="noStrike" dirty="0">
                          <a:effectLst/>
                          <a:latin typeface="Arial"/>
                        </a:rPr>
                        <a:t>$38,434,395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dbl" strike="noStrike" dirty="0">
                          <a:effectLst/>
                          <a:latin typeface="Arial"/>
                        </a:rPr>
                        <a:t>$40,567,321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dbl" strike="noStrike" dirty="0">
                          <a:effectLst/>
                          <a:latin typeface="Arial"/>
                        </a:rPr>
                        <a:t>$42,568,038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dbl" strike="noStrike" dirty="0">
                          <a:effectLst/>
                          <a:latin typeface="Arial"/>
                        </a:rPr>
                        <a:t>$2,000,718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dbl" strike="noStrike" dirty="0">
                          <a:effectLst/>
                          <a:latin typeface="Arial"/>
                        </a:rPr>
                        <a:t>4.93%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533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</a:rPr>
              <a:t>FY 14 Budget</a:t>
            </a:r>
          </a:p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Special Education and </a:t>
            </a:r>
            <a:r>
              <a:rPr lang="en-US" sz="2800" b="1" dirty="0" err="1" smtClean="0">
                <a:solidFill>
                  <a:schemeClr val="accent2"/>
                </a:solidFill>
              </a:rPr>
              <a:t>VoTech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784071"/>
              </p:ext>
            </p:extLst>
          </p:nvPr>
        </p:nvGraphicFramePr>
        <p:xfrm>
          <a:off x="150381" y="240228"/>
          <a:ext cx="8791231" cy="625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1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524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FY 14 Budget </a:t>
            </a:r>
            <a:r>
              <a:rPr lang="en-US" sz="2800" b="1" dirty="0" smtClean="0"/>
              <a:t>Budget Offsets</a:t>
            </a:r>
          </a:p>
          <a:p>
            <a:pPr algn="ctr"/>
            <a:r>
              <a:rPr lang="en-US" sz="2800" b="1" dirty="0" smtClean="0"/>
              <a:t>(Gross and Net Budget)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284374"/>
              </p:ext>
            </p:extLst>
          </p:nvPr>
        </p:nvGraphicFramePr>
        <p:xfrm>
          <a:off x="304800" y="1168400"/>
          <a:ext cx="8458200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Worksheet" r:id="rId3" imgW="7210391" imgH="9096492" progId="Excel.Sheet.8">
                  <p:embed/>
                </p:oleObj>
              </mc:Choice>
              <mc:Fallback>
                <p:oleObj name="Worksheet" r:id="rId3" imgW="7210391" imgH="909649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68400"/>
                        <a:ext cx="8458200" cy="530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16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273434"/>
              </p:ext>
            </p:extLst>
          </p:nvPr>
        </p:nvGraphicFramePr>
        <p:xfrm>
          <a:off x="217217" y="100268"/>
          <a:ext cx="8655261" cy="663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75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450279"/>
              </p:ext>
            </p:extLst>
          </p:nvPr>
        </p:nvGraphicFramePr>
        <p:xfrm>
          <a:off x="228600" y="990600"/>
          <a:ext cx="85534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Worksheet" r:id="rId4" imgW="8553346" imgH="3838455" progId="Excel.Sheet.8">
                  <p:embed/>
                </p:oleObj>
              </mc:Choice>
              <mc:Fallback>
                <p:oleObj name="Worksheet" r:id="rId4" imgW="8553346" imgH="383845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990600"/>
                        <a:ext cx="855345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6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41644"/>
              </p:ext>
            </p:extLst>
          </p:nvPr>
        </p:nvGraphicFramePr>
        <p:xfrm>
          <a:off x="411030" y="233962"/>
          <a:ext cx="8578412" cy="66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03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803" y="133692"/>
            <a:ext cx="8941941" cy="146650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Enrollment Related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Requests reflect both anticipated enrollment for September 2013 </a:t>
            </a:r>
            <a:br>
              <a:rPr lang="en-US" sz="2400" b="1" dirty="0" smtClean="0"/>
            </a:br>
            <a:r>
              <a:rPr lang="en-US" sz="2400" b="1" dirty="0" smtClean="0"/>
              <a:t>and underfunding of prior year needs as enrollments have grown.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803" y="1706082"/>
            <a:ext cx="8941941" cy="515191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3366FF"/>
                </a:solidFill>
              </a:rPr>
              <a:t>1</a:t>
            </a:r>
            <a:r>
              <a:rPr lang="en-US" sz="3600" b="1" dirty="0" smtClean="0">
                <a:solidFill>
                  <a:srgbClr val="3366FF"/>
                </a:solidFill>
              </a:rPr>
              <a:t>.0 K-5 teacher</a:t>
            </a:r>
            <a:r>
              <a:rPr lang="en-US" sz="3600" b="1" dirty="0">
                <a:solidFill>
                  <a:srgbClr val="3366FF"/>
                </a:solidFill>
              </a:rPr>
              <a:t>	</a:t>
            </a:r>
            <a:r>
              <a:rPr lang="en-US" sz="3600" b="1" dirty="0" smtClean="0">
                <a:solidFill>
                  <a:srgbClr val="3366FF"/>
                </a:solidFill>
              </a:rPr>
              <a:t>				     	   $51,583</a:t>
            </a:r>
          </a:p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3366FF"/>
                </a:solidFill>
              </a:rPr>
              <a:t>4.0  gr. 7-12 teachers (core</a:t>
            </a:r>
            <a:r>
              <a:rPr lang="en-US" sz="3600" b="1" dirty="0">
                <a:solidFill>
                  <a:srgbClr val="3366FF"/>
                </a:solidFill>
              </a:rPr>
              <a:t> </a:t>
            </a:r>
            <a:r>
              <a:rPr lang="en-US" sz="3600" b="1" dirty="0" smtClean="0">
                <a:solidFill>
                  <a:srgbClr val="3366FF"/>
                </a:solidFill>
              </a:rPr>
              <a:t>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3366FF"/>
                </a:solidFill>
              </a:rPr>
              <a:t>   subjects and electives)		    		 $231,572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/>
              <a:t>additional bus and driver		  	   $46,809		</a:t>
            </a:r>
          </a:p>
          <a:p>
            <a:pPr>
              <a:lnSpc>
                <a:spcPct val="110000"/>
              </a:lnSpc>
            </a:pPr>
            <a:r>
              <a:rPr lang="en-US" sz="3600" b="1" dirty="0" smtClean="0"/>
              <a:t>assistant X-country coach		</a:t>
            </a:r>
            <a:r>
              <a:rPr lang="en-US" sz="3600" b="1" dirty="0"/>
              <a:t> </a:t>
            </a:r>
            <a:r>
              <a:rPr lang="en-US" sz="3600" b="1" dirty="0" smtClean="0"/>
              <a:t>         $1,623</a:t>
            </a:r>
          </a:p>
          <a:p>
            <a:pPr>
              <a:lnSpc>
                <a:spcPct val="110000"/>
              </a:lnSpc>
            </a:pPr>
            <a:r>
              <a:rPr lang="en-US" sz="3600" b="1" dirty="0" smtClean="0"/>
              <a:t>assistant sailing coach					      $1,623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b="1" u="sng" dirty="0" smtClean="0"/>
              <a:t>Total in Enrollment Related = $333,210  </a:t>
            </a:r>
            <a:endParaRPr lang="en-US" sz="3600" b="1" u="sng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 flipH="1">
            <a:off x="9407166" y="1600200"/>
            <a:ext cx="818741" cy="51178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746361"/>
              </p:ext>
            </p:extLst>
          </p:nvPr>
        </p:nvGraphicFramePr>
        <p:xfrm>
          <a:off x="58750" y="110210"/>
          <a:ext cx="9085249" cy="674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Document" r:id="rId4" imgW="8928100" imgH="7137400" progId="Word.Document.12">
                  <p:embed/>
                </p:oleObj>
              </mc:Choice>
              <mc:Fallback>
                <p:oleObj name="Document" r:id="rId4" imgW="8928100" imgH="713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50" y="110210"/>
                        <a:ext cx="9085249" cy="6747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7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60"/>
            <a:ext cx="8229599" cy="1278478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ADMINISTRATION’S PROPOSED BUDGET </a:t>
            </a:r>
            <a:br>
              <a:rPr lang="en-US" sz="3200" dirty="0" smtClean="0"/>
            </a:br>
            <a:r>
              <a:rPr lang="en-US" sz="3200" dirty="0" smtClean="0"/>
              <a:t>What’s new for 2014 ??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4711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u="sng" dirty="0" smtClean="0"/>
              <a:t>The proposed budget reflects:</a:t>
            </a:r>
          </a:p>
          <a:p>
            <a:pPr marL="0" indent="0">
              <a:lnSpc>
                <a:spcPct val="60000"/>
              </a:lnSpc>
              <a:buNone/>
            </a:pPr>
            <a:endParaRPr lang="en-US" sz="2400" u="sng" dirty="0" smtClean="0"/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400" dirty="0" smtClean="0"/>
              <a:t>Additional ”user” backup information for decision makers and priority setters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400" dirty="0" smtClean="0"/>
              <a:t>Continued separation of regular and special education budgets during development process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400" dirty="0" smtClean="0"/>
              <a:t>A different </a:t>
            </a:r>
            <a:r>
              <a:rPr lang="en-US" sz="2400" i="1" u="sng" dirty="0" smtClean="0"/>
              <a:t>starting point</a:t>
            </a:r>
            <a:r>
              <a:rPr lang="en-US" sz="2400" dirty="0" smtClean="0"/>
              <a:t> for discussion, but an expectation for a similar process of collaborative decision making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4711"/>
          </a:xfrm>
          <a:ln w="38100" cmpd="sng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u="sng" dirty="0" smtClean="0"/>
              <a:t>The proposed budget is:</a:t>
            </a:r>
          </a:p>
          <a:p>
            <a:pPr marL="0" indent="0">
              <a:lnSpc>
                <a:spcPct val="60000"/>
              </a:lnSpc>
              <a:buNone/>
            </a:pPr>
            <a:endParaRPr lang="en-US" sz="2600" u="sng" dirty="0" smtClean="0"/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dirty="0" smtClean="0"/>
              <a:t>NOT the expected end point</a:t>
            </a:r>
          </a:p>
          <a:p>
            <a:pPr marL="342900" lvl="1" indent="-342900">
              <a:lnSpc>
                <a:spcPct val="90000"/>
              </a:lnSpc>
              <a:buFont typeface="Wingdings" charset="2"/>
              <a:buChar char="Ø"/>
            </a:pPr>
            <a:r>
              <a:rPr lang="en-US" sz="2600" dirty="0" smtClean="0"/>
              <a:t>NOT intended </a:t>
            </a:r>
            <a:r>
              <a:rPr lang="en-US" sz="2600" dirty="0"/>
              <a:t>to convey a lack of sensitivity or awareness of </a:t>
            </a:r>
            <a:r>
              <a:rPr lang="en-US" sz="2600" dirty="0" smtClean="0"/>
              <a:t>fiscal realities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dirty="0" smtClean="0"/>
              <a:t>NOT a perfect product 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n-US" sz="2600" dirty="0" smtClean="0"/>
              <a:t>Errors exist and will be corrected.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n-US" sz="2600" dirty="0" smtClean="0"/>
              <a:t>Changes will occur over the discussion process and info will be updated.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959765"/>
              </p:ext>
            </p:extLst>
          </p:nvPr>
        </p:nvGraphicFramePr>
        <p:xfrm>
          <a:off x="220133" y="135467"/>
          <a:ext cx="8788399" cy="653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7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268667"/>
              </p:ext>
            </p:extLst>
          </p:nvPr>
        </p:nvGraphicFramePr>
        <p:xfrm>
          <a:off x="131954" y="115468"/>
          <a:ext cx="8857412" cy="661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27214" y="1965641"/>
            <a:ext cx="2452897" cy="224676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100 additional students</a:t>
            </a:r>
          </a:p>
          <a:p>
            <a:pPr algn="ctr"/>
            <a:r>
              <a:rPr lang="en-US" sz="2000" b="1" dirty="0" smtClean="0"/>
              <a:t>(11.4%)</a:t>
            </a:r>
          </a:p>
          <a:p>
            <a:pPr algn="ctr"/>
            <a:r>
              <a:rPr lang="en-US" sz="2000" b="1" dirty="0" err="1"/>
              <a:t>v</a:t>
            </a:r>
            <a:r>
              <a:rPr lang="en-US" sz="2000" b="1" dirty="0" err="1" smtClean="0"/>
              <a:t>s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8 core subject sections</a:t>
            </a:r>
          </a:p>
          <a:p>
            <a:pPr algn="ctr"/>
            <a:r>
              <a:rPr lang="en-US" sz="2000" b="1" dirty="0" smtClean="0"/>
              <a:t>(3.9%)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66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892856"/>
              </p:ext>
            </p:extLst>
          </p:nvPr>
        </p:nvGraphicFramePr>
        <p:xfrm>
          <a:off x="131954" y="148346"/>
          <a:ext cx="8821231" cy="656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0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256583" y="131244"/>
            <a:ext cx="8736671" cy="628479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b="1" u="sng" dirty="0" smtClean="0"/>
              <a:t>Restoration of Needed Positions Or Services</a:t>
            </a:r>
          </a:p>
          <a:p>
            <a:pPr algn="ctr">
              <a:lnSpc>
                <a:spcPct val="50000"/>
              </a:lnSpc>
            </a:pPr>
            <a:endParaRPr lang="en-US" sz="3600" b="1" dirty="0" smtClean="0"/>
          </a:p>
          <a:p>
            <a:r>
              <a:rPr lang="en-US" sz="2400" b="1" dirty="0" smtClean="0"/>
              <a:t>These roles and services existed formerly, but have been cut or reduced over the past 5 years (some when </a:t>
            </a:r>
            <a:r>
              <a:rPr lang="en-US" sz="2400" b="1" dirty="0"/>
              <a:t>the proposed operating budget override request was reduced in Spring 2009).  Positions are necessary to the effective and efficient operation of the schools; enrollment and other needs have increased since 2009</a:t>
            </a:r>
            <a:r>
              <a:rPr lang="en-US" sz="2400" b="1" dirty="0" smtClean="0"/>
              <a:t>.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sz="2800" b="1" dirty="0">
                <a:solidFill>
                  <a:srgbClr val="0000FF"/>
                </a:solidFill>
              </a:rPr>
              <a:t>0.5 </a:t>
            </a:r>
            <a:r>
              <a:rPr lang="en-US" sz="2800" b="1" dirty="0" smtClean="0">
                <a:solidFill>
                  <a:srgbClr val="0000FF"/>
                </a:solidFill>
              </a:rPr>
              <a:t> middle </a:t>
            </a:r>
            <a:r>
              <a:rPr lang="en-US" sz="2800" b="1" dirty="0">
                <a:solidFill>
                  <a:srgbClr val="0000FF"/>
                </a:solidFill>
              </a:rPr>
              <a:t>school librarian 	</a:t>
            </a:r>
            <a:r>
              <a:rPr lang="en-US" sz="2800" b="1" dirty="0" smtClean="0">
                <a:solidFill>
                  <a:srgbClr val="0000FF"/>
                </a:solidFill>
              </a:rPr>
              <a:t>						 </a:t>
            </a:r>
            <a:r>
              <a:rPr lang="en-US" sz="2800" b="1" dirty="0">
                <a:solidFill>
                  <a:srgbClr val="0000FF"/>
                </a:solidFill>
              </a:rPr>
              <a:t>$</a:t>
            </a:r>
            <a:r>
              <a:rPr lang="en-US" sz="2800" b="1" dirty="0" smtClean="0">
                <a:solidFill>
                  <a:srgbClr val="0000FF"/>
                </a:solidFill>
              </a:rPr>
              <a:t>30,302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1.0  </a:t>
            </a:r>
            <a:r>
              <a:rPr lang="en-US" sz="2800" b="1" dirty="0">
                <a:solidFill>
                  <a:srgbClr val="0000FF"/>
                </a:solidFill>
              </a:rPr>
              <a:t>middle school technology specialist </a:t>
            </a:r>
            <a:r>
              <a:rPr lang="en-US" sz="2800" b="1" i="1" dirty="0">
                <a:solidFill>
                  <a:srgbClr val="0000FF"/>
                </a:solidFill>
              </a:rPr>
              <a:t>			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$56,107</a:t>
            </a:r>
          </a:p>
          <a:p>
            <a:endParaRPr lang="en-US" sz="2800" b="1" i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0.6 </a:t>
            </a:r>
            <a:r>
              <a:rPr lang="en-US" sz="2800" b="1" dirty="0" smtClean="0">
                <a:solidFill>
                  <a:srgbClr val="0000FF"/>
                </a:solidFill>
              </a:rPr>
              <a:t> K</a:t>
            </a:r>
            <a:r>
              <a:rPr lang="en-US" sz="2800" b="1" dirty="0">
                <a:solidFill>
                  <a:srgbClr val="0000FF"/>
                </a:solidFill>
              </a:rPr>
              <a:t>-12 mathematics director </a:t>
            </a:r>
            <a:r>
              <a:rPr lang="en-US" sz="2800" b="1" dirty="0" smtClean="0">
                <a:solidFill>
                  <a:srgbClr val="0000FF"/>
                </a:solidFill>
              </a:rPr>
              <a:t>(full time)</a:t>
            </a:r>
            <a:r>
              <a:rPr lang="en-US" sz="2800" b="1" i="1" dirty="0">
                <a:solidFill>
                  <a:srgbClr val="0000FF"/>
                </a:solidFill>
              </a:rPr>
              <a:t>	</a:t>
            </a:r>
            <a:r>
              <a:rPr lang="en-US" sz="2800" b="1" i="1" dirty="0" smtClean="0">
                <a:solidFill>
                  <a:srgbClr val="0000FF"/>
                </a:solidFill>
              </a:rPr>
              <a:t>	 </a:t>
            </a:r>
            <a:r>
              <a:rPr lang="en-US" sz="2800" b="1" dirty="0" smtClean="0">
                <a:solidFill>
                  <a:srgbClr val="0000FF"/>
                </a:solidFill>
              </a:rPr>
              <a:t>$61,849</a:t>
            </a: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2.0  elementary </a:t>
            </a:r>
            <a:r>
              <a:rPr lang="en-US" sz="2800" b="1" dirty="0">
                <a:solidFill>
                  <a:srgbClr val="0000FF"/>
                </a:solidFill>
              </a:rPr>
              <a:t>assistant principals </a:t>
            </a:r>
            <a:r>
              <a:rPr lang="en-US" sz="2800" b="1" dirty="0" smtClean="0">
                <a:solidFill>
                  <a:srgbClr val="0000FF"/>
                </a:solidFill>
              </a:rPr>
              <a:t>				$190,332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267" y="179587"/>
            <a:ext cx="8762331" cy="692497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(restoration continued)</a:t>
            </a:r>
          </a:p>
          <a:p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1.0 </a:t>
            </a:r>
            <a:r>
              <a:rPr lang="en-US" sz="3200" b="1" dirty="0"/>
              <a:t>PRS special education </a:t>
            </a:r>
            <a:r>
              <a:rPr lang="en-US" sz="3200" b="1" i="1" dirty="0"/>
              <a:t>						</a:t>
            </a:r>
            <a:r>
              <a:rPr lang="en-US" sz="3200" b="1" dirty="0" smtClean="0"/>
              <a:t> $61,034</a:t>
            </a:r>
          </a:p>
          <a:p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1.0 </a:t>
            </a:r>
            <a:r>
              <a:rPr lang="en-US" sz="3200" b="1" dirty="0" err="1" smtClean="0"/>
              <a:t>custod</a:t>
            </a:r>
            <a:r>
              <a:rPr lang="en-US" sz="3200" b="1" dirty="0" smtClean="0"/>
              <a:t>./</a:t>
            </a:r>
            <a:r>
              <a:rPr lang="en-US" sz="3200" b="1" dirty="0" err="1" smtClean="0"/>
              <a:t>mainten</a:t>
            </a:r>
            <a:r>
              <a:rPr lang="en-US" sz="3200" b="1" dirty="0" smtClean="0"/>
              <a:t>. </a:t>
            </a:r>
            <a:r>
              <a:rPr lang="en-US" sz="3200" b="1" dirty="0"/>
              <a:t>support/</a:t>
            </a:r>
            <a:r>
              <a:rPr lang="en-US" sz="3200" b="1" dirty="0" smtClean="0"/>
              <a:t>supervisor $</a:t>
            </a:r>
            <a:r>
              <a:rPr lang="en-US" sz="3200" b="1" dirty="0"/>
              <a:t>65,000</a:t>
            </a:r>
          </a:p>
          <a:p>
            <a:endParaRPr lang="en-US" sz="3200" b="1" dirty="0" smtClean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additional </a:t>
            </a:r>
            <a:r>
              <a:rPr lang="en-US" sz="3200" b="1" dirty="0"/>
              <a:t>college </a:t>
            </a:r>
            <a:r>
              <a:rPr lang="en-US" sz="3200" b="1" dirty="0" smtClean="0"/>
              <a:t>helpers (3) </a:t>
            </a:r>
            <a:r>
              <a:rPr lang="en-US" sz="3200" b="1" dirty="0"/>
              <a:t>for summer </a:t>
            </a:r>
            <a:r>
              <a:rPr lang="en-US" sz="3200" b="1" dirty="0" smtClean="0"/>
              <a:t>maintenance/</a:t>
            </a:r>
            <a:r>
              <a:rPr lang="en-US" sz="3200" b="1" dirty="0"/>
              <a:t>custodial work										</a:t>
            </a:r>
            <a:r>
              <a:rPr lang="en-US" sz="3200" b="1" dirty="0" smtClean="0"/>
              <a:t>$12,650</a:t>
            </a:r>
          </a:p>
          <a:p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3366FF"/>
                </a:solidFill>
              </a:rPr>
              <a:t>30 </a:t>
            </a:r>
            <a:r>
              <a:rPr lang="en-US" sz="3200" b="1" dirty="0" smtClean="0">
                <a:solidFill>
                  <a:srgbClr val="3366FF"/>
                </a:solidFill>
              </a:rPr>
              <a:t>hrs./</a:t>
            </a:r>
            <a:r>
              <a:rPr lang="en-US" sz="3200" b="1" dirty="0">
                <a:solidFill>
                  <a:srgbClr val="3366FF"/>
                </a:solidFill>
              </a:rPr>
              <a:t>wk. for the high school postsecondary support center </a:t>
            </a:r>
            <a:r>
              <a:rPr lang="en-US" sz="3200" b="1" i="1" dirty="0">
                <a:solidFill>
                  <a:srgbClr val="3366FF"/>
                </a:solidFill>
              </a:rPr>
              <a:t>				  </a:t>
            </a:r>
            <a:r>
              <a:rPr lang="en-US" sz="3200" b="1" i="1" dirty="0" smtClean="0">
                <a:solidFill>
                  <a:srgbClr val="3366FF"/>
                </a:solidFill>
              </a:rPr>
              <a:t>					</a:t>
            </a:r>
            <a:r>
              <a:rPr lang="en-US" sz="3200" b="1" i="1" dirty="0">
                <a:solidFill>
                  <a:srgbClr val="3366FF"/>
                </a:solidFill>
              </a:rPr>
              <a:t> </a:t>
            </a:r>
            <a:r>
              <a:rPr lang="en-US" sz="3200" b="1" i="1" dirty="0" smtClean="0">
                <a:solidFill>
                  <a:srgbClr val="3366FF"/>
                </a:solidFill>
              </a:rPr>
              <a:t>   </a:t>
            </a:r>
            <a:r>
              <a:rPr lang="en-US" sz="3200" b="1" dirty="0" smtClean="0">
                <a:solidFill>
                  <a:srgbClr val="3366FF"/>
                </a:solidFill>
              </a:rPr>
              <a:t> $18,348</a:t>
            </a:r>
          </a:p>
          <a:p>
            <a:endParaRPr lang="en-US" sz="3200" b="1" i="1" dirty="0"/>
          </a:p>
          <a:p>
            <a:r>
              <a:rPr lang="en-US" sz="3200" b="1" u="sng" dirty="0"/>
              <a:t>Total in Restoration category = $</a:t>
            </a:r>
            <a:r>
              <a:rPr lang="en-US" sz="3200" b="1" u="sng" dirty="0" smtClean="0"/>
              <a:t>495,622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28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7" y="116981"/>
            <a:ext cx="8919883" cy="1496666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Initiatives to Enhance Programs</a:t>
            </a:r>
            <a:br>
              <a:rPr lang="en-US" b="1" dirty="0"/>
            </a:br>
            <a:r>
              <a:rPr lang="en-US" sz="2200" b="1" dirty="0"/>
              <a:t>These </a:t>
            </a:r>
            <a:r>
              <a:rPr lang="en-US" sz="2200" b="1" dirty="0" smtClean="0"/>
              <a:t>resources are needed </a:t>
            </a:r>
            <a:r>
              <a:rPr lang="en-US" sz="2200" b="1" dirty="0"/>
              <a:t>to incorporate pilot programs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and </a:t>
            </a:r>
            <a:r>
              <a:rPr lang="en-US" sz="2200" b="1" dirty="0"/>
              <a:t>to </a:t>
            </a:r>
            <a:r>
              <a:rPr lang="en-US" sz="2200" b="1" dirty="0" smtClean="0"/>
              <a:t>provide better support for </a:t>
            </a:r>
            <a:r>
              <a:rPr lang="en-US" sz="2200" b="1" dirty="0"/>
              <a:t>existing </a:t>
            </a:r>
            <a:r>
              <a:rPr lang="en-US" sz="2200" b="1" dirty="0" smtClean="0"/>
              <a:t>programs and facilities.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1628588"/>
            <a:ext cx="8919883" cy="5229412"/>
          </a:xfrm>
          <a:ln w="38100" cmpd="sng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b="1" dirty="0" smtClean="0">
                <a:solidFill>
                  <a:srgbClr val="3366FF"/>
                </a:solidFill>
              </a:rPr>
              <a:t>HS Global Citizenship Program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3366FF"/>
                </a:solidFill>
              </a:rPr>
              <a:t>	leader and advisor stipends (prior HEF funding)          $6,200</a:t>
            </a:r>
          </a:p>
          <a:p>
            <a:endParaRPr lang="en-US" sz="9600" b="1" dirty="0" smtClean="0">
              <a:solidFill>
                <a:srgbClr val="3366FF"/>
              </a:solidFill>
            </a:endParaRPr>
          </a:p>
          <a:p>
            <a:r>
              <a:rPr lang="en-US" sz="9600" b="1" dirty="0" smtClean="0">
                <a:solidFill>
                  <a:srgbClr val="3366FF"/>
                </a:solidFill>
              </a:rPr>
              <a:t>Freshman Advisory </a:t>
            </a:r>
            <a:r>
              <a:rPr lang="en-US" sz="9600" b="1" dirty="0">
                <a:solidFill>
                  <a:srgbClr val="3366FF"/>
                </a:solidFill>
              </a:rPr>
              <a:t>P</a:t>
            </a:r>
            <a:r>
              <a:rPr lang="en-US" sz="9600" b="1" dirty="0" smtClean="0">
                <a:solidFill>
                  <a:srgbClr val="3366FF"/>
                </a:solidFill>
              </a:rPr>
              <a:t>rogram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3366FF"/>
                </a:solidFill>
              </a:rPr>
              <a:t>	teacher advisor stipends (prior volunteer)			    $7,585</a:t>
            </a:r>
          </a:p>
          <a:p>
            <a:endParaRPr lang="en-US" sz="9600" b="1" dirty="0" smtClean="0">
              <a:solidFill>
                <a:srgbClr val="3366FF"/>
              </a:solidFill>
            </a:endParaRPr>
          </a:p>
          <a:p>
            <a:r>
              <a:rPr lang="en-US" sz="9600" b="1" dirty="0" smtClean="0">
                <a:solidFill>
                  <a:srgbClr val="3366FF"/>
                </a:solidFill>
              </a:rPr>
              <a:t>HS Language Lab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3366FF"/>
                </a:solidFill>
              </a:rPr>
              <a:t>	lab aide hours (+ 5 </a:t>
            </a:r>
            <a:r>
              <a:rPr lang="en-US" sz="9600" b="1" dirty="0" err="1" smtClean="0">
                <a:solidFill>
                  <a:srgbClr val="3366FF"/>
                </a:solidFill>
              </a:rPr>
              <a:t>hrs</a:t>
            </a:r>
            <a:r>
              <a:rPr lang="en-US" sz="9600" b="1" dirty="0" smtClean="0">
                <a:solidFill>
                  <a:srgbClr val="3366FF"/>
                </a:solidFill>
              </a:rPr>
              <a:t>/</a:t>
            </a:r>
            <a:r>
              <a:rPr lang="en-US" sz="9600" b="1" dirty="0" err="1" smtClean="0">
                <a:solidFill>
                  <a:srgbClr val="3366FF"/>
                </a:solidFill>
              </a:rPr>
              <a:t>wk</a:t>
            </a:r>
            <a:r>
              <a:rPr lang="en-US" sz="9600" b="1" dirty="0" smtClean="0">
                <a:solidFill>
                  <a:srgbClr val="3366FF"/>
                </a:solidFill>
              </a:rPr>
              <a:t>)							    $3,058</a:t>
            </a:r>
          </a:p>
          <a:p>
            <a:endParaRPr lang="en-US" sz="9600" b="1" dirty="0" smtClean="0">
              <a:solidFill>
                <a:srgbClr val="3366FF"/>
              </a:solidFill>
            </a:endParaRPr>
          </a:p>
          <a:p>
            <a:r>
              <a:rPr lang="en-US" sz="9600" b="1" dirty="0" smtClean="0"/>
              <a:t>General equip., copier, maintenance</a:t>
            </a:r>
          </a:p>
          <a:p>
            <a:pPr marL="0" indent="0">
              <a:buNone/>
            </a:pPr>
            <a:r>
              <a:rPr lang="en-US" sz="9600" b="1" dirty="0"/>
              <a:t>	</a:t>
            </a:r>
            <a:r>
              <a:rPr lang="en-US" sz="9600" b="1" dirty="0" smtClean="0"/>
              <a:t>increased funding levels								  $27,000</a:t>
            </a:r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r>
              <a:rPr lang="en-US" sz="9600" b="1" u="sng" dirty="0" smtClean="0"/>
              <a:t>Total in Enhanced Programs category = $43,843</a:t>
            </a:r>
          </a:p>
          <a:p>
            <a:pPr marL="0" indent="0">
              <a:buNone/>
            </a:pPr>
            <a:r>
              <a:rPr lang="en-US" sz="8000" b="1" dirty="0"/>
              <a:t>	</a:t>
            </a:r>
            <a:r>
              <a:rPr lang="en-US" sz="8000" b="1" dirty="0" smtClean="0"/>
              <a:t>		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471" y="104588"/>
            <a:ext cx="8904941" cy="1314824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Areas of Unique Need</a:t>
            </a:r>
            <a:br>
              <a:rPr lang="en-US" sz="3600" b="1" dirty="0" smtClean="0"/>
            </a:br>
            <a:r>
              <a:rPr lang="en-US" sz="2200" b="1" dirty="0" smtClean="0"/>
              <a:t>Includes responding to: state and federal mandates, changing student demographics, and social/emotional and health needs</a:t>
            </a:r>
            <a:endParaRPr lang="en-US" sz="2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4471" y="1583765"/>
            <a:ext cx="8904941" cy="5035176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>
                <a:solidFill>
                  <a:srgbClr val="3366FF"/>
                </a:solidFill>
              </a:rPr>
              <a:t>Central office -.5 clerical support 			$14,611</a:t>
            </a:r>
          </a:p>
          <a:p>
            <a:pPr>
              <a:lnSpc>
                <a:spcPct val="50000"/>
              </a:lnSpc>
            </a:pPr>
            <a:endParaRPr lang="en-US" sz="3200" b="1" dirty="0" smtClean="0">
              <a:solidFill>
                <a:srgbClr val="3366FF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200" b="1" dirty="0" smtClean="0">
                <a:solidFill>
                  <a:srgbClr val="3366FF"/>
                </a:solidFill>
              </a:rPr>
              <a:t>Transition room tutor (27.5/</a:t>
            </a:r>
            <a:r>
              <a:rPr lang="en-US" sz="3200" b="1" dirty="0" err="1" smtClean="0">
                <a:solidFill>
                  <a:srgbClr val="3366FF"/>
                </a:solidFill>
              </a:rPr>
              <a:t>wk</a:t>
            </a:r>
            <a:r>
              <a:rPr lang="en-US" sz="3200" b="1" dirty="0" smtClean="0">
                <a:solidFill>
                  <a:srgbClr val="3366FF"/>
                </a:solidFill>
              </a:rPr>
              <a:t>) 		    	$27,723</a:t>
            </a:r>
          </a:p>
          <a:p>
            <a:pPr>
              <a:lnSpc>
                <a:spcPct val="50000"/>
              </a:lnSpc>
            </a:pPr>
            <a:endParaRPr lang="en-US" sz="3200" b="1" dirty="0" smtClean="0">
              <a:solidFill>
                <a:srgbClr val="3366FF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200" b="1" dirty="0" smtClean="0">
                <a:solidFill>
                  <a:srgbClr val="3366FF"/>
                </a:solidFill>
              </a:rPr>
              <a:t>HS health aide increase (+ 5hrs/</a:t>
            </a:r>
            <a:r>
              <a:rPr lang="en-US" sz="3200" b="1" dirty="0" err="1" smtClean="0">
                <a:solidFill>
                  <a:srgbClr val="3366FF"/>
                </a:solidFill>
              </a:rPr>
              <a:t>wk</a:t>
            </a:r>
            <a:r>
              <a:rPr lang="en-US" sz="3200" b="1" dirty="0" smtClean="0">
                <a:solidFill>
                  <a:srgbClr val="3366FF"/>
                </a:solidFill>
              </a:rPr>
              <a:t>)        $3,058</a:t>
            </a:r>
          </a:p>
          <a:p>
            <a:pPr>
              <a:lnSpc>
                <a:spcPct val="50000"/>
              </a:lnSpc>
            </a:pPr>
            <a:endParaRPr lang="en-US" sz="3200" b="1" dirty="0" smtClean="0">
              <a:solidFill>
                <a:srgbClr val="3366FF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200" b="1" dirty="0" smtClean="0">
                <a:solidFill>
                  <a:srgbClr val="3366FF"/>
                </a:solidFill>
              </a:rPr>
              <a:t>Algebra II support – teacher stipends     $2,400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Title IX  clerical support  					       $3,000	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200" b="1" dirty="0" smtClean="0"/>
              <a:t>	</a:t>
            </a:r>
          </a:p>
          <a:p>
            <a:pPr>
              <a:lnSpc>
                <a:spcPct val="50000"/>
              </a:lnSpc>
            </a:pPr>
            <a:r>
              <a:rPr lang="en-US" sz="3200" b="1" dirty="0" smtClean="0"/>
              <a:t>Title IX  dance team coaches				  $3,108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3200" b="1" u="sng" dirty="0" smtClean="0"/>
              <a:t>Total in Unique Need category		$53,900</a:t>
            </a:r>
          </a:p>
        </p:txBody>
      </p:sp>
    </p:spTree>
    <p:extLst>
      <p:ext uri="{BB962C8B-B14F-4D97-AF65-F5344CB8AC3E}">
        <p14:creationId xmlns:p14="http://schemas.microsoft.com/office/powerpoint/2010/main" val="27555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 w="57150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DOLLAR BREAKDOWN OF “INITIATIVES”</a:t>
            </a:r>
            <a:br>
              <a:rPr lang="en-US" dirty="0" smtClean="0"/>
            </a:br>
            <a:r>
              <a:rPr lang="en-US" dirty="0" smtClean="0"/>
              <a:t>BY LEVEL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4414" b="14414"/>
          <a:stretch>
            <a:fillRect/>
          </a:stretch>
        </p:blipFill>
        <p:spPr>
          <a:xfrm>
            <a:off x="0" y="1528982"/>
            <a:ext cx="9144000" cy="5329017"/>
          </a:xfrm>
          <a:ln w="571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668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431167"/>
              </p:ext>
            </p:extLst>
          </p:nvPr>
        </p:nvGraphicFramePr>
        <p:xfrm>
          <a:off x="0" y="0"/>
          <a:ext cx="9144000" cy="683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14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471" y="274638"/>
            <a:ext cx="8904941" cy="1147762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/>
              <a:t>Justified Needs, but </a:t>
            </a:r>
            <a:r>
              <a:rPr lang="en-US" sz="4000" b="1" dirty="0" smtClean="0">
                <a:solidFill>
                  <a:srgbClr val="FF0000"/>
                </a:solidFill>
              </a:rPr>
              <a:t>NOT</a:t>
            </a:r>
            <a:r>
              <a:rPr lang="en-US" sz="4000" b="1" dirty="0" smtClean="0"/>
              <a:t> in Proposed Budget at this time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4471" y="1498600"/>
            <a:ext cx="4361329" cy="5239870"/>
          </a:xfrm>
          <a:ln w="28575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Restoration of 2.25 MS and elem. adjustment counselors </a:t>
            </a:r>
            <a:r>
              <a:rPr lang="en-US" sz="2400" b="1" dirty="0" smtClean="0"/>
              <a:t>($142,768)</a:t>
            </a:r>
          </a:p>
          <a:p>
            <a:pPr marL="0" indent="0">
              <a:lnSpc>
                <a:spcPct val="70000"/>
              </a:lnSpc>
              <a:buNone/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Additional 1.0 elem. teacher to mitigate large class sizes </a:t>
            </a:r>
            <a:r>
              <a:rPr lang="en-US" sz="2400" b="1" dirty="0" smtClean="0"/>
              <a:t>($53,806)</a:t>
            </a:r>
          </a:p>
          <a:p>
            <a:pPr>
              <a:lnSpc>
                <a:spcPct val="7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Additional aide/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hrs</a:t>
            </a:r>
            <a:r>
              <a:rPr lang="en-US" b="1" dirty="0" smtClean="0"/>
              <a:t> </a:t>
            </a:r>
            <a:r>
              <a:rPr lang="en-US" sz="2400" b="1" dirty="0" smtClean="0"/>
              <a:t>(each 7.5/</a:t>
            </a:r>
            <a:r>
              <a:rPr lang="en-US" sz="2400" b="1" dirty="0" err="1" smtClean="0"/>
              <a:t>wk</a:t>
            </a:r>
            <a:r>
              <a:rPr lang="en-US" b="1" dirty="0" smtClean="0"/>
              <a:t>): HS health room and lang. lab </a:t>
            </a:r>
            <a:r>
              <a:rPr lang="en-US" sz="2400" b="1" dirty="0" smtClean="0"/>
              <a:t>($4,587)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98599"/>
            <a:ext cx="4391212" cy="5239871"/>
          </a:xfrm>
          <a:ln w="28575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b="1" dirty="0" smtClean="0"/>
              <a:t>0.6 elementary reading evaluator (</a:t>
            </a:r>
            <a:r>
              <a:rPr lang="en-US" sz="2400" b="1" dirty="0" smtClean="0"/>
              <a:t>$51,748</a:t>
            </a:r>
            <a:r>
              <a:rPr lang="en-US" b="1" dirty="0" smtClean="0"/>
              <a:t>)</a:t>
            </a:r>
          </a:p>
          <a:p>
            <a:pPr marL="0" indent="0">
              <a:lnSpc>
                <a:spcPct val="50000"/>
              </a:lnSpc>
              <a:spcAft>
                <a:spcPts val="300"/>
              </a:spcAft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Additional tutor hours </a:t>
            </a:r>
            <a:r>
              <a:rPr lang="en-US" sz="2400" b="1" dirty="0" smtClean="0"/>
              <a:t>(7.5/</a:t>
            </a:r>
            <a:r>
              <a:rPr lang="en-US" sz="2400" b="1" dirty="0" err="1" smtClean="0"/>
              <a:t>wk</a:t>
            </a:r>
            <a:r>
              <a:rPr lang="en-US" b="1" dirty="0" smtClean="0"/>
              <a:t>) for transition room program  (</a:t>
            </a:r>
            <a:r>
              <a:rPr lang="en-US" sz="2400" b="1" dirty="0" smtClean="0"/>
              <a:t>$5,545</a:t>
            </a:r>
            <a:r>
              <a:rPr lang="en-US" b="1" dirty="0" smtClean="0"/>
              <a:t>)</a:t>
            </a:r>
          </a:p>
          <a:p>
            <a:pPr marL="0" indent="0">
              <a:lnSpc>
                <a:spcPct val="50000"/>
              </a:lnSpc>
              <a:buNone/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ext, instruct. materials, equip., </a:t>
            </a:r>
            <a:r>
              <a:rPr lang="en-US" b="1" dirty="0" err="1" smtClean="0"/>
              <a:t>mainten</a:t>
            </a:r>
            <a:r>
              <a:rPr lang="en-US" b="1" dirty="0" smtClean="0"/>
              <a:t>. projects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/>
              <a:t>	(</a:t>
            </a:r>
            <a:r>
              <a:rPr lang="en-US" sz="2400" b="1" dirty="0" smtClean="0"/>
              <a:t>$100K estimate</a:t>
            </a:r>
            <a:r>
              <a:rPr lang="en-US" b="1" dirty="0" smtClean="0"/>
              <a:t>)</a:t>
            </a:r>
            <a:endParaRPr lang="en-US" b="1" dirty="0"/>
          </a:p>
          <a:p>
            <a:pPr marL="0"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en-US" b="1" u="sng" dirty="0" smtClean="0"/>
              <a:t>Total: requests not included</a:t>
            </a:r>
            <a:r>
              <a:rPr lang="en-US" b="1" dirty="0" smtClean="0"/>
              <a:t>   </a:t>
            </a:r>
            <a:r>
              <a:rPr lang="en-US" b="1" i="1" dirty="0" smtClean="0"/>
              <a:t>(</a:t>
            </a:r>
            <a:r>
              <a:rPr lang="en-US" sz="2400" b="1" i="1" dirty="0" smtClean="0"/>
              <a:t>$358,484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759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781935"/>
              </p:ext>
            </p:extLst>
          </p:nvPr>
        </p:nvGraphicFramePr>
        <p:xfrm>
          <a:off x="65798" y="76966"/>
          <a:ext cx="8872935" cy="652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18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BUDGET FORMAT</a:t>
            </a:r>
            <a:br>
              <a:rPr lang="en-US" dirty="0" smtClean="0">
                <a:latin typeface="Arial Black"/>
                <a:cs typeface="Arial Black"/>
              </a:rPr>
            </a:br>
            <a:r>
              <a:rPr lang="en-US" dirty="0" smtClean="0">
                <a:latin typeface="Arial Black"/>
                <a:cs typeface="Arial Black"/>
              </a:rPr>
              <a:t>FY 2014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76301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b="1" dirty="0" smtClean="0"/>
              <a:t>Several Objects under each Function</a:t>
            </a:r>
            <a:endParaRPr lang="en-US" b="1" dirty="0"/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b="1" dirty="0" smtClean="0"/>
              <a:t>34 Functions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/>
              <a:t>(16 on January 10 and 18 on January 17)</a:t>
            </a:r>
            <a:endParaRPr lang="en-US" b="1" dirty="0" smtClean="0"/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3366FF"/>
                </a:solidFill>
              </a:rPr>
              <a:t>Similar numbering of Objects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b="1" dirty="0" smtClean="0"/>
              <a:t>B Functions for Special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/>
              <a:t>	Education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b="1" dirty="0" smtClean="0"/>
              <a:t>E Functions for Voc. Ed.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b="1" dirty="0" smtClean="0"/>
              <a:t>One “other” Function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76301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3366FF"/>
                </a:solidFill>
              </a:rPr>
              <a:t>Object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3366FF"/>
                </a:solidFill>
              </a:rPr>
              <a:t>	Personnel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3366FF"/>
                </a:solidFill>
              </a:rPr>
              <a:t>Object 2 </a:t>
            </a:r>
            <a:endParaRPr lang="en-US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3366FF"/>
                </a:solidFill>
              </a:rPr>
              <a:t>Object 3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3366FF"/>
                </a:solidFill>
              </a:rPr>
              <a:t>	Support 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3366FF"/>
                </a:solidFill>
              </a:rPr>
              <a:t>Object 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3366FF"/>
                </a:solidFill>
              </a:rPr>
              <a:t>	Supplies and materials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3366FF"/>
                </a:solidFill>
              </a:rPr>
              <a:t>Etc.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3366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02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87922"/>
              </p:ext>
            </p:extLst>
          </p:nvPr>
        </p:nvGraphicFramePr>
        <p:xfrm>
          <a:off x="228600" y="260350"/>
          <a:ext cx="8686800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Document" r:id="rId4" imgW="8686800" imgH="6337300" progId="Word.Document.12">
                  <p:embed/>
                </p:oleObj>
              </mc:Choice>
              <mc:Fallback>
                <p:oleObj name="Document" r:id="rId4" imgW="8686800" imgH="6337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60350"/>
                        <a:ext cx="8686800" cy="633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0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632865"/>
              </p:ext>
            </p:extLst>
          </p:nvPr>
        </p:nvGraphicFramePr>
        <p:xfrm>
          <a:off x="330532" y="295715"/>
          <a:ext cx="8547627" cy="634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Document" r:id="rId4" imgW="8229600" imgH="5016500" progId="Word.Document.12">
                  <p:embed/>
                </p:oleObj>
              </mc:Choice>
              <mc:Fallback>
                <p:oleObj name="Document" r:id="rId4" imgW="8229600" imgH="501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532" y="295715"/>
                        <a:ext cx="8547627" cy="6349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9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193395"/>
              </p:ext>
            </p:extLst>
          </p:nvPr>
        </p:nvGraphicFramePr>
        <p:xfrm>
          <a:off x="278343" y="260926"/>
          <a:ext cx="8669403" cy="620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Document" r:id="rId4" imgW="8229600" imgH="5867400" progId="Word.Document.12">
                  <p:embed/>
                </p:oleObj>
              </mc:Choice>
              <mc:Fallback>
                <p:oleObj name="Document" r:id="rId4" imgW="8229600" imgH="586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343" y="260926"/>
                        <a:ext cx="8669403" cy="6206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953595"/>
              </p:ext>
            </p:extLst>
          </p:nvPr>
        </p:nvGraphicFramePr>
        <p:xfrm>
          <a:off x="178856" y="191345"/>
          <a:ext cx="8832495" cy="648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Document" r:id="rId4" imgW="8229600" imgH="6070600" progId="Word.Document.12">
                  <p:embed/>
                </p:oleObj>
              </mc:Choice>
              <mc:Fallback>
                <p:oleObj name="Document" r:id="rId4" imgW="8229600" imgH="607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856" y="191345"/>
                        <a:ext cx="8832495" cy="6488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4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490225"/>
              </p:ext>
            </p:extLst>
          </p:nvPr>
        </p:nvGraphicFramePr>
        <p:xfrm>
          <a:off x="226154" y="480675"/>
          <a:ext cx="8617215" cy="607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Document" r:id="rId4" imgW="8229600" imgH="6070600" progId="Word.Document.12">
                  <p:embed/>
                </p:oleObj>
              </mc:Choice>
              <mc:Fallback>
                <p:oleObj name="Document" r:id="rId4" imgW="8229600" imgH="607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154" y="480675"/>
                        <a:ext cx="8617215" cy="607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6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553887"/>
              </p:ext>
            </p:extLst>
          </p:nvPr>
        </p:nvGraphicFramePr>
        <p:xfrm>
          <a:off x="156568" y="208741"/>
          <a:ext cx="8750406" cy="647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Document" r:id="rId4" imgW="8229600" imgH="5283200" progId="Word.Document.12">
                  <p:embed/>
                </p:oleObj>
              </mc:Choice>
              <mc:Fallback>
                <p:oleObj name="Document" r:id="rId4" imgW="8229600" imgH="528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568" y="208741"/>
                        <a:ext cx="8750406" cy="647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5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19848"/>
              </p:ext>
            </p:extLst>
          </p:nvPr>
        </p:nvGraphicFramePr>
        <p:xfrm>
          <a:off x="139171" y="226136"/>
          <a:ext cx="8837387" cy="640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Document" r:id="rId4" imgW="8229600" imgH="5283200" progId="Word.Document.12">
                  <p:embed/>
                </p:oleObj>
              </mc:Choice>
              <mc:Fallback>
                <p:oleObj name="Document" r:id="rId4" imgW="8229600" imgH="528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171" y="226136"/>
                        <a:ext cx="8837387" cy="640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0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740733"/>
              </p:ext>
            </p:extLst>
          </p:nvPr>
        </p:nvGraphicFramePr>
        <p:xfrm>
          <a:off x="191361" y="173951"/>
          <a:ext cx="8756914" cy="652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Document" r:id="rId4" imgW="8509000" imgH="6146800" progId="Word.Document.12">
                  <p:embed/>
                </p:oleObj>
              </mc:Choice>
              <mc:Fallback>
                <p:oleObj name="Document" r:id="rId4" imgW="8509000" imgH="614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361" y="173951"/>
                        <a:ext cx="8756914" cy="6523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267898"/>
              </p:ext>
            </p:extLst>
          </p:nvPr>
        </p:nvGraphicFramePr>
        <p:xfrm>
          <a:off x="157163" y="-46038"/>
          <a:ext cx="8820150" cy="692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Document" r:id="rId4" imgW="8229600" imgH="6261100" progId="Word.Document.12">
                  <p:embed/>
                </p:oleObj>
              </mc:Choice>
              <mc:Fallback>
                <p:oleObj name="Document" r:id="rId4" imgW="8229600" imgH="626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63" y="-46038"/>
                        <a:ext cx="8820150" cy="692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5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27000"/>
            <a:ext cx="9118600" cy="6591300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41714" y="2249714"/>
            <a:ext cx="637921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b="1" dirty="0"/>
              <a:t>HPS ENROLLMENT BY SCHOOLS</a:t>
            </a:r>
          </a:p>
          <a:p>
            <a:pPr algn="ctr"/>
            <a:r>
              <a:rPr lang="en-US" sz="2400" b="1" dirty="0"/>
              <a:t>(October </a:t>
            </a:r>
            <a:r>
              <a:rPr lang="en-US" sz="2400" b="1" dirty="0" smtClean="0"/>
              <a:t>1 of each year)</a:t>
            </a:r>
            <a:endParaRPr lang="en-US" sz="2400" b="1" dirty="0"/>
          </a:p>
          <a:p>
            <a:pPr algn="ctr"/>
            <a:r>
              <a:rPr lang="en-US" sz="2400" b="1" dirty="0"/>
              <a:t>2005 - </a:t>
            </a:r>
            <a:r>
              <a:rPr lang="en-US" sz="2400" b="1" dirty="0" smtClean="0"/>
              <a:t>2006 </a:t>
            </a:r>
            <a:r>
              <a:rPr lang="en-US" sz="2400" b="1" dirty="0"/>
              <a:t>THROUGH </a:t>
            </a:r>
            <a:r>
              <a:rPr lang="en-US" sz="2400" b="1" dirty="0" smtClean="0"/>
              <a:t>2012  -  </a:t>
            </a:r>
            <a:r>
              <a:rPr lang="en-US" sz="2400" b="1" dirty="0"/>
              <a:t>2013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8120934" y="1106714"/>
            <a:ext cx="61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K-12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20934" y="4590143"/>
            <a:ext cx="61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92571" y="5116286"/>
            <a:ext cx="70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548561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Elem.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42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77621"/>
              </p:ext>
            </p:extLst>
          </p:nvPr>
        </p:nvGraphicFramePr>
        <p:xfrm>
          <a:off x="226154" y="226136"/>
          <a:ext cx="8721592" cy="647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Document" r:id="rId4" imgW="8229600" imgH="6070600" progId="Word.Document.12">
                  <p:embed/>
                </p:oleObj>
              </mc:Choice>
              <mc:Fallback>
                <p:oleObj name="Document" r:id="rId4" imgW="8229600" imgH="607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154" y="226136"/>
                        <a:ext cx="8721592" cy="647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5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23826"/>
              </p:ext>
            </p:extLst>
          </p:nvPr>
        </p:nvGraphicFramePr>
        <p:xfrm>
          <a:off x="254422" y="295716"/>
          <a:ext cx="8704741" cy="648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Document" r:id="rId4" imgW="8407400" imgH="5029200" progId="Word.Document.12">
                  <p:embed/>
                </p:oleObj>
              </mc:Choice>
              <mc:Fallback>
                <p:oleObj name="Document" r:id="rId4" imgW="8407400" imgH="502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422" y="295716"/>
                        <a:ext cx="8704741" cy="648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0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022134"/>
              </p:ext>
            </p:extLst>
          </p:nvPr>
        </p:nvGraphicFramePr>
        <p:xfrm>
          <a:off x="191361" y="156555"/>
          <a:ext cx="8767801" cy="6557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Document" r:id="rId4" imgW="8407400" imgH="6096000" progId="Word.Document.12">
                  <p:embed/>
                </p:oleObj>
              </mc:Choice>
              <mc:Fallback>
                <p:oleObj name="Document" r:id="rId4" imgW="8407400" imgH="609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361" y="156555"/>
                        <a:ext cx="8767801" cy="6557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93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56398"/>
              </p:ext>
            </p:extLst>
          </p:nvPr>
        </p:nvGraphicFramePr>
        <p:xfrm>
          <a:off x="243549" y="295716"/>
          <a:ext cx="8680821" cy="634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Document" r:id="rId4" imgW="8229600" imgH="6070600" progId="Word.Document.12">
                  <p:embed/>
                </p:oleObj>
              </mc:Choice>
              <mc:Fallback>
                <p:oleObj name="Document" r:id="rId4" imgW="8229600" imgH="607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549" y="295716"/>
                        <a:ext cx="8680821" cy="6342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2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67126"/>
              </p:ext>
            </p:extLst>
          </p:nvPr>
        </p:nvGraphicFramePr>
        <p:xfrm>
          <a:off x="243550" y="191346"/>
          <a:ext cx="8900450" cy="650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Document" r:id="rId4" imgW="8547100" imgH="6070600" progId="Word.Document.12">
                  <p:embed/>
                </p:oleObj>
              </mc:Choice>
              <mc:Fallback>
                <p:oleObj name="Document" r:id="rId4" imgW="8547100" imgH="607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550" y="191346"/>
                        <a:ext cx="8900450" cy="650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3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14300"/>
            <a:ext cx="8966200" cy="851932"/>
          </a:xfrm>
          <a:ln w="57150" cmpd="sng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990600"/>
            <a:ext cx="8966200" cy="5778500"/>
          </a:xfrm>
          <a:ln w="28575" cmpd="sng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smtClean="0"/>
              <a:t>Final presentation </a:t>
            </a:r>
            <a:r>
              <a:rPr lang="en-US" b="1" dirty="0" smtClean="0"/>
              <a:t>on budget detail (January 17)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School Committee’s initial discussions and prioritizing of requests (January 24)</a:t>
            </a:r>
          </a:p>
          <a:p>
            <a:r>
              <a:rPr lang="en-US" b="1" dirty="0" smtClean="0"/>
              <a:t>Presentation to Joint </a:t>
            </a:r>
            <a:r>
              <a:rPr lang="en-US" b="1" dirty="0"/>
              <a:t>M</a:t>
            </a:r>
            <a:r>
              <a:rPr lang="en-US" b="1" dirty="0" smtClean="0"/>
              <a:t>eeting of Selectmen and </a:t>
            </a:r>
            <a:r>
              <a:rPr lang="en-US" b="1" dirty="0" err="1" smtClean="0"/>
              <a:t>AdCom</a:t>
            </a:r>
            <a:r>
              <a:rPr lang="en-US" b="1" dirty="0" smtClean="0"/>
              <a:t> (January 31)</a:t>
            </a:r>
          </a:p>
          <a:p>
            <a:r>
              <a:rPr lang="en-US" b="1" dirty="0" smtClean="0"/>
              <a:t>Formal Public Hearing on Budgets (February 11)</a:t>
            </a:r>
          </a:p>
          <a:p>
            <a:r>
              <a:rPr lang="en-US" b="1" dirty="0" smtClean="0"/>
              <a:t>School Committee adoption of its budgets (</a:t>
            </a:r>
            <a:r>
              <a:rPr lang="en-US" b="1" dirty="0"/>
              <a:t>F</a:t>
            </a:r>
            <a:r>
              <a:rPr lang="en-US" b="1" dirty="0" smtClean="0"/>
              <a:t>ebruary 11 or later)</a:t>
            </a:r>
          </a:p>
          <a:p>
            <a:r>
              <a:rPr lang="en-US" b="1" dirty="0" smtClean="0"/>
              <a:t>Selectmen and </a:t>
            </a:r>
            <a:r>
              <a:rPr lang="en-US" b="1" dirty="0" err="1" smtClean="0"/>
              <a:t>AdCom</a:t>
            </a:r>
            <a:r>
              <a:rPr lang="en-US" b="1" dirty="0" smtClean="0"/>
              <a:t> vote on budgets  to be recommended to Town </a:t>
            </a:r>
            <a:r>
              <a:rPr lang="en-US" b="1" dirty="0"/>
              <a:t>Meeting (TBD) </a:t>
            </a:r>
            <a:endParaRPr lang="en-US" b="1" dirty="0" smtClean="0"/>
          </a:p>
          <a:p>
            <a:r>
              <a:rPr lang="en-US" b="1" dirty="0" smtClean="0"/>
              <a:t>Town Meeting vote on Article 6 -Town Budgets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(April 22)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71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7580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6738" y="59317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11266"/>
              </p:ext>
            </p:extLst>
          </p:nvPr>
        </p:nvGraphicFramePr>
        <p:xfrm>
          <a:off x="14288" y="0"/>
          <a:ext cx="9032875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Worksheet" r:id="rId4" imgW="7772400" imgH="3949700" progId="Excel.Sheet.12">
                  <p:embed/>
                </p:oleObj>
              </mc:Choice>
              <mc:Fallback>
                <p:oleObj name="Worksheet" r:id="rId4" imgW="7772400" imgH="394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8" y="0"/>
                        <a:ext cx="9032875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0667" y="2211400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297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2026734"/>
            <a:ext cx="58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319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23733" y="1472736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376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96931" y="1657402"/>
            <a:ext cx="68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356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17733" y="1710267"/>
            <a:ext cx="77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342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07066" y="1850070"/>
            <a:ext cx="6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333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99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525"/>
          </a:xfrm>
          <a:noFill/>
          <a:ln w="57150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K – 12 Projections for September 2014</a:t>
            </a:r>
            <a:br>
              <a:rPr lang="en-US" dirty="0" smtClean="0"/>
            </a:br>
            <a:r>
              <a:rPr lang="en-US" sz="2700" dirty="0" smtClean="0"/>
              <a:t>(based on moving along </a:t>
            </a:r>
            <a:r>
              <a:rPr lang="en-US" sz="2700" dirty="0" smtClean="0">
                <a:solidFill>
                  <a:srgbClr val="3366FF"/>
                </a:solidFill>
              </a:rPr>
              <a:t>December 2012 actuals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61070"/>
            <a:ext cx="9144000" cy="53245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Grades K – 5</a:t>
            </a:r>
          </a:p>
          <a:p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3366FF"/>
                </a:solidFill>
              </a:rPr>
              <a:t>2041</a:t>
            </a:r>
            <a:r>
              <a:rPr lang="en-US" sz="2400" b="1" dirty="0" smtClean="0"/>
              <a:t> -339 (to gr. 6) + 256 (new K) + 60 (grade K to 1 growth) = 2018</a:t>
            </a:r>
          </a:p>
          <a:p>
            <a:r>
              <a:rPr lang="en-US" sz="2400" b="1" dirty="0" smtClean="0"/>
              <a:t>		</a:t>
            </a:r>
            <a:r>
              <a:rPr lang="en-US" sz="2400" b="1" dirty="0" smtClean="0">
                <a:solidFill>
                  <a:srgbClr val="008000"/>
                </a:solidFill>
              </a:rPr>
              <a:t>Down 23, plus net in/out migration</a:t>
            </a:r>
          </a:p>
          <a:p>
            <a:endParaRPr lang="en-US" sz="2400" b="1" dirty="0"/>
          </a:p>
          <a:p>
            <a:r>
              <a:rPr lang="en-US" sz="2400" b="1" dirty="0" smtClean="0"/>
              <a:t>Grades 6-8</a:t>
            </a:r>
          </a:p>
          <a:p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3366FF"/>
                </a:solidFill>
              </a:rPr>
              <a:t>974</a:t>
            </a:r>
            <a:r>
              <a:rPr lang="en-US" sz="2400" b="1" dirty="0" smtClean="0"/>
              <a:t> - 316 (to HS) </a:t>
            </a:r>
            <a:r>
              <a:rPr lang="en-US" sz="2400" b="1" dirty="0"/>
              <a:t>+</a:t>
            </a:r>
            <a:r>
              <a:rPr lang="en-US" sz="2400" b="1" dirty="0" smtClean="0"/>
              <a:t> 339 (from grade 5) = 997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008000"/>
                </a:solidFill>
              </a:rPr>
              <a:t>Up 23, plus net in/out migration</a:t>
            </a:r>
          </a:p>
          <a:p>
            <a:r>
              <a:rPr lang="en-US" sz="2400" b="1" dirty="0"/>
              <a:t>	</a:t>
            </a:r>
          </a:p>
          <a:p>
            <a:r>
              <a:rPr lang="en-US" sz="2400" b="1" dirty="0" smtClean="0"/>
              <a:t>Grades 9-12</a:t>
            </a:r>
          </a:p>
          <a:p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3366FF"/>
                </a:solidFill>
              </a:rPr>
              <a:t>1127</a:t>
            </a:r>
            <a:r>
              <a:rPr lang="en-US" sz="2400" b="1" dirty="0" smtClean="0"/>
              <a:t> + 316 (from grade 8) – 276 (graduates) = 1167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008000"/>
                </a:solidFill>
              </a:rPr>
              <a:t>Up 40, plus net in/out migration </a:t>
            </a:r>
          </a:p>
          <a:p>
            <a:endParaRPr lang="en-US" sz="2400" b="1" dirty="0">
              <a:solidFill>
                <a:srgbClr val="008000"/>
              </a:solidFill>
            </a:endParaRPr>
          </a:p>
          <a:p>
            <a:r>
              <a:rPr lang="en-US" sz="2400" b="1" dirty="0"/>
              <a:t>Projections assume no net in/out-migration, so are conservative based upon past practice of at least some net increases</a:t>
            </a:r>
            <a:r>
              <a:rPr lang="en-US" sz="2800" b="1" dirty="0" smtClean="0"/>
              <a:t>.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6491566" y="2680986"/>
            <a:ext cx="2411887" cy="1526494"/>
          </a:xfrm>
          <a:prstGeom prst="trapezoid">
            <a:avLst>
              <a:gd name="adj" fmla="val 2393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4182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PROJECTED 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K-12 TOTAL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963" y="165100"/>
            <a:ext cx="8872479" cy="901700"/>
          </a:xfrm>
          <a:ln w="57150" cmpd="sng"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BUDGET PROCESS for FY 2014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963" y="1066800"/>
            <a:ext cx="8872479" cy="5791200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School Committee meets in a </a:t>
            </a:r>
            <a:r>
              <a:rPr lang="en-US" sz="2000" b="1" u="sng" dirty="0" smtClean="0">
                <a:solidFill>
                  <a:srgbClr val="008000"/>
                </a:solidFill>
              </a:rPr>
              <a:t>planning session </a:t>
            </a:r>
            <a:r>
              <a:rPr lang="en-US" sz="2000" b="1" dirty="0" smtClean="0">
                <a:solidFill>
                  <a:srgbClr val="008000"/>
                </a:solidFill>
              </a:rPr>
              <a:t>and then develops and adopts </a:t>
            </a:r>
            <a:r>
              <a:rPr lang="en-US" sz="2000" b="1" i="1" dirty="0" smtClean="0">
                <a:solidFill>
                  <a:srgbClr val="008000"/>
                </a:solidFill>
              </a:rPr>
              <a:t>Guiding Principles, Assumptions</a:t>
            </a:r>
            <a:r>
              <a:rPr lang="en-US" sz="2000" b="1" dirty="0" smtClean="0">
                <a:solidFill>
                  <a:srgbClr val="008000"/>
                </a:solidFill>
              </a:rPr>
              <a:t>, and budget calendar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Requests from departments go to building principals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Requests from principals, technology manager, buildings and grounds supervisor, and student services director come to central office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Superintendent and assistant superintendent meet with building principals and directors to discuss needs and review requests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Business director meets with technology manager, students services director, and buildings and grounds supervisor to review requests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Central office administrators establish district priorities and develop administration-</a:t>
            </a:r>
            <a:r>
              <a:rPr lang="en-US" sz="2000" b="1" dirty="0"/>
              <a:t> </a:t>
            </a:r>
            <a:r>
              <a:rPr lang="en-US" sz="2000" b="1" dirty="0" smtClean="0"/>
              <a:t>proposed budgets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Proposed operating budget is presented to School Committee</a:t>
            </a:r>
            <a:r>
              <a:rPr lang="en-US" sz="2000" b="1" u="sng" dirty="0" smtClean="0">
                <a:solidFill>
                  <a:srgbClr val="008000"/>
                </a:solidFill>
              </a:rPr>
              <a:t>, initially through budget message and PowerPoint</a:t>
            </a:r>
            <a:r>
              <a:rPr lang="en-US" sz="2000" b="1" dirty="0" smtClean="0">
                <a:solidFill>
                  <a:srgbClr val="008000"/>
                </a:solidFill>
              </a:rPr>
              <a:t>, followed by distribution of books/packets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119530"/>
            <a:ext cx="8906933" cy="747058"/>
          </a:xfrm>
          <a:noFill/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BACKGROUND: FY 14 SCHOOL BUDGET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982133"/>
            <a:ext cx="8906933" cy="5740400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   	</a:t>
            </a:r>
            <a:r>
              <a:rPr lang="en-US" sz="2800" b="1" u="sng" dirty="0" smtClean="0"/>
              <a:t>Collective Bargaining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Teacher contract expires in 2014 – salaries are listed 	according to the existing scale.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All other units expire in 2013 – a bargaining 	allowance </a:t>
            </a:r>
            <a:r>
              <a:rPr lang="en-US" sz="2400" b="1" dirty="0"/>
              <a:t> </a:t>
            </a:r>
            <a:r>
              <a:rPr lang="en-US" sz="2400" b="1" dirty="0" smtClean="0"/>
              <a:t>is on a separate Function page following the 9100E Function.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Individual contracts expire in 2013, 2014, 2015, etc., but most have an open salary for 2014 – a bargaining allowance is included as above.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A bargaining allowance for nonunion salaries is included as above.</a:t>
            </a:r>
          </a:p>
          <a:p>
            <a:pPr marL="457200" lvl="1" indent="0">
              <a:buNone/>
            </a:pPr>
            <a:r>
              <a:rPr lang="en-US" b="1" u="sng" dirty="0" smtClean="0"/>
              <a:t>Federal and State Grants 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Grant funding, mostly federal, is even more uncertain for FY 2014 due to concerns about the pending “fiscal cliff”.</a:t>
            </a:r>
          </a:p>
          <a:p>
            <a:pPr marL="457200" lvl="1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18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28975"/>
              </p:ext>
            </p:extLst>
          </p:nvPr>
        </p:nvGraphicFramePr>
        <p:xfrm>
          <a:off x="141794" y="89937"/>
          <a:ext cx="8942388" cy="67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Document" r:id="rId5" imgW="9144000" imgH="7048500" progId="Word.Document.12">
                  <p:embed/>
                </p:oleObj>
              </mc:Choice>
              <mc:Fallback>
                <p:oleObj name="Document" r:id="rId5" imgW="9144000" imgH="704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794" y="89937"/>
                        <a:ext cx="8942388" cy="6784775"/>
                      </a:xfrm>
                      <a:prstGeom prst="rect">
                        <a:avLst/>
                      </a:prstGeom>
                      <a:ln w="5715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9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1455</Words>
  <Application>Microsoft Office PowerPoint</Application>
  <PresentationFormat>On-screen Show (4:3)</PresentationFormat>
  <Paragraphs>549</Paragraphs>
  <Slides>46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Worksheet</vt:lpstr>
      <vt:lpstr>Document</vt:lpstr>
      <vt:lpstr>PowerPoint Presentation</vt:lpstr>
      <vt:lpstr>ADMINISTRATION’S PROPOSED BUDGET  What’s new for 2014 ?? </vt:lpstr>
      <vt:lpstr>PowerPoint Presentation</vt:lpstr>
      <vt:lpstr>PowerPoint Presentation</vt:lpstr>
      <vt:lpstr>PowerPoint Presentation</vt:lpstr>
      <vt:lpstr>K – 12 Projections for September 2014 (based on moving along December 2012 actuals)</vt:lpstr>
      <vt:lpstr>BUDGET PROCESS for FY 2014</vt:lpstr>
      <vt:lpstr>BACKGROUND: FY 14 SCHOOL BUDGET</vt:lpstr>
      <vt:lpstr>PowerPoint Presentation</vt:lpstr>
      <vt:lpstr>WHAT IS A “NEEDS - BASED” BUDGET?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Initiatives to Enhance Programs These resources are needed to incorporate pilot programs  and to provide better support for existing programs and facilities. </vt:lpstr>
      <vt:lpstr>Areas of Unique Need Includes responding to: state and federal mandates, changing student demographics, and social/emotional and health needs</vt:lpstr>
      <vt:lpstr>DOLLAR BREAKDOWN OF “INITIATIVES” BY LEVEL</vt:lpstr>
      <vt:lpstr>PowerPoint Presentation</vt:lpstr>
      <vt:lpstr>Justified Needs, but NOT in Proposed Budget at this time</vt:lpstr>
      <vt:lpstr>BUDGET FORMAT FY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Company>Hingham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BREAKDOWN OF INITITIATIVES BY LEVEL</dc:title>
  <dc:creator>Dorothy Galo</dc:creator>
  <cp:lastModifiedBy>HPS</cp:lastModifiedBy>
  <cp:revision>89</cp:revision>
  <dcterms:created xsi:type="dcterms:W3CDTF">2012-12-30T15:50:18Z</dcterms:created>
  <dcterms:modified xsi:type="dcterms:W3CDTF">2013-01-12T17:06:57Z</dcterms:modified>
</cp:coreProperties>
</file>