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doc" ContentType="application/msword"/>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289" r:id="rId2"/>
    <p:sldId id="290" r:id="rId3"/>
    <p:sldId id="291" r:id="rId4"/>
    <p:sldId id="292" r:id="rId5"/>
    <p:sldId id="293" r:id="rId6"/>
    <p:sldId id="294" r:id="rId7"/>
    <p:sldId id="295" r:id="rId8"/>
    <p:sldId id="260" r:id="rId9"/>
    <p:sldId id="278" r:id="rId10"/>
    <p:sldId id="305" r:id="rId11"/>
    <p:sldId id="304" r:id="rId12"/>
    <p:sldId id="306" r:id="rId13"/>
    <p:sldId id="297" r:id="rId14"/>
    <p:sldId id="298" r:id="rId15"/>
    <p:sldId id="261" r:id="rId16"/>
    <p:sldId id="262" r:id="rId17"/>
    <p:sldId id="263" r:id="rId18"/>
    <p:sldId id="264" r:id="rId19"/>
    <p:sldId id="265" r:id="rId20"/>
    <p:sldId id="285" r:id="rId21"/>
    <p:sldId id="266" r:id="rId22"/>
    <p:sldId id="267" r:id="rId23"/>
    <p:sldId id="268" r:id="rId24"/>
    <p:sldId id="269" r:id="rId25"/>
    <p:sldId id="270" r:id="rId26"/>
    <p:sldId id="275" r:id="rId27"/>
    <p:sldId id="274" r:id="rId28"/>
    <p:sldId id="271" r:id="rId29"/>
    <p:sldId id="284" r:id="rId30"/>
    <p:sldId id="277" r:id="rId31"/>
    <p:sldId id="279" r:id="rId32"/>
    <p:sldId id="282" r:id="rId33"/>
    <p:sldId id="281" r:id="rId34"/>
    <p:sldId id="280" r:id="rId35"/>
    <p:sldId id="286" r:id="rId36"/>
    <p:sldId id="287" r:id="rId37"/>
    <p:sldId id="307" r:id="rId38"/>
    <p:sldId id="256" r:id="rId39"/>
    <p:sldId id="272" r:id="rId40"/>
    <p:sldId id="257" r:id="rId41"/>
    <p:sldId id="299" r:id="rId42"/>
    <p:sldId id="300" r:id="rId43"/>
    <p:sldId id="309"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77" autoAdjust="0"/>
    <p:restoredTop sz="94660"/>
  </p:normalViewPr>
  <p:slideViewPr>
    <p:cSldViewPr snapToGrid="0" snapToObjects="1">
      <p:cViewPr>
        <p:scale>
          <a:sx n="85" d="100"/>
          <a:sy n="85" d="100"/>
        </p:scale>
        <p:origin x="-810" y="5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dorothygalo:.Trash:Enrollment%20Chart%20FY%202013.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Chart%20in%20Microsoft%20Office%20Word"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2400" b="1" i="0" u="none" strike="noStrike" baseline="0">
                <a:solidFill>
                  <a:srgbClr val="000000"/>
                </a:solidFill>
                <a:latin typeface="Calibri"/>
                <a:ea typeface="Calibri"/>
                <a:cs typeface="Calibri"/>
              </a:defRPr>
            </a:pPr>
            <a:r>
              <a:rPr lang="en-US" sz="2400" b="1" i="0" u="none" strike="noStrike" baseline="0" dirty="0">
                <a:solidFill>
                  <a:srgbClr val="000000"/>
                </a:solidFill>
                <a:latin typeface="Calibri"/>
                <a:ea typeface="Calibri"/>
                <a:cs typeface="Calibri"/>
              </a:rPr>
              <a:t>K - 12 </a:t>
            </a:r>
            <a:r>
              <a:rPr lang="en-US" sz="2400" b="1" i="0" u="none" strike="noStrike" baseline="0" dirty="0" smtClean="0">
                <a:solidFill>
                  <a:srgbClr val="000000"/>
                </a:solidFill>
                <a:latin typeface="Calibri"/>
                <a:ea typeface="Calibri"/>
                <a:cs typeface="Calibri"/>
              </a:rPr>
              <a:t>ENROLLMENT FROM </a:t>
            </a:r>
            <a:r>
              <a:rPr lang="en-US" sz="2400" b="1" i="0" u="none" strike="noStrike" baseline="0" dirty="0">
                <a:solidFill>
                  <a:srgbClr val="000000"/>
                </a:solidFill>
                <a:latin typeface="Calibri"/>
                <a:ea typeface="Calibri"/>
                <a:cs typeface="Calibri"/>
              </a:rPr>
              <a:t>2003 </a:t>
            </a:r>
            <a:r>
              <a:rPr lang="en-US" sz="2400" b="1" i="0" u="none" strike="noStrike" baseline="0" dirty="0" smtClean="0">
                <a:solidFill>
                  <a:srgbClr val="000000"/>
                </a:solidFill>
                <a:latin typeface="Calibri"/>
                <a:ea typeface="Calibri"/>
                <a:cs typeface="Calibri"/>
              </a:rPr>
              <a:t>– 2013 (</a:t>
            </a:r>
            <a:r>
              <a:rPr lang="en-US" sz="2400" b="1" i="0" u="none" strike="noStrike" baseline="0" dirty="0" err="1" smtClean="0">
                <a:solidFill>
                  <a:srgbClr val="000000"/>
                </a:solidFill>
                <a:latin typeface="Calibri"/>
                <a:ea typeface="Calibri"/>
                <a:cs typeface="Calibri"/>
              </a:rPr>
              <a:t>proj</a:t>
            </a:r>
            <a:r>
              <a:rPr lang="en-US" sz="2400" b="1" i="0" u="none" strike="noStrike" baseline="0" dirty="0" smtClean="0">
                <a:solidFill>
                  <a:srgbClr val="000000"/>
                </a:solidFill>
                <a:latin typeface="Calibri"/>
                <a:ea typeface="Calibri"/>
                <a:cs typeface="Calibri"/>
              </a:rPr>
              <a:t>.)</a:t>
            </a:r>
            <a:endParaRPr lang="en-US" sz="2400" b="1" i="0" u="none" strike="noStrike" baseline="0" dirty="0">
              <a:solidFill>
                <a:srgbClr val="000000"/>
              </a:solidFill>
              <a:latin typeface="Calibri"/>
              <a:ea typeface="Calibri"/>
              <a:cs typeface="Calibri"/>
            </a:endParaRPr>
          </a:p>
          <a:p>
            <a:pPr>
              <a:defRPr sz="2400" b="1" i="0" u="none" strike="noStrike" baseline="0">
                <a:solidFill>
                  <a:srgbClr val="000000"/>
                </a:solidFill>
                <a:latin typeface="Calibri"/>
                <a:ea typeface="Calibri"/>
                <a:cs typeface="Calibri"/>
              </a:defRPr>
            </a:pPr>
            <a:r>
              <a:rPr lang="en-US" sz="2400" b="1" i="0" u="none" strike="noStrike" baseline="0" dirty="0">
                <a:solidFill>
                  <a:srgbClr val="000000"/>
                </a:solidFill>
                <a:latin typeface="Calibri"/>
                <a:ea typeface="Calibri"/>
                <a:cs typeface="Calibri"/>
              </a:rPr>
              <a:t>644 students growth</a:t>
            </a:r>
          </a:p>
        </c:rich>
      </c:tx>
      <c:layout>
        <c:manualLayout>
          <c:xMode val="edge"/>
          <c:yMode val="edge"/>
          <c:x val="0.19247058611383899"/>
          <c:y val="2.6656640402725199E-2"/>
        </c:manualLayout>
      </c:layout>
      <c:overlay val="0"/>
      <c:spPr>
        <a:solidFill>
          <a:srgbClr val="FFFFFF"/>
        </a:solidFill>
        <a:ln w="38100" cmpd="sng">
          <a:solidFill>
            <a:srgbClr val="FF0000"/>
          </a:solidFill>
        </a:ln>
      </c:spPr>
    </c:title>
    <c:autoTitleDeleted val="0"/>
    <c:plotArea>
      <c:layout/>
      <c:barChart>
        <c:barDir val="col"/>
        <c:grouping val="clustered"/>
        <c:varyColors val="0"/>
        <c:ser>
          <c:idx val="0"/>
          <c:order val="0"/>
          <c:spPr>
            <a:solidFill>
              <a:srgbClr val="008000"/>
            </a:solidFill>
          </c:spPr>
          <c:invertIfNegative val="0"/>
          <c:dPt>
            <c:idx val="10"/>
            <c:invertIfNegative val="0"/>
            <c:bubble3D val="0"/>
            <c:spPr>
              <a:solidFill>
                <a:srgbClr val="FF0000"/>
              </a:solidFill>
            </c:spPr>
          </c:dPt>
          <c:dLbls>
            <c:showLegendKey val="0"/>
            <c:showVal val="1"/>
            <c:showCatName val="0"/>
            <c:showSerName val="0"/>
            <c:showPercent val="0"/>
            <c:showBubbleSize val="0"/>
            <c:showLeaderLines val="0"/>
          </c:dLbls>
          <c:trendline>
            <c:trendlineType val="linear"/>
            <c:dispRSqr val="0"/>
            <c:dispEq val="0"/>
          </c:trendline>
          <c:cat>
            <c:strRef>
              <c:f>'[Enrollment Chart FY 2013.xls]Sheet1'!$B$115:$B$125</c:f>
              <c:strCache>
                <c:ptCount val="11"/>
                <c:pt idx="0">
                  <c:v>2003-04</c:v>
                </c:pt>
                <c:pt idx="1">
                  <c:v>2004-05</c:v>
                </c:pt>
                <c:pt idx="2">
                  <c:v>2005-06</c:v>
                </c:pt>
                <c:pt idx="3">
                  <c:v>2006-07</c:v>
                </c:pt>
                <c:pt idx="4">
                  <c:v>2007-08</c:v>
                </c:pt>
                <c:pt idx="5">
                  <c:v>2008-09</c:v>
                </c:pt>
                <c:pt idx="6">
                  <c:v>2009-10</c:v>
                </c:pt>
                <c:pt idx="7">
                  <c:v>2010-11</c:v>
                </c:pt>
                <c:pt idx="8">
                  <c:v>2011-12</c:v>
                </c:pt>
                <c:pt idx="9">
                  <c:v>2012-13</c:v>
                </c:pt>
                <c:pt idx="10">
                  <c:v>2013-14</c:v>
                </c:pt>
              </c:strCache>
            </c:strRef>
          </c:cat>
          <c:val>
            <c:numRef>
              <c:f>'[Enrollment Chart FY 2013.xls]Sheet1'!$C$115:$C$125</c:f>
              <c:numCache>
                <c:formatCode>General</c:formatCode>
                <c:ptCount val="11"/>
                <c:pt idx="0">
                  <c:v>3538</c:v>
                </c:pt>
                <c:pt idx="1">
                  <c:v>3624</c:v>
                </c:pt>
                <c:pt idx="2">
                  <c:v>3695</c:v>
                </c:pt>
                <c:pt idx="3">
                  <c:v>3724</c:v>
                </c:pt>
                <c:pt idx="4">
                  <c:v>3783</c:v>
                </c:pt>
                <c:pt idx="5">
                  <c:v>3883</c:v>
                </c:pt>
                <c:pt idx="6">
                  <c:v>3995</c:v>
                </c:pt>
                <c:pt idx="7">
                  <c:v>4043</c:v>
                </c:pt>
                <c:pt idx="8">
                  <c:v>4088</c:v>
                </c:pt>
                <c:pt idx="9">
                  <c:v>4143</c:v>
                </c:pt>
                <c:pt idx="10">
                  <c:v>4182</c:v>
                </c:pt>
              </c:numCache>
            </c:numRef>
          </c:val>
        </c:ser>
        <c:dLbls>
          <c:showLegendKey val="0"/>
          <c:showVal val="0"/>
          <c:showCatName val="0"/>
          <c:showSerName val="0"/>
          <c:showPercent val="0"/>
          <c:showBubbleSize val="0"/>
        </c:dLbls>
        <c:gapWidth val="150"/>
        <c:axId val="83496960"/>
        <c:axId val="83498496"/>
      </c:barChart>
      <c:catAx>
        <c:axId val="83496960"/>
        <c:scaling>
          <c:orientation val="minMax"/>
        </c:scaling>
        <c:delete val="0"/>
        <c:axPos val="b"/>
        <c:numFmt formatCode="General" sourceLinked="1"/>
        <c:majorTickMark val="out"/>
        <c:minorTickMark val="none"/>
        <c:tickLblPos val="nextTo"/>
        <c:crossAx val="83498496"/>
        <c:crosses val="autoZero"/>
        <c:auto val="1"/>
        <c:lblAlgn val="ctr"/>
        <c:lblOffset val="100"/>
        <c:noMultiLvlLbl val="0"/>
      </c:catAx>
      <c:valAx>
        <c:axId val="83498496"/>
        <c:scaling>
          <c:orientation val="minMax"/>
        </c:scaling>
        <c:delete val="0"/>
        <c:axPos val="l"/>
        <c:majorGridlines/>
        <c:numFmt formatCode="General" sourceLinked="1"/>
        <c:majorTickMark val="out"/>
        <c:minorTickMark val="none"/>
        <c:tickLblPos val="nextTo"/>
        <c:crossAx val="83496960"/>
        <c:crosses val="autoZero"/>
        <c:crossBetween val="between"/>
      </c:valAx>
      <c:spPr>
        <a:ln w="38100" cmpd="sng">
          <a:solidFill>
            <a:srgbClr val="FF0000"/>
          </a:solidFill>
        </a:ln>
      </c:spPr>
    </c:plotArea>
    <c:plotVisOnly val="1"/>
    <c:dispBlanksAs val="gap"/>
    <c:showDLblsOverMax val="0"/>
  </c:chart>
  <c:txPr>
    <a:bodyPr/>
    <a:lstStyle/>
    <a:p>
      <a:pPr>
        <a:defRPr b="1"/>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lgn="ctr">
              <a:defRPr sz="2800"/>
            </a:pPr>
            <a:r>
              <a:rPr lang="en-US" sz="2800" dirty="0" smtClean="0"/>
              <a:t>“INITIATIVE”</a:t>
            </a:r>
            <a:r>
              <a:rPr lang="en-US" sz="2800" baseline="0" dirty="0" smtClean="0"/>
              <a:t> </a:t>
            </a:r>
            <a:r>
              <a:rPr lang="en-US" sz="2800" dirty="0" smtClean="0"/>
              <a:t>DOLLARS BY LEVEL - $921,117    </a:t>
            </a:r>
            <a:endParaRPr lang="en-US" sz="2800" dirty="0"/>
          </a:p>
        </c:rich>
      </c:tx>
      <c:layout>
        <c:manualLayout>
          <c:xMode val="edge"/>
          <c:yMode val="edge"/>
          <c:x val="0.16051148293963299"/>
          <c:y val="5.86825569615032E-2"/>
        </c:manualLayout>
      </c:layout>
      <c:overlay val="0"/>
    </c:title>
    <c:autoTitleDeleted val="0"/>
    <c:view3D>
      <c:rotX val="75"/>
      <c:rotY val="0"/>
      <c:rAngAx val="0"/>
      <c:perspective val="30"/>
    </c:view3D>
    <c:floor>
      <c:thickness val="0"/>
    </c:floor>
    <c:sideWall>
      <c:thickness val="0"/>
    </c:sideWall>
    <c:backWall>
      <c:thickness val="0"/>
    </c:backWall>
    <c:plotArea>
      <c:layout>
        <c:manualLayout>
          <c:layoutTarget val="inner"/>
          <c:xMode val="edge"/>
          <c:yMode val="edge"/>
          <c:x val="0"/>
          <c:y val="0.13670716901690899"/>
          <c:w val="0.96388888888888902"/>
          <c:h val="0.79425967340418802"/>
        </c:manualLayout>
      </c:layout>
      <c:pie3DChart>
        <c:varyColors val="1"/>
        <c:ser>
          <c:idx val="0"/>
          <c:order val="0"/>
          <c:tx>
            <c:strRef>
              <c:f>'[Chart in Microsoft Office Word]Sheet1'!$B$1</c:f>
              <c:strCache>
                <c:ptCount val="1"/>
                <c:pt idx="0">
                  <c:v>DOLLARS</c:v>
                </c:pt>
              </c:strCache>
            </c:strRef>
          </c:tx>
          <c:explosion val="2"/>
          <c:dPt>
            <c:idx val="0"/>
            <c:bubble3D val="0"/>
            <c:explosion val="7"/>
          </c:dPt>
          <c:dPt>
            <c:idx val="1"/>
            <c:bubble3D val="0"/>
            <c:explosion val="12"/>
          </c:dPt>
          <c:dPt>
            <c:idx val="2"/>
            <c:bubble3D val="0"/>
            <c:explosion val="14"/>
          </c:dPt>
          <c:dPt>
            <c:idx val="3"/>
            <c:bubble3D val="0"/>
            <c:explosion val="8"/>
          </c:dPt>
          <c:dLbls>
            <c:dLbl>
              <c:idx val="0"/>
              <c:tx>
                <c:rich>
                  <a:bodyPr/>
                  <a:lstStyle/>
                  <a:p>
                    <a:r>
                      <a:rPr lang="en-US" dirty="0" smtClean="0"/>
                      <a:t>$302,949</a:t>
                    </a:r>
                  </a:p>
                  <a:p>
                    <a:r>
                      <a:rPr lang="en-US" dirty="0" smtClean="0"/>
                      <a:t>32.9% </a:t>
                    </a:r>
                    <a:endParaRPr lang="en-US" dirty="0"/>
                  </a:p>
                </c:rich>
              </c:tx>
              <c:dLblPos val="ctr"/>
              <c:showLegendKey val="0"/>
              <c:showVal val="1"/>
              <c:showCatName val="0"/>
              <c:showSerName val="0"/>
              <c:showPercent val="0"/>
              <c:showBubbleSize val="0"/>
            </c:dLbl>
            <c:dLbl>
              <c:idx val="1"/>
              <c:tx>
                <c:rich>
                  <a:bodyPr/>
                  <a:lstStyle/>
                  <a:p>
                    <a:r>
                      <a:rPr lang="en-US" dirty="0"/>
                      <a:t>$</a:t>
                    </a:r>
                    <a:r>
                      <a:rPr lang="en-US" dirty="0" smtClean="0"/>
                      <a:t>202,195</a:t>
                    </a:r>
                  </a:p>
                  <a:p>
                    <a:r>
                      <a:rPr lang="en-US" dirty="0" smtClean="0"/>
                      <a:t>22.0% </a:t>
                    </a:r>
                    <a:endParaRPr lang="en-US" dirty="0"/>
                  </a:p>
                </c:rich>
              </c:tx>
              <c:dLblPos val="ctr"/>
              <c:showLegendKey val="0"/>
              <c:showVal val="1"/>
              <c:showCatName val="0"/>
              <c:showSerName val="0"/>
              <c:showPercent val="0"/>
              <c:showBubbleSize val="0"/>
            </c:dLbl>
            <c:dLbl>
              <c:idx val="2"/>
              <c:tx>
                <c:rich>
                  <a:bodyPr/>
                  <a:lstStyle/>
                  <a:p>
                    <a:r>
                      <a:rPr lang="en-US" dirty="0" smtClean="0"/>
                      <a:t>$188,054</a:t>
                    </a:r>
                  </a:p>
                  <a:p>
                    <a:r>
                      <a:rPr lang="en-US" dirty="0" smtClean="0"/>
                      <a:t>20.4%</a:t>
                    </a:r>
                    <a:endParaRPr lang="en-US" dirty="0"/>
                  </a:p>
                </c:rich>
              </c:tx>
              <c:dLblPos val="ctr"/>
              <c:showLegendKey val="0"/>
              <c:showVal val="1"/>
              <c:showCatName val="0"/>
              <c:showSerName val="0"/>
              <c:showPercent val="0"/>
              <c:showBubbleSize val="0"/>
            </c:dLbl>
            <c:dLbl>
              <c:idx val="3"/>
              <c:tx>
                <c:rich>
                  <a:bodyPr/>
                  <a:lstStyle/>
                  <a:p>
                    <a:r>
                      <a:rPr lang="en-US" dirty="0"/>
                      <a:t>$</a:t>
                    </a:r>
                    <a:r>
                      <a:rPr lang="en-US" dirty="0" smtClean="0"/>
                      <a:t>227,919</a:t>
                    </a:r>
                  </a:p>
                  <a:p>
                    <a:r>
                      <a:rPr lang="en-US" dirty="0" smtClean="0"/>
                      <a:t> 24.7% </a:t>
                    </a:r>
                    <a:endParaRPr lang="en-US" dirty="0"/>
                  </a:p>
                </c:rich>
              </c:tx>
              <c:dLblPos val="ctr"/>
              <c:showLegendKey val="0"/>
              <c:showVal val="1"/>
              <c:showCatName val="0"/>
              <c:showSerName val="0"/>
              <c:showPercent val="0"/>
              <c:showBubbleSize val="0"/>
            </c:dLbl>
            <c:txPr>
              <a:bodyPr/>
              <a:lstStyle/>
              <a:p>
                <a:pPr>
                  <a:defRPr sz="1600" b="1"/>
                </a:pPr>
                <a:endParaRPr lang="en-US"/>
              </a:p>
            </c:txPr>
            <c:dLblPos val="ctr"/>
            <c:showLegendKey val="0"/>
            <c:showVal val="1"/>
            <c:showCatName val="0"/>
            <c:showSerName val="0"/>
            <c:showPercent val="0"/>
            <c:showBubbleSize val="0"/>
            <c:showLeaderLines val="1"/>
          </c:dLbls>
          <c:cat>
            <c:strRef>
              <c:f>'[Chart in Microsoft Office Word]Sheet1'!$A$2:$A$5</c:f>
              <c:strCache>
                <c:ptCount val="4"/>
                <c:pt idx="0">
                  <c:v>ELEMENTARY</c:v>
                </c:pt>
                <c:pt idx="1">
                  <c:v>MIDDLE SCHOOL</c:v>
                </c:pt>
                <c:pt idx="2">
                  <c:v>HIGH SCHOOL</c:v>
                </c:pt>
                <c:pt idx="3">
                  <c:v>DISTRICT</c:v>
                </c:pt>
              </c:strCache>
            </c:strRef>
          </c:cat>
          <c:val>
            <c:numRef>
              <c:f>'[Chart in Microsoft Office Word]Sheet1'!$B$2:$B$5</c:f>
              <c:numCache>
                <c:formatCode>"$"#,##0_);[Red]\("$"#,##0\)</c:formatCode>
                <c:ptCount val="4"/>
                <c:pt idx="0">
                  <c:v>302949</c:v>
                </c:pt>
                <c:pt idx="1">
                  <c:v>202195</c:v>
                </c:pt>
                <c:pt idx="2" formatCode="#,##0">
                  <c:v>193512</c:v>
                </c:pt>
                <c:pt idx="3">
                  <c:v>227919</c:v>
                </c:pt>
              </c:numCache>
            </c:numRef>
          </c:val>
        </c:ser>
        <c:dLbls>
          <c:dLblPos val="ctr"/>
          <c:showLegendKey val="0"/>
          <c:showVal val="1"/>
          <c:showCatName val="0"/>
          <c:showSerName val="0"/>
          <c:showPercent val="0"/>
          <c:showBubbleSize val="0"/>
          <c:showLeaderLines val="1"/>
        </c:dLbls>
      </c:pie3DChart>
    </c:plotArea>
    <c:legend>
      <c:legendPos val="b"/>
      <c:layout>
        <c:manualLayout>
          <c:xMode val="edge"/>
          <c:yMode val="edge"/>
          <c:x val="5.7665244969378797E-2"/>
          <c:y val="0.90310529718908406"/>
          <c:w val="0.88466940069991196"/>
          <c:h val="5.9745975834899302E-2"/>
        </c:manualLayout>
      </c:layout>
      <c:overlay val="0"/>
      <c:txPr>
        <a:bodyPr/>
        <a:lstStyle/>
        <a:p>
          <a:pPr>
            <a:defRPr sz="2000" b="1"/>
          </a:pPr>
          <a:endParaRPr lang="en-US"/>
        </a:p>
      </c:txPr>
    </c:legend>
    <c:plotVisOnly val="1"/>
    <c:dispBlanksAs val="gap"/>
    <c:showDLblsOverMax val="0"/>
  </c:chart>
  <c:spPr>
    <a:ln w="57150" cmpd="sng">
      <a:solidFill>
        <a:srgbClr val="FF0000"/>
      </a:solidFill>
    </a:ln>
  </c:sp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Calibri"/>
                <a:ea typeface="Calibri"/>
                <a:cs typeface="Calibri"/>
              </a:defRPr>
            </a:pPr>
            <a:r>
              <a:rPr lang="en-US" sz="2800" dirty="0" smtClean="0"/>
              <a:t>2013-2014 Proposed Budget</a:t>
            </a:r>
            <a:r>
              <a:rPr lang="en-US" sz="2800" baseline="0" dirty="0" smtClean="0"/>
              <a:t> By Function</a:t>
            </a:r>
            <a:endParaRPr lang="en-US" sz="2800" dirty="0"/>
          </a:p>
        </c:rich>
      </c:tx>
      <c:layout>
        <c:manualLayout>
          <c:xMode val="edge"/>
          <c:yMode val="edge"/>
          <c:x val="0.181199903914849"/>
          <c:y val="0.89132317479151002"/>
        </c:manualLayout>
      </c:layout>
      <c:overlay val="0"/>
    </c:title>
    <c:autoTitleDeleted val="0"/>
    <c:view3D>
      <c:rotX val="40"/>
      <c:rotY val="0"/>
      <c:rAngAx val="0"/>
      <c:perspective val="30"/>
    </c:view3D>
    <c:floor>
      <c:thickness val="0"/>
    </c:floor>
    <c:sideWall>
      <c:thickness val="0"/>
    </c:sideWall>
    <c:backWall>
      <c:thickness val="0"/>
    </c:backWall>
    <c:plotArea>
      <c:layout/>
      <c:pie3DChart>
        <c:varyColors val="1"/>
        <c:ser>
          <c:idx val="0"/>
          <c:order val="0"/>
          <c:tx>
            <c:strRef>
              <c:f>'Other Charts'!$I$68</c:f>
              <c:strCache>
                <c:ptCount val="1"/>
                <c:pt idx="0">
                  <c:v>2013-2014</c:v>
                </c:pt>
              </c:strCache>
            </c:strRef>
          </c:tx>
          <c:explosion val="25"/>
          <c:dPt>
            <c:idx val="0"/>
            <c:bubble3D val="0"/>
          </c:dPt>
          <c:dPt>
            <c:idx val="1"/>
            <c:bubble3D val="0"/>
          </c:dPt>
          <c:dPt>
            <c:idx val="2"/>
            <c:bubble3D val="0"/>
          </c:dPt>
          <c:dPt>
            <c:idx val="3"/>
            <c:bubble3D val="0"/>
          </c:dPt>
          <c:dPt>
            <c:idx val="4"/>
            <c:bubble3D val="0"/>
          </c:dPt>
          <c:dPt>
            <c:idx val="5"/>
            <c:bubble3D val="0"/>
          </c:dPt>
          <c:dLbls>
            <c:numFmt formatCode="0%" sourceLinked="0"/>
            <c:txPr>
              <a:bodyPr/>
              <a:lstStyle/>
              <a:p>
                <a:pPr>
                  <a:defRPr sz="1200" b="1" i="0" u="none" strike="noStrike" baseline="0">
                    <a:solidFill>
                      <a:srgbClr val="000000"/>
                    </a:solidFill>
                    <a:latin typeface="Calibri"/>
                    <a:ea typeface="Calibri"/>
                    <a:cs typeface="Calibri"/>
                  </a:defRPr>
                </a:pPr>
                <a:endParaRPr lang="en-US"/>
              </a:p>
            </c:txPr>
            <c:dLblPos val="bestFit"/>
            <c:showLegendKey val="0"/>
            <c:showVal val="1"/>
            <c:showCatName val="1"/>
            <c:showSerName val="0"/>
            <c:showPercent val="1"/>
            <c:showBubbleSize val="0"/>
            <c:showLeaderLines val="1"/>
          </c:dLbls>
          <c:cat>
            <c:strRef>
              <c:f>'Other Charts'!$C$69:$C$74</c:f>
              <c:strCache>
                <c:ptCount val="6"/>
                <c:pt idx="0">
                  <c:v>Sch Committee and Admin</c:v>
                </c:pt>
                <c:pt idx="1">
                  <c:v>Regular Ed</c:v>
                </c:pt>
                <c:pt idx="2">
                  <c:v>Special Ed</c:v>
                </c:pt>
                <c:pt idx="3">
                  <c:v>Health And Student Activities</c:v>
                </c:pt>
                <c:pt idx="4">
                  <c:v>Facilities and Operations</c:v>
                </c:pt>
                <c:pt idx="5">
                  <c:v>VoTech</c:v>
                </c:pt>
              </c:strCache>
            </c:strRef>
          </c:cat>
          <c:val>
            <c:numRef>
              <c:f>'Other Charts'!$I$69:$I$74</c:f>
              <c:numCache>
                <c:formatCode>#,##0</c:formatCode>
                <c:ptCount val="6"/>
                <c:pt idx="0">
                  <c:v>1130541.1388604499</c:v>
                </c:pt>
                <c:pt idx="1">
                  <c:v>26099149.290010501</c:v>
                </c:pt>
                <c:pt idx="2">
                  <c:v>10564874.809865</c:v>
                </c:pt>
                <c:pt idx="3">
                  <c:v>1191031.0442464</c:v>
                </c:pt>
                <c:pt idx="4">
                  <c:v>3444150.5488882302</c:v>
                </c:pt>
                <c:pt idx="5">
                  <c:v>138291.67000000001</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gap"/>
    <c:showDLblsOverMax val="0"/>
  </c:chart>
  <c:spPr>
    <a:ln>
      <a:solidFill>
        <a:srgbClr val="C00000"/>
      </a:solid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0.84241</cdr:x>
      <cdr:y>0.16069</cdr:y>
    </cdr:from>
    <cdr:to>
      <cdr:x>0.94474</cdr:x>
      <cdr:y>0.25464</cdr:y>
    </cdr:to>
    <cdr:sp macro="" textlink="">
      <cdr:nvSpPr>
        <cdr:cNvPr id="2" name="TextBox 1"/>
        <cdr:cNvSpPr txBox="1"/>
      </cdr:nvSpPr>
      <cdr:spPr>
        <a:xfrm xmlns:a="http://schemas.openxmlformats.org/drawingml/2006/main">
          <a:off x="7527563" y="1072207"/>
          <a:ext cx="914400" cy="6268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0.85348</cdr:x>
      <cdr:y>0.72188</cdr:y>
    </cdr:from>
    <cdr:to>
      <cdr:x>1</cdr:x>
      <cdr:y>0.85892</cdr:y>
    </cdr:to>
    <cdr:sp macro="" textlink="">
      <cdr:nvSpPr>
        <cdr:cNvPr id="3" name="TextBox 2"/>
        <cdr:cNvSpPr txBox="1"/>
      </cdr:nvSpPr>
      <cdr:spPr>
        <a:xfrm xmlns:a="http://schemas.openxmlformats.org/drawingml/2006/main">
          <a:off x="7626529" y="4816683"/>
          <a:ext cx="1309231"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0.37222</cdr:x>
      <cdr:y>0.26252</cdr:y>
    </cdr:from>
    <cdr:to>
      <cdr:x>0.47222</cdr:x>
      <cdr:y>0.39625</cdr:y>
    </cdr:to>
    <cdr:sp macro="" textlink="">
      <cdr:nvSpPr>
        <cdr:cNvPr id="4" name="TextBox 3"/>
        <cdr:cNvSpPr txBox="1"/>
      </cdr:nvSpPr>
      <cdr:spPr>
        <a:xfrm xmlns:a="http://schemas.openxmlformats.org/drawingml/2006/main">
          <a:off x="3403600" y="179493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0A37C7-4E65-3D4C-AC28-CED219CEFB07}" type="datetimeFigureOut">
              <a:rPr lang="en-US" smtClean="0"/>
              <a:t>1/31/2013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D762C5-011C-F244-8C3C-121060245DC4}" type="slidenum">
              <a:rPr lang="en-US" smtClean="0"/>
              <a:t>‹#›</a:t>
            </a:fld>
            <a:endParaRPr lang="en-US"/>
          </a:p>
        </p:txBody>
      </p:sp>
    </p:spTree>
    <p:extLst>
      <p:ext uri="{BB962C8B-B14F-4D97-AF65-F5344CB8AC3E}">
        <p14:creationId xmlns:p14="http://schemas.microsoft.com/office/powerpoint/2010/main" val="760886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F1C39A-67C0-8D41-B6E2-8537E2EA8971}" type="datetimeFigureOut">
              <a:rPr lang="en-US" smtClean="0"/>
              <a:t>1/31/2013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3254D2-19FD-9D49-8FD8-02EB2945F290}" type="slidenum">
              <a:rPr lang="en-US" smtClean="0"/>
              <a:t>‹#›</a:t>
            </a:fld>
            <a:endParaRPr lang="en-US"/>
          </a:p>
        </p:txBody>
      </p:sp>
    </p:spTree>
    <p:extLst>
      <p:ext uri="{BB962C8B-B14F-4D97-AF65-F5344CB8AC3E}">
        <p14:creationId xmlns:p14="http://schemas.microsoft.com/office/powerpoint/2010/main" val="16713692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8B74698-1A2C-9949-AA90-A158BFEB6EA9}" type="slidenum">
              <a:rPr lang="en-US" sz="1200"/>
              <a:pPr eaLnBrk="1" hangingPunct="1"/>
              <a:t>1</a:t>
            </a:fld>
            <a:endParaRPr lang="en-US" sz="12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atin typeface="Century Gothic" charset="0"/>
              </a:rPr>
              <a:t>Good Evening. Before I hand this over to Dr. Galo for her presentation of the administration</a:t>
            </a:r>
            <a:r>
              <a:rPr lang="ja-JP" altLang="en-US">
                <a:latin typeface="Century Gothic" charset="0"/>
              </a:rPr>
              <a:t>’</a:t>
            </a:r>
            <a:r>
              <a:rPr lang="en-US">
                <a:latin typeface="Century Gothic" charset="0"/>
              </a:rPr>
              <a:t>s budget, I would like to take a few minutes to review a few points. Last year I stood before you and talked about the importance of splitting up the Special Education Budget from the Regular Education budget. The swing you will see this year in the Special Ed spending further emphasizes the unpredictability of this budget. Last year, I also spoke to you of the unfunded mandates, that continue to present pressures - these two items alone present unique budgeting ramifications- making the school budget different from other town budgets.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REASONABLE REQUESTS!!!!!</a:t>
            </a:r>
            <a:r>
              <a:rPr lang="en-US" baseline="0" dirty="0" smtClean="0"/>
              <a:t> </a:t>
            </a:r>
          </a:p>
          <a:p>
            <a:endParaRPr lang="en-US" baseline="0" dirty="0" smtClean="0"/>
          </a:p>
          <a:p>
            <a:r>
              <a:rPr lang="en-US" baseline="0" dirty="0" smtClean="0"/>
              <a:t>THE SC IS ASKED TO LOOK ESPECIALLY AT THEM!!</a:t>
            </a:r>
          </a:p>
          <a:p>
            <a:endParaRPr lang="en-US" baseline="0" dirty="0" smtClean="0"/>
          </a:p>
          <a:p>
            <a:r>
              <a:rPr lang="en-US" baseline="0" dirty="0" smtClean="0"/>
              <a:t>THE FILTER HERE IS WHAT IS NEEDED, WHICH MAY NOT ALWAYS BE WHAT IS AFFORDABLE.  WE DO UNDERSTAND THAT!!!</a:t>
            </a:r>
            <a:endParaRPr lang="en-US" dirty="0" smtClean="0"/>
          </a:p>
          <a:p>
            <a:endParaRPr lang="en-US" dirty="0" smtClean="0"/>
          </a:p>
          <a:p>
            <a:r>
              <a:rPr lang="en-US" dirty="0" smtClean="0"/>
              <a:t>2 APS   </a:t>
            </a:r>
          </a:p>
          <a:p>
            <a:r>
              <a:rPr lang="en-US" dirty="0" smtClean="0"/>
              <a:t>	ROUTINE SCHOOL MANAGEMENT</a:t>
            </a:r>
          </a:p>
          <a:p>
            <a:r>
              <a:rPr lang="en-US" dirty="0" smtClean="0"/>
              <a:t>	NEEDED FOR UPCOMING EVAL</a:t>
            </a:r>
          </a:p>
          <a:p>
            <a:r>
              <a:rPr lang="en-US" dirty="0" smtClean="0"/>
              <a:t>	BENEFIT IN SPED MEETINGS AND PARENT MEETINGS</a:t>
            </a:r>
          </a:p>
          <a:p>
            <a:r>
              <a:rPr lang="en-US" dirty="0" smtClean="0"/>
              <a:t>	INCREASING MANDATES SUCH AS COMMON CORE, BULLYING,</a:t>
            </a:r>
            <a:r>
              <a:rPr lang="en-US" baseline="0" dirty="0" smtClean="0"/>
              <a:t> ETC.</a:t>
            </a:r>
            <a:endParaRPr lang="en-US" dirty="0"/>
          </a:p>
        </p:txBody>
      </p:sp>
      <p:sp>
        <p:nvSpPr>
          <p:cNvPr id="4" name="Slide Number Placeholder 3"/>
          <p:cNvSpPr>
            <a:spLocks noGrp="1"/>
          </p:cNvSpPr>
          <p:nvPr>
            <p:ph type="sldNum" sz="quarter" idx="10"/>
          </p:nvPr>
        </p:nvSpPr>
        <p:spPr/>
        <p:txBody>
          <a:bodyPr/>
          <a:lstStyle/>
          <a:p>
            <a:fld id="{D1D3A809-44F7-2D46-B6D0-3AB675477E5B}" type="slidenum">
              <a:rPr lang="en-US" smtClean="0"/>
              <a:t>28</a:t>
            </a:fld>
            <a:endParaRPr lang="en-US"/>
          </a:p>
        </p:txBody>
      </p:sp>
    </p:spTree>
    <p:extLst>
      <p:ext uri="{BB962C8B-B14F-4D97-AF65-F5344CB8AC3E}">
        <p14:creationId xmlns:p14="http://schemas.microsoft.com/office/powerpoint/2010/main" val="795577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3FBB2E-F2E3-9848-A835-D09715D24D9F}" type="slidenum">
              <a:rPr lang="en-US" smtClean="0"/>
              <a:t>30</a:t>
            </a:fld>
            <a:endParaRPr lang="en-US"/>
          </a:p>
        </p:txBody>
      </p:sp>
    </p:spTree>
    <p:extLst>
      <p:ext uri="{BB962C8B-B14F-4D97-AF65-F5344CB8AC3E}">
        <p14:creationId xmlns:p14="http://schemas.microsoft.com/office/powerpoint/2010/main" val="4192273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3FBB2E-F2E3-9848-A835-D09715D24D9F}" type="slidenum">
              <a:rPr lang="en-US" smtClean="0"/>
              <a:t>35</a:t>
            </a:fld>
            <a:endParaRPr lang="en-US"/>
          </a:p>
        </p:txBody>
      </p:sp>
    </p:spTree>
    <p:extLst>
      <p:ext uri="{BB962C8B-B14F-4D97-AF65-F5344CB8AC3E}">
        <p14:creationId xmlns:p14="http://schemas.microsoft.com/office/powerpoint/2010/main" val="2973043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 TO DO IN SHORT TIME!!!!!</a:t>
            </a:r>
          </a:p>
          <a:p>
            <a:endParaRPr lang="en-US" dirty="0" smtClean="0"/>
          </a:p>
          <a:p>
            <a:r>
              <a:rPr lang="en-US" dirty="0" smtClean="0"/>
              <a:t>COUPLE</a:t>
            </a:r>
            <a:r>
              <a:rPr lang="en-US" baseline="0" dirty="0" smtClean="0"/>
              <a:t> OF OTHER ANTICIPATED MEETINGS (ADCOM SUBCOMMITTEE) NOT YET ON THE SCHEDULE</a:t>
            </a:r>
            <a:endParaRPr lang="en-US" dirty="0" smtClean="0"/>
          </a:p>
          <a:p>
            <a:endParaRPr lang="en-US" dirty="0" smtClean="0"/>
          </a:p>
          <a:p>
            <a:r>
              <a:rPr lang="en-US" dirty="0" smtClean="0"/>
              <a:t>INFO ON WHICH FUNCTIONS </a:t>
            </a:r>
            <a:r>
              <a:rPr lang="en-US" smtClean="0"/>
              <a:t>ARE SCHEDUED ON WHICH THURSDAY </a:t>
            </a:r>
            <a:r>
              <a:rPr lang="en-US" baseline="0" smtClean="0"/>
              <a:t> </a:t>
            </a:r>
            <a:r>
              <a:rPr lang="en-US" baseline="0" dirty="0" smtClean="0"/>
              <a:t>IS IN YOUR PACKET</a:t>
            </a:r>
            <a:endParaRPr lang="en-US" dirty="0"/>
          </a:p>
        </p:txBody>
      </p:sp>
      <p:sp>
        <p:nvSpPr>
          <p:cNvPr id="4" name="Slide Number Placeholder 3"/>
          <p:cNvSpPr>
            <a:spLocks noGrp="1"/>
          </p:cNvSpPr>
          <p:nvPr>
            <p:ph type="sldNum" sz="quarter" idx="10"/>
          </p:nvPr>
        </p:nvSpPr>
        <p:spPr/>
        <p:txBody>
          <a:bodyPr/>
          <a:lstStyle/>
          <a:p>
            <a:fld id="{D1D3A809-44F7-2D46-B6D0-3AB675477E5B}" type="slidenum">
              <a:rPr lang="en-US" smtClean="0"/>
              <a:t>43</a:t>
            </a:fld>
            <a:endParaRPr lang="en-US"/>
          </a:p>
        </p:txBody>
      </p:sp>
    </p:spTree>
    <p:extLst>
      <p:ext uri="{BB962C8B-B14F-4D97-AF65-F5344CB8AC3E}">
        <p14:creationId xmlns:p14="http://schemas.microsoft.com/office/powerpoint/2010/main" val="2934020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atin typeface="Times New Roman" charset="0"/>
              </a:rPr>
              <a:t>For the last several years the budget was built based on anticipated revenues. This year we have changed that. Back in September, the SC meet on a Saturday and came to the agreement that our budget should be needs based.  WE need to share and document the budget requests that come in from our Administration- funds that they feel they need to support a school system that Hingham Residents expect and desire, and that will continue to attract and retain the best educational talent we can.</a:t>
            </a:r>
          </a:p>
          <a:p>
            <a:r>
              <a:rPr lang="en-US">
                <a:latin typeface="Times New Roman" charset="0"/>
              </a:rPr>
              <a:t>The guiding principals that we agreed to and then requested that the Administration budget to are as follows:</a:t>
            </a:r>
          </a:p>
        </p:txBody>
      </p:sp>
      <p:sp>
        <p:nvSpPr>
          <p:cNvPr id="11268"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1236CC4-527F-A144-80CF-C9F33274642C}" type="slidenum">
              <a:rPr lang="en-US" sz="1200"/>
              <a:pPr eaLnBrk="1" hangingPunct="1"/>
              <a:t>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atin typeface="Times New Roman" charset="0"/>
              </a:rPr>
              <a:t>As I am sure you can imagine, it was not easy to get 7 people to agree on all the guiding principles. We had great debate and discussion and </a:t>
            </a:r>
            <a:r>
              <a:rPr lang="ja-JP" altLang="en-US">
                <a:latin typeface="Times New Roman" charset="0"/>
              </a:rPr>
              <a:t>“</a:t>
            </a:r>
            <a:r>
              <a:rPr lang="en-US">
                <a:latin typeface="Times New Roman" charset="0"/>
              </a:rPr>
              <a:t>wordsmithing</a:t>
            </a:r>
            <a:r>
              <a:rPr lang="ja-JP" altLang="en-US">
                <a:latin typeface="Times New Roman" charset="0"/>
              </a:rPr>
              <a:t>”</a:t>
            </a:r>
            <a:r>
              <a:rPr lang="en-US">
                <a:latin typeface="Times New Roman" charset="0"/>
              </a:rPr>
              <a:t>.  However, in the end, we felt that these principles accurately reflect and the needs and wants of the parents of the children in Town. Hingham is a great town to raise your children in- we have a beautiful town, that is well maintained by our DPW, protected by our excellent police and fire departments and provides an excellent education- at a fair cost.</a:t>
            </a:r>
          </a:p>
        </p:txBody>
      </p:sp>
      <p:sp>
        <p:nvSpPr>
          <p:cNvPr id="12292"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C54D5BC-D739-4C4F-AE84-885891B327AD}" type="slidenum">
              <a:rPr lang="en-US" sz="1200"/>
              <a:pPr eaLnBrk="1" hangingPunct="1"/>
              <a:t>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atin typeface="Times New Roman" charset="0"/>
              </a:rPr>
              <a:t>Hingham spending per pupil $11,213, 12% below the state median of $12,727</a:t>
            </a:r>
          </a:p>
          <a:p>
            <a:endParaRPr lang="en-US">
              <a:latin typeface="Times New Roman" charset="0"/>
            </a:endParaRPr>
          </a:p>
        </p:txBody>
      </p:sp>
      <p:sp>
        <p:nvSpPr>
          <p:cNvPr id="13316"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3E60002-F074-3B4C-AA73-2E59CD4FE087}" type="slidenum">
              <a:rPr lang="en-US" sz="1200"/>
              <a:pPr eaLnBrk="1" hangingPunct="1"/>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91DA855-1627-AA42-9264-A6BD0B6910E4}" type="slidenum">
              <a:rPr lang="en-US" sz="1200"/>
              <a:pPr eaLnBrk="1" hangingPunct="1"/>
              <a:t>5</a:t>
            </a:fld>
            <a:endParaRPr lang="en-US" sz="12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atin typeface="Century Gothic" charset="0"/>
              </a:rPr>
              <a:t>Other great news is that we are continuing to see our students preform well on AP exams- well above the National average and impressively high within the State of Massachusetts.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4E5F334-CE6F-A04A-9AA9-5FFF6C9882FC}" type="slidenum">
              <a:rPr lang="en-US" sz="1200"/>
              <a:pPr eaLnBrk="1" hangingPunct="1"/>
              <a:t>6</a:t>
            </a:fld>
            <a:endParaRPr 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endParaRPr lang="en-US">
              <a:latin typeface="Century 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27536DA-5EAF-2A48-882B-DBB92C7B30A5}" type="slidenum">
              <a:rPr lang="en-US" sz="1200"/>
              <a:pPr eaLnBrk="1" hangingPunct="1"/>
              <a:t>7</a:t>
            </a:fld>
            <a:endParaRPr 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lnSpc>
                <a:spcPct val="80000"/>
              </a:lnSpc>
            </a:pPr>
            <a:r>
              <a:rPr lang="en-US" sz="1000">
                <a:latin typeface="Century Gothic" charset="0"/>
              </a:rPr>
              <a:t>As you know, </a:t>
            </a:r>
            <a:r>
              <a:rPr lang="en-US" sz="1000">
                <a:latin typeface="Times New Roman" charset="0"/>
              </a:rPr>
              <a:t>The mission of Hingham High School is to graduate students with the academic, civic, social, and personal skills necessary to become productive, responsible members of a democratic and ever-changing global society. With a total percentage of 94% of our students continuing on to college- you can see we are succeeding in that mission. However, I am here to tell you, that we need to reconsider some of the decisions we have made in the past years. WE have not added to staff to meet the increasing student population, we need to reinstitute full time  Assistant Principals in the elementary schools- , we need to add a bus, and therefore one bus driver, we need to return to needs based budgeting in order to continue to provide the excellent education that the town expects and wants for our children. </a:t>
            </a:r>
          </a:p>
          <a:p>
            <a:pPr eaLnBrk="1" hangingPunct="1">
              <a:lnSpc>
                <a:spcPct val="80000"/>
              </a:lnSpc>
            </a:pPr>
            <a:r>
              <a:rPr lang="en-US" sz="1000">
                <a:latin typeface="Century Gothic" charset="0"/>
              </a:rPr>
              <a:t>As always we will work with you to find a mutually acceptable balance between the towns resources and the schools needs.</a:t>
            </a:r>
          </a:p>
          <a:p>
            <a:pPr eaLnBrk="1" hangingPunct="1">
              <a:lnSpc>
                <a:spcPct val="80000"/>
              </a:lnSpc>
            </a:pPr>
            <a:r>
              <a:rPr lang="en-US" sz="1000">
                <a:latin typeface="Century Gothic" charset="0"/>
              </a:rPr>
              <a:t>Before I turn it over to Dr. Galo, I would like to Thank her, John Ferris, Ellen Keane, Liz Flynn, the Principals and their staffs for all the time and effort they dedicated to preparing the budget. It is a thoughtful and well-prepared budget and I appreciate the time you took to reengineer the budget process to meet our requests.</a:t>
            </a:r>
          </a:p>
          <a:p>
            <a:pPr eaLnBrk="1" hangingPunct="1">
              <a:lnSpc>
                <a:spcPct val="80000"/>
              </a:lnSpc>
            </a:pPr>
            <a:r>
              <a:rPr lang="en-US" sz="1000">
                <a:latin typeface="Century Gothic" charset="0"/>
              </a:rPr>
              <a:t>Thank you.</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INTERNAL PROJECTS FOR EACH BUDGET YEAR FOLLOW A SIMPLE STRATEGY.</a:t>
            </a:r>
          </a:p>
          <a:p>
            <a:r>
              <a:rPr lang="en-US" baseline="0" dirty="0" smtClean="0"/>
              <a:t>	PROJECT K NUMBER, </a:t>
            </a:r>
          </a:p>
          <a:p>
            <a:r>
              <a:rPr lang="en-US" baseline="0" dirty="0" smtClean="0"/>
              <a:t>	PROJECT INCREASE TO GRADE 1,</a:t>
            </a:r>
          </a:p>
          <a:p>
            <a:r>
              <a:rPr lang="en-US" baseline="0" dirty="0" smtClean="0"/>
              <a:t>	 AND MOVE EVERYONE ELSE ALONG  (all real kids).  </a:t>
            </a:r>
          </a:p>
          <a:p>
            <a:r>
              <a:rPr lang="en-US" baseline="0" dirty="0" smtClean="0"/>
              <a:t>	ASSUME, BUT DO 	NOT QUANTIFY IN AND OUT MIGRATION </a:t>
            </a:r>
          </a:p>
          <a:p>
            <a:endParaRPr lang="en-US" baseline="0" dirty="0" smtClean="0"/>
          </a:p>
          <a:p>
            <a:r>
              <a:rPr lang="en-US" dirty="0" smtClean="0"/>
              <a:t>LAST 3 YEARS, GRADE K TO 1 HAS AVERAGED</a:t>
            </a:r>
            <a:r>
              <a:rPr lang="en-US" baseline="0" dirty="0" smtClean="0"/>
              <a:t> MORE THAN 40</a:t>
            </a:r>
            <a:endParaRPr lang="en-US" dirty="0"/>
          </a:p>
        </p:txBody>
      </p:sp>
      <p:sp>
        <p:nvSpPr>
          <p:cNvPr id="4" name="Slide Number Placeholder 3"/>
          <p:cNvSpPr>
            <a:spLocks noGrp="1"/>
          </p:cNvSpPr>
          <p:nvPr>
            <p:ph type="sldNum" sz="quarter" idx="10"/>
          </p:nvPr>
        </p:nvSpPr>
        <p:spPr/>
        <p:txBody>
          <a:bodyPr/>
          <a:lstStyle/>
          <a:p>
            <a:fld id="{D1D3A809-44F7-2D46-B6D0-3AB675477E5B}" type="slidenum">
              <a:rPr lang="en-US" smtClean="0"/>
              <a:t>18</a:t>
            </a:fld>
            <a:endParaRPr lang="en-US"/>
          </a:p>
        </p:txBody>
      </p:sp>
    </p:spTree>
    <p:extLst>
      <p:ext uri="{BB962C8B-B14F-4D97-AF65-F5344CB8AC3E}">
        <p14:creationId xmlns:p14="http://schemas.microsoft.com/office/powerpoint/2010/main" val="1254669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3254D2-19FD-9D49-8FD8-02EB2945F290}" type="slidenum">
              <a:rPr lang="en-US" smtClean="0"/>
              <a:t>26</a:t>
            </a:fld>
            <a:endParaRPr lang="en-US"/>
          </a:p>
        </p:txBody>
      </p:sp>
    </p:spTree>
    <p:extLst>
      <p:ext uri="{BB962C8B-B14F-4D97-AF65-F5344CB8AC3E}">
        <p14:creationId xmlns:p14="http://schemas.microsoft.com/office/powerpoint/2010/main" val="2232105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6900E0-CE92-DC42-9D67-71B55C9670CC}" type="datetimeFigureOut">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7E48A-66DA-784D-AB4F-8357102AE9DA}" type="slidenum">
              <a:rPr lang="en-US" smtClean="0"/>
              <a:t>‹#›</a:t>
            </a:fld>
            <a:endParaRPr lang="en-US"/>
          </a:p>
        </p:txBody>
      </p:sp>
    </p:spTree>
    <p:extLst>
      <p:ext uri="{BB962C8B-B14F-4D97-AF65-F5344CB8AC3E}">
        <p14:creationId xmlns:p14="http://schemas.microsoft.com/office/powerpoint/2010/main" val="3989228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6900E0-CE92-DC42-9D67-71B55C9670CC}" type="datetimeFigureOut">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7E48A-66DA-784D-AB4F-8357102AE9DA}" type="slidenum">
              <a:rPr lang="en-US" smtClean="0"/>
              <a:t>‹#›</a:t>
            </a:fld>
            <a:endParaRPr lang="en-US"/>
          </a:p>
        </p:txBody>
      </p:sp>
    </p:spTree>
    <p:extLst>
      <p:ext uri="{BB962C8B-B14F-4D97-AF65-F5344CB8AC3E}">
        <p14:creationId xmlns:p14="http://schemas.microsoft.com/office/powerpoint/2010/main" val="1975819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6900E0-CE92-DC42-9D67-71B55C9670CC}" type="datetimeFigureOut">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7E48A-66DA-784D-AB4F-8357102AE9DA}" type="slidenum">
              <a:rPr lang="en-US" smtClean="0"/>
              <a:t>‹#›</a:t>
            </a:fld>
            <a:endParaRPr lang="en-US"/>
          </a:p>
        </p:txBody>
      </p:sp>
    </p:spTree>
    <p:extLst>
      <p:ext uri="{BB962C8B-B14F-4D97-AF65-F5344CB8AC3E}">
        <p14:creationId xmlns:p14="http://schemas.microsoft.com/office/powerpoint/2010/main" val="2910892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D074974-270A-AC4D-9C0C-313EE0595834}" type="slidenum">
              <a:rPr lang="en-US"/>
              <a:pPr/>
              <a:t>‹#›</a:t>
            </a:fld>
            <a:endParaRPr lang="en-US"/>
          </a:p>
        </p:txBody>
      </p:sp>
    </p:spTree>
    <p:extLst>
      <p:ext uri="{BB962C8B-B14F-4D97-AF65-F5344CB8AC3E}">
        <p14:creationId xmlns:p14="http://schemas.microsoft.com/office/powerpoint/2010/main" val="1838548317"/>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6900E0-CE92-DC42-9D67-71B55C9670CC}" type="datetimeFigureOut">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7E48A-66DA-784D-AB4F-8357102AE9DA}" type="slidenum">
              <a:rPr lang="en-US" smtClean="0"/>
              <a:t>‹#›</a:t>
            </a:fld>
            <a:endParaRPr lang="en-US"/>
          </a:p>
        </p:txBody>
      </p:sp>
    </p:spTree>
    <p:extLst>
      <p:ext uri="{BB962C8B-B14F-4D97-AF65-F5344CB8AC3E}">
        <p14:creationId xmlns:p14="http://schemas.microsoft.com/office/powerpoint/2010/main" val="2330600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6900E0-CE92-DC42-9D67-71B55C9670CC}" type="datetimeFigureOut">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7E48A-66DA-784D-AB4F-8357102AE9DA}" type="slidenum">
              <a:rPr lang="en-US" smtClean="0"/>
              <a:t>‹#›</a:t>
            </a:fld>
            <a:endParaRPr lang="en-US"/>
          </a:p>
        </p:txBody>
      </p:sp>
    </p:spTree>
    <p:extLst>
      <p:ext uri="{BB962C8B-B14F-4D97-AF65-F5344CB8AC3E}">
        <p14:creationId xmlns:p14="http://schemas.microsoft.com/office/powerpoint/2010/main" val="2147468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6900E0-CE92-DC42-9D67-71B55C9670CC}" type="datetimeFigureOut">
              <a:rPr lang="en-US" smtClean="0"/>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7E48A-66DA-784D-AB4F-8357102AE9DA}" type="slidenum">
              <a:rPr lang="en-US" smtClean="0"/>
              <a:t>‹#›</a:t>
            </a:fld>
            <a:endParaRPr lang="en-US"/>
          </a:p>
        </p:txBody>
      </p:sp>
    </p:spTree>
    <p:extLst>
      <p:ext uri="{BB962C8B-B14F-4D97-AF65-F5344CB8AC3E}">
        <p14:creationId xmlns:p14="http://schemas.microsoft.com/office/powerpoint/2010/main" val="1952615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6900E0-CE92-DC42-9D67-71B55C9670CC}" type="datetimeFigureOut">
              <a:rPr lang="en-US" smtClean="0"/>
              <a:t>1/31/2013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C7E48A-66DA-784D-AB4F-8357102AE9DA}" type="slidenum">
              <a:rPr lang="en-US" smtClean="0"/>
              <a:t>‹#›</a:t>
            </a:fld>
            <a:endParaRPr lang="en-US"/>
          </a:p>
        </p:txBody>
      </p:sp>
    </p:spTree>
    <p:extLst>
      <p:ext uri="{BB962C8B-B14F-4D97-AF65-F5344CB8AC3E}">
        <p14:creationId xmlns:p14="http://schemas.microsoft.com/office/powerpoint/2010/main" val="161541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6900E0-CE92-DC42-9D67-71B55C9670CC}" type="datetimeFigureOut">
              <a:rPr lang="en-US" smtClean="0"/>
              <a:t>1/31/2013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C7E48A-66DA-784D-AB4F-8357102AE9DA}" type="slidenum">
              <a:rPr lang="en-US" smtClean="0"/>
              <a:t>‹#›</a:t>
            </a:fld>
            <a:endParaRPr lang="en-US"/>
          </a:p>
        </p:txBody>
      </p:sp>
    </p:spTree>
    <p:extLst>
      <p:ext uri="{BB962C8B-B14F-4D97-AF65-F5344CB8AC3E}">
        <p14:creationId xmlns:p14="http://schemas.microsoft.com/office/powerpoint/2010/main" val="1576291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6900E0-CE92-DC42-9D67-71B55C9670CC}" type="datetimeFigureOut">
              <a:rPr lang="en-US" smtClean="0"/>
              <a:t>1/31/2013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C7E48A-66DA-784D-AB4F-8357102AE9DA}" type="slidenum">
              <a:rPr lang="en-US" smtClean="0"/>
              <a:t>‹#›</a:t>
            </a:fld>
            <a:endParaRPr lang="en-US"/>
          </a:p>
        </p:txBody>
      </p:sp>
    </p:spTree>
    <p:extLst>
      <p:ext uri="{BB962C8B-B14F-4D97-AF65-F5344CB8AC3E}">
        <p14:creationId xmlns:p14="http://schemas.microsoft.com/office/powerpoint/2010/main" val="2961543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6900E0-CE92-DC42-9D67-71B55C9670CC}" type="datetimeFigureOut">
              <a:rPr lang="en-US" smtClean="0"/>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7E48A-66DA-784D-AB4F-8357102AE9DA}" type="slidenum">
              <a:rPr lang="en-US" smtClean="0"/>
              <a:t>‹#›</a:t>
            </a:fld>
            <a:endParaRPr lang="en-US"/>
          </a:p>
        </p:txBody>
      </p:sp>
    </p:spTree>
    <p:extLst>
      <p:ext uri="{BB962C8B-B14F-4D97-AF65-F5344CB8AC3E}">
        <p14:creationId xmlns:p14="http://schemas.microsoft.com/office/powerpoint/2010/main" val="20645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6900E0-CE92-DC42-9D67-71B55C9670CC}" type="datetimeFigureOut">
              <a:rPr lang="en-US" smtClean="0"/>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7E48A-66DA-784D-AB4F-8357102AE9DA}" type="slidenum">
              <a:rPr lang="en-US" smtClean="0"/>
              <a:t>‹#›</a:t>
            </a:fld>
            <a:endParaRPr lang="en-US"/>
          </a:p>
        </p:txBody>
      </p:sp>
    </p:spTree>
    <p:extLst>
      <p:ext uri="{BB962C8B-B14F-4D97-AF65-F5344CB8AC3E}">
        <p14:creationId xmlns:p14="http://schemas.microsoft.com/office/powerpoint/2010/main" val="559955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6900E0-CE92-DC42-9D67-71B55C9670CC}" type="datetimeFigureOut">
              <a:rPr lang="en-US" smtClean="0"/>
              <a:t>1/31/2013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C7E48A-66DA-784D-AB4F-8357102AE9DA}" type="slidenum">
              <a:rPr lang="en-US" smtClean="0"/>
              <a:t>‹#›</a:t>
            </a:fld>
            <a:endParaRPr lang="en-US"/>
          </a:p>
        </p:txBody>
      </p:sp>
    </p:spTree>
    <p:extLst>
      <p:ext uri="{BB962C8B-B14F-4D97-AF65-F5344CB8AC3E}">
        <p14:creationId xmlns:p14="http://schemas.microsoft.com/office/powerpoint/2010/main" val="3442420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package" Target="../embeddings/Microsoft_Excel_Worksheet1.xlsx"/></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package" Target="../embeddings/Microsoft_Word_Document2.docx"/></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Microsoft_Excel_97-2003_Worksheet3.xls"/></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9.emf"/><Relationship Id="rId5" Type="http://schemas.openxmlformats.org/officeDocument/2006/relationships/package" Target="../embeddings/Microsoft_Word_Document4.docx"/><Relationship Id="rId4"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png"/><Relationship Id="rId4" Type="http://schemas.openxmlformats.org/officeDocument/2006/relationships/package" Target="../embeddings/Microsoft_Excel_Worksheet5.xlsx"/></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1.png"/><Relationship Id="rId4" Type="http://schemas.openxmlformats.org/officeDocument/2006/relationships/package" Target="../embeddings/Microsoft_Excel_Worksheet6.xlsx"/></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2.emf"/><Relationship Id="rId5" Type="http://schemas.openxmlformats.org/officeDocument/2006/relationships/package" Target="../embeddings/Microsoft_Word_Document7.docx"/><Relationship Id="rId4" Type="http://schemas.openxmlformats.org/officeDocument/2006/relationships/oleObject" Target="../embeddings/oleObject9.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Microsoft_Word_97_-_2003_Document2.doc"/><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7295" y="2519082"/>
            <a:ext cx="7844117" cy="1440330"/>
          </a:xfrm>
          <a:ln w="57150" cmpd="sng">
            <a:solidFill>
              <a:srgbClr val="FF0000"/>
            </a:solidFill>
          </a:ln>
        </p:spPr>
        <p:txBody>
          <a:bodyPr>
            <a:noAutofit/>
          </a:bodyPr>
          <a:lstStyle/>
          <a:p>
            <a:pPr eaLnBrk="1" hangingPunct="1"/>
            <a:r>
              <a:rPr lang="en-US" sz="4000" b="1" dirty="0">
                <a:latin typeface="+mn-lt"/>
              </a:rPr>
              <a:t>School Budget Presentation</a:t>
            </a:r>
            <a:br>
              <a:rPr lang="en-US" sz="4000" b="1" dirty="0">
                <a:latin typeface="+mn-lt"/>
              </a:rPr>
            </a:br>
            <a:r>
              <a:rPr lang="en-US" sz="4000" b="1" dirty="0">
                <a:latin typeface="+mn-lt"/>
              </a:rPr>
              <a:t>to </a:t>
            </a:r>
            <a:r>
              <a:rPr lang="en-US" sz="4000" b="1" dirty="0" err="1">
                <a:latin typeface="+mn-lt"/>
              </a:rPr>
              <a:t>BoS</a:t>
            </a:r>
            <a:r>
              <a:rPr lang="en-US" sz="4000" b="1" dirty="0">
                <a:latin typeface="+mn-lt"/>
              </a:rPr>
              <a:t> and Advisory</a:t>
            </a:r>
          </a:p>
        </p:txBody>
      </p:sp>
      <p:sp>
        <p:nvSpPr>
          <p:cNvPr id="2051" name="Rectangle 3"/>
          <p:cNvSpPr>
            <a:spLocks noGrp="1" noChangeArrowheads="1"/>
          </p:cNvSpPr>
          <p:nvPr>
            <p:ph type="subTitle" idx="1"/>
          </p:nvPr>
        </p:nvSpPr>
        <p:spPr>
          <a:xfrm>
            <a:off x="1676400" y="4138705"/>
            <a:ext cx="6400800" cy="1688353"/>
          </a:xfrm>
        </p:spPr>
        <p:txBody>
          <a:bodyPr/>
          <a:lstStyle/>
          <a:p>
            <a:pPr eaLnBrk="1" hangingPunct="1"/>
            <a:endParaRPr lang="en-US" b="1" dirty="0" smtClean="0">
              <a:latin typeface="Century Gothic" charset="0"/>
            </a:endParaRPr>
          </a:p>
          <a:p>
            <a:pPr eaLnBrk="1" hangingPunct="1"/>
            <a:r>
              <a:rPr lang="en-US" b="1" dirty="0" smtClean="0">
                <a:latin typeface="Century Gothic" charset="0"/>
              </a:rPr>
              <a:t>January </a:t>
            </a:r>
            <a:r>
              <a:rPr lang="en-US" b="1" dirty="0">
                <a:latin typeface="Century Gothic" charset="0"/>
              </a:rPr>
              <a:t>31, 2013</a:t>
            </a:r>
          </a:p>
        </p:txBody>
      </p:sp>
      <p:sp>
        <p:nvSpPr>
          <p:cNvPr id="2052" name="Text Box 5"/>
          <p:cNvSpPr txBox="1">
            <a:spLocks noChangeArrowheads="1"/>
          </p:cNvSpPr>
          <p:nvPr/>
        </p:nvSpPr>
        <p:spPr bwMode="auto">
          <a:xfrm>
            <a:off x="228600" y="457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US"/>
          </a:p>
        </p:txBody>
      </p:sp>
      <p:pic>
        <p:nvPicPr>
          <p:cNvPr id="5" name="Picture 4"/>
          <p:cNvPicPr>
            <a:picLocks noChangeAspect="1"/>
          </p:cNvPicPr>
          <p:nvPr/>
        </p:nvPicPr>
        <p:blipFill>
          <a:blip r:embed="rId3"/>
          <a:stretch>
            <a:fillRect/>
          </a:stretch>
        </p:blipFill>
        <p:spPr>
          <a:xfrm>
            <a:off x="3585882" y="406400"/>
            <a:ext cx="1912471" cy="1580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 calcmode="lin" valueType="num">
                                      <p:cBhvr>
                                        <p:cTn id="9" dur="500" fill="hold"/>
                                        <p:tgtEl>
                                          <p:spTgt spid="2050"/>
                                        </p:tgtEl>
                                        <p:attrNameLst>
                                          <p:attrName>style.rotation</p:attrName>
                                        </p:attrNameLst>
                                      </p:cBhvr>
                                      <p:tavLst>
                                        <p:tav tm="0">
                                          <p:val>
                                            <p:fltVal val="360"/>
                                          </p:val>
                                        </p:tav>
                                        <p:tav tm="100000">
                                          <p:val>
                                            <p:fltVal val="0"/>
                                          </p:val>
                                        </p:tav>
                                      </p:tavLst>
                                    </p:anim>
                                    <p:animEffect transition="in" filter="fade">
                                      <p:cBhvr>
                                        <p:cTn id="10" dur="500"/>
                                        <p:tgtEl>
                                          <p:spTgt spid="2050"/>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051">
                                            <p:txEl>
                                              <p:pRg st="1" end="1"/>
                                            </p:txEl>
                                          </p:spTgt>
                                        </p:tgtEl>
                                        <p:attrNameLst>
                                          <p:attrName>style.visibility</p:attrName>
                                        </p:attrNameLst>
                                      </p:cBhvr>
                                      <p:to>
                                        <p:strVal val="visible"/>
                                      </p:to>
                                    </p:set>
                                    <p:anim calcmode="lin" valueType="num">
                                      <p:cBhvr>
                                        <p:cTn id="13" dur="500" fill="hold"/>
                                        <p:tgtEl>
                                          <p:spTgt spid="205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051">
                                            <p:txEl>
                                              <p:pRg st="1" end="1"/>
                                            </p:txEl>
                                          </p:spTgt>
                                        </p:tgtEl>
                                        <p:attrNameLst>
                                          <p:attrName>ppt_h</p:attrName>
                                        </p:attrNameLst>
                                      </p:cBhvr>
                                      <p:tavLst>
                                        <p:tav tm="0">
                                          <p:val>
                                            <p:fltVal val="0"/>
                                          </p:val>
                                        </p:tav>
                                        <p:tav tm="100000">
                                          <p:val>
                                            <p:strVal val="#ppt_h"/>
                                          </p:val>
                                        </p:tav>
                                      </p:tavLst>
                                    </p:anim>
                                    <p:anim calcmode="lin" valueType="num">
                                      <p:cBhvr>
                                        <p:cTn id="15" dur="500" fill="hold"/>
                                        <p:tgtEl>
                                          <p:spTgt spid="2051">
                                            <p:txEl>
                                              <p:pRg st="1" end="1"/>
                                            </p:txEl>
                                          </p:spTgt>
                                        </p:tgtEl>
                                        <p:attrNameLst>
                                          <p:attrName>style.rotation</p:attrName>
                                        </p:attrNameLst>
                                      </p:cBhvr>
                                      <p:tavLst>
                                        <p:tav tm="0">
                                          <p:val>
                                            <p:fltVal val="360"/>
                                          </p:val>
                                        </p:tav>
                                        <p:tav tm="100000">
                                          <p:val>
                                            <p:fltVal val="0"/>
                                          </p:val>
                                        </p:tav>
                                      </p:tavLst>
                                    </p:anim>
                                    <p:animEffect transition="in" filter="fade">
                                      <p:cBhvr>
                                        <p:cTn id="16" dur="5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47234"/>
            <a:ext cx="9144000" cy="6454075"/>
          </a:xfrm>
          <a:prstGeom prst="rect">
            <a:avLst/>
          </a:prstGeom>
          <a:ln w="38100" cmpd="sng">
            <a:solidFill>
              <a:srgbClr val="FF0000"/>
            </a:solidFill>
          </a:ln>
        </p:spPr>
        <p:txBody>
          <a:bodyPr wrap="square">
            <a:spAutoFit/>
          </a:bodyPr>
          <a:lstStyle/>
          <a:p>
            <a:endParaRPr lang="en-US" sz="2800" b="1" dirty="0" smtClean="0"/>
          </a:p>
          <a:p>
            <a:endParaRPr lang="en-US" sz="2800" b="1" dirty="0"/>
          </a:p>
          <a:p>
            <a:endParaRPr lang="en-US" sz="2800" b="1" dirty="0" smtClean="0"/>
          </a:p>
          <a:p>
            <a:r>
              <a:rPr lang="en-US" sz="2800" b="1" dirty="0" smtClean="0"/>
              <a:t> </a:t>
            </a:r>
          </a:p>
          <a:p>
            <a:pPr indent="-274320"/>
            <a:r>
              <a:rPr lang="en-US" sz="3200" b="1" dirty="0" smtClean="0"/>
              <a:t>Regular </a:t>
            </a:r>
            <a:r>
              <a:rPr lang="en-US" sz="3200" b="1" dirty="0"/>
              <a:t>Education	</a:t>
            </a:r>
            <a:r>
              <a:rPr lang="en-US" sz="3200" b="1" strike="sngStrike" dirty="0"/>
              <a:t>$</a:t>
            </a:r>
            <a:r>
              <a:rPr lang="en-US" sz="3200" b="1" strike="sngStrike" dirty="0" smtClean="0"/>
              <a:t>31,864,872</a:t>
            </a:r>
            <a:r>
              <a:rPr lang="en-US" sz="3200" b="1" dirty="0" smtClean="0"/>
              <a:t>    </a:t>
            </a:r>
            <a:r>
              <a:rPr lang="en-US" sz="3200" b="1" dirty="0" smtClean="0">
                <a:solidFill>
                  <a:srgbClr val="3366FF"/>
                </a:solidFill>
              </a:rPr>
              <a:t>$31,755,597 </a:t>
            </a:r>
            <a:r>
              <a:rPr lang="en-US" sz="3200" b="1" dirty="0" smtClean="0"/>
              <a:t>   </a:t>
            </a:r>
            <a:r>
              <a:rPr lang="en-US" sz="3200" b="1" dirty="0"/>
              <a:t>	</a:t>
            </a:r>
            <a:r>
              <a:rPr lang="en-US" sz="2800" b="1" dirty="0" smtClean="0"/>
              <a:t>     </a:t>
            </a:r>
          </a:p>
          <a:p>
            <a:pPr>
              <a:spcAft>
                <a:spcPts val="300"/>
              </a:spcAft>
            </a:pPr>
            <a:r>
              <a:rPr lang="en-US" sz="2800" b="1" dirty="0" smtClean="0">
                <a:solidFill>
                  <a:srgbClr val="3366FF"/>
                </a:solidFill>
              </a:rPr>
              <a:t>					</a:t>
            </a:r>
            <a:r>
              <a:rPr lang="en-US" sz="2800" b="1" dirty="0" smtClean="0">
                <a:solidFill>
                  <a:srgbClr val="000000"/>
                </a:solidFill>
              </a:rPr>
              <a:t>( </a:t>
            </a:r>
            <a:r>
              <a:rPr lang="en-US" sz="2800" b="1" strike="sngStrike" dirty="0">
                <a:solidFill>
                  <a:srgbClr val="000000"/>
                </a:solidFill>
              </a:rPr>
              <a:t>+ </a:t>
            </a:r>
            <a:r>
              <a:rPr lang="en-US" sz="2800" b="1" strike="sngStrike" dirty="0" smtClean="0">
                <a:solidFill>
                  <a:srgbClr val="000000"/>
                </a:solidFill>
              </a:rPr>
              <a:t>6.49 %</a:t>
            </a:r>
            <a:r>
              <a:rPr lang="en-US" sz="2800" b="1" dirty="0" smtClean="0">
                <a:solidFill>
                  <a:srgbClr val="000000"/>
                </a:solidFill>
              </a:rPr>
              <a:t>   </a:t>
            </a:r>
            <a:r>
              <a:rPr lang="en-US" sz="2800" b="1" dirty="0" smtClean="0">
                <a:solidFill>
                  <a:srgbClr val="3366FF"/>
                </a:solidFill>
              </a:rPr>
              <a:t>+ 6.12%  from </a:t>
            </a:r>
            <a:r>
              <a:rPr lang="en-US" sz="2800" b="1" dirty="0">
                <a:solidFill>
                  <a:srgbClr val="3366FF"/>
                </a:solidFill>
              </a:rPr>
              <a:t>FY ‘</a:t>
            </a:r>
            <a:r>
              <a:rPr lang="en-US" sz="2800" b="1" dirty="0" smtClean="0">
                <a:solidFill>
                  <a:srgbClr val="3366FF"/>
                </a:solidFill>
              </a:rPr>
              <a:t>13)</a:t>
            </a:r>
          </a:p>
          <a:p>
            <a:pPr>
              <a:lnSpc>
                <a:spcPct val="90000"/>
              </a:lnSpc>
              <a:spcAft>
                <a:spcPts val="300"/>
              </a:spcAft>
            </a:pPr>
            <a:endParaRPr lang="en-US" sz="2800" b="1" dirty="0">
              <a:solidFill>
                <a:srgbClr val="3366FF"/>
              </a:solidFill>
            </a:endParaRPr>
          </a:p>
          <a:p>
            <a:r>
              <a:rPr lang="en-US" sz="2800" b="1" dirty="0" smtClean="0"/>
              <a:t> </a:t>
            </a:r>
            <a:r>
              <a:rPr lang="en-US" sz="3200" b="1" dirty="0" smtClean="0"/>
              <a:t>Special </a:t>
            </a:r>
            <a:r>
              <a:rPr lang="en-US" sz="3200" b="1" dirty="0"/>
              <a:t>Education	</a:t>
            </a:r>
            <a:r>
              <a:rPr lang="en-US" sz="3200" b="1" strike="sngStrike" dirty="0" smtClean="0"/>
              <a:t>$10,564,875</a:t>
            </a:r>
            <a:r>
              <a:rPr lang="en-US" sz="3200" b="1" dirty="0" smtClean="0"/>
              <a:t>    </a:t>
            </a:r>
            <a:r>
              <a:rPr lang="en-US" sz="3200" b="1" dirty="0" smtClean="0">
                <a:solidFill>
                  <a:srgbClr val="3366FF"/>
                </a:solidFill>
              </a:rPr>
              <a:t>$10,410,115</a:t>
            </a:r>
            <a:r>
              <a:rPr lang="en-US" sz="2800" b="1" dirty="0"/>
              <a:t>		</a:t>
            </a:r>
          </a:p>
          <a:p>
            <a:r>
              <a:rPr lang="en-US" sz="2800" b="1" dirty="0" smtClean="0">
                <a:solidFill>
                  <a:srgbClr val="3366FF"/>
                </a:solidFill>
              </a:rPr>
              <a:t>					</a:t>
            </a:r>
            <a:r>
              <a:rPr lang="en-US" sz="2800" b="1" dirty="0" smtClean="0">
                <a:solidFill>
                  <a:srgbClr val="000000"/>
                </a:solidFill>
              </a:rPr>
              <a:t>( </a:t>
            </a:r>
            <a:r>
              <a:rPr lang="en-US" sz="2800" b="1" strike="sngStrike" dirty="0">
                <a:solidFill>
                  <a:srgbClr val="000000"/>
                </a:solidFill>
              </a:rPr>
              <a:t>+ </a:t>
            </a:r>
            <a:r>
              <a:rPr lang="en-US" sz="2800" b="1" strike="sngStrike" dirty="0" smtClean="0">
                <a:solidFill>
                  <a:srgbClr val="000000"/>
                </a:solidFill>
              </a:rPr>
              <a:t>0.63 %</a:t>
            </a:r>
            <a:r>
              <a:rPr lang="en-US" sz="2800" b="1" dirty="0" smtClean="0">
                <a:solidFill>
                  <a:srgbClr val="000000"/>
                </a:solidFill>
              </a:rPr>
              <a:t>    </a:t>
            </a:r>
            <a:r>
              <a:rPr lang="en-US" sz="2800" b="1" dirty="0" smtClean="0">
                <a:solidFill>
                  <a:srgbClr val="3366FF"/>
                </a:solidFill>
              </a:rPr>
              <a:t>- 0.84%  from </a:t>
            </a:r>
            <a:r>
              <a:rPr lang="en-US" sz="2800" b="1" dirty="0">
                <a:solidFill>
                  <a:srgbClr val="3366FF"/>
                </a:solidFill>
              </a:rPr>
              <a:t>FY ‘</a:t>
            </a:r>
            <a:r>
              <a:rPr lang="en-US" sz="2800" b="1" dirty="0" smtClean="0">
                <a:solidFill>
                  <a:srgbClr val="3366FF"/>
                </a:solidFill>
              </a:rPr>
              <a:t>13)</a:t>
            </a:r>
          </a:p>
          <a:p>
            <a:pPr>
              <a:lnSpc>
                <a:spcPct val="90000"/>
              </a:lnSpc>
            </a:pPr>
            <a:r>
              <a:rPr lang="en-US" sz="2800" b="1" dirty="0" smtClean="0">
                <a:solidFill>
                  <a:srgbClr val="3366FF"/>
                </a:solidFill>
              </a:rPr>
              <a:t> </a:t>
            </a:r>
            <a:endParaRPr lang="en-US" sz="2800" b="1" dirty="0">
              <a:solidFill>
                <a:srgbClr val="3366FF"/>
              </a:solidFill>
            </a:endParaRPr>
          </a:p>
          <a:p>
            <a:pPr>
              <a:lnSpc>
                <a:spcPct val="110000"/>
              </a:lnSpc>
            </a:pPr>
            <a:r>
              <a:rPr lang="en-US" sz="3200" b="1" dirty="0" smtClean="0"/>
              <a:t> </a:t>
            </a:r>
            <a:r>
              <a:rPr lang="en-US" sz="3200" b="1" smtClean="0"/>
              <a:t>Vocational Education</a:t>
            </a:r>
            <a:r>
              <a:rPr lang="en-US" sz="3200" b="1"/>
              <a:t> </a:t>
            </a:r>
            <a:r>
              <a:rPr lang="en-US" sz="3200" b="1" smtClean="0"/>
              <a:t> $</a:t>
            </a:r>
            <a:r>
              <a:rPr lang="en-US" sz="3200" b="1" dirty="0" smtClean="0"/>
              <a:t>138,292  </a:t>
            </a:r>
            <a:r>
              <a:rPr lang="en-US" sz="3200" b="1" dirty="0" smtClean="0">
                <a:solidFill>
                  <a:srgbClr val="3366FF"/>
                </a:solidFill>
              </a:rPr>
              <a:t>(no change)</a:t>
            </a:r>
            <a:r>
              <a:rPr lang="en-US" sz="2800" b="1" dirty="0"/>
              <a:t>	</a:t>
            </a:r>
            <a:endParaRPr lang="en-US" sz="2800" b="1" dirty="0" smtClean="0"/>
          </a:p>
          <a:p>
            <a:pPr>
              <a:lnSpc>
                <a:spcPct val="110000"/>
              </a:lnSpc>
            </a:pPr>
            <a:r>
              <a:rPr lang="en-US" sz="2800" b="1" dirty="0" smtClean="0">
                <a:solidFill>
                  <a:srgbClr val="3366FF"/>
                </a:solidFill>
              </a:rPr>
              <a:t>					</a:t>
            </a:r>
            <a:r>
              <a:rPr lang="en-US" sz="2800" b="1" dirty="0" smtClean="0">
                <a:solidFill>
                  <a:srgbClr val="000000"/>
                </a:solidFill>
              </a:rPr>
              <a:t>( - 4.96 </a:t>
            </a:r>
            <a:r>
              <a:rPr lang="en-US" sz="2800" b="1" dirty="0">
                <a:solidFill>
                  <a:srgbClr val="000000"/>
                </a:solidFill>
              </a:rPr>
              <a:t>% from FY </a:t>
            </a:r>
            <a:r>
              <a:rPr lang="fr-FR" sz="2800" b="1" dirty="0">
                <a:solidFill>
                  <a:srgbClr val="000000"/>
                </a:solidFill>
              </a:rPr>
              <a:t>’</a:t>
            </a:r>
            <a:r>
              <a:rPr lang="en-US" sz="2800" b="1" dirty="0" smtClean="0">
                <a:solidFill>
                  <a:srgbClr val="000000"/>
                </a:solidFill>
              </a:rPr>
              <a:t>13)</a:t>
            </a:r>
            <a:endParaRPr lang="en-US" sz="2800" b="1" dirty="0">
              <a:solidFill>
                <a:srgbClr val="000000"/>
              </a:solidFill>
            </a:endParaRPr>
          </a:p>
          <a:p>
            <a:pPr algn="ctr"/>
            <a:endParaRPr lang="en-US" sz="3200" b="1" dirty="0"/>
          </a:p>
          <a:p>
            <a:pPr algn="ctr"/>
            <a:r>
              <a:rPr lang="en-US" sz="2800" dirty="0" smtClean="0"/>
              <a:t>  </a:t>
            </a:r>
            <a:endParaRPr lang="en-US" sz="2800" dirty="0"/>
          </a:p>
        </p:txBody>
      </p:sp>
      <p:sp>
        <p:nvSpPr>
          <p:cNvPr id="3" name="TextBox 2"/>
          <p:cNvSpPr txBox="1"/>
          <p:nvPr/>
        </p:nvSpPr>
        <p:spPr>
          <a:xfrm>
            <a:off x="0" y="160254"/>
            <a:ext cx="9144000" cy="1086980"/>
          </a:xfrm>
          <a:prstGeom prst="rect">
            <a:avLst/>
          </a:prstGeom>
          <a:noFill/>
          <a:ln w="38100" cmpd="sng">
            <a:solidFill>
              <a:srgbClr val="FF0000"/>
            </a:solidFill>
          </a:ln>
        </p:spPr>
        <p:txBody>
          <a:bodyPr wrap="square" rtlCol="0">
            <a:spAutoFit/>
          </a:bodyPr>
          <a:lstStyle/>
          <a:p>
            <a:pPr algn="ctr"/>
            <a:r>
              <a:rPr lang="en-US" sz="3200" b="1" dirty="0" smtClean="0"/>
              <a:t>FY 2014 ADMINISTRATION’S PROPOSED BUDGET </a:t>
            </a:r>
            <a:endParaRPr lang="en-US" sz="3200" b="1" dirty="0"/>
          </a:p>
          <a:p>
            <a:pPr algn="ctr"/>
            <a:r>
              <a:rPr lang="en-US" sz="3200" b="1" dirty="0" smtClean="0"/>
              <a:t> “AT A GLANCE</a:t>
            </a:r>
            <a:r>
              <a:rPr lang="en-US" sz="2800" b="1" dirty="0" smtClean="0"/>
              <a:t>” – </a:t>
            </a:r>
            <a:r>
              <a:rPr lang="en-US" sz="2800" b="1" dirty="0" smtClean="0">
                <a:solidFill>
                  <a:srgbClr val="3366FF"/>
                </a:solidFill>
              </a:rPr>
              <a:t>1/24/13 Revision</a:t>
            </a:r>
            <a:endParaRPr lang="en-US" sz="2800" b="1" dirty="0">
              <a:solidFill>
                <a:srgbClr val="3366FF"/>
              </a:solidFill>
            </a:endParaRPr>
          </a:p>
        </p:txBody>
      </p:sp>
      <p:sp>
        <p:nvSpPr>
          <p:cNvPr id="4" name="Rectangle 3"/>
          <p:cNvSpPr/>
          <p:nvPr/>
        </p:nvSpPr>
        <p:spPr>
          <a:xfrm flipH="1">
            <a:off x="558799" y="1473200"/>
            <a:ext cx="7992532" cy="116840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lumMod val="85000"/>
                  </a:schemeClr>
                </a:solidFill>
              </a:rPr>
              <a:t>Com</a:t>
            </a:r>
          </a:p>
          <a:p>
            <a:pPr indent="-182880" algn="ctr">
              <a:lnSpc>
                <a:spcPct val="80000"/>
              </a:lnSpc>
            </a:pPr>
            <a:r>
              <a:rPr lang="en-US" sz="2800" b="1" dirty="0" smtClean="0">
                <a:solidFill>
                  <a:srgbClr val="660066"/>
                </a:solidFill>
              </a:rPr>
              <a:t>Combined Budgets </a:t>
            </a:r>
            <a:r>
              <a:rPr lang="en-US" sz="2800" b="1" strike="sngStrike" dirty="0" smtClean="0">
                <a:solidFill>
                  <a:srgbClr val="660066"/>
                </a:solidFill>
              </a:rPr>
              <a:t>$42,568,038</a:t>
            </a:r>
            <a:r>
              <a:rPr lang="en-US" sz="2800" b="1" dirty="0" smtClean="0">
                <a:solidFill>
                  <a:srgbClr val="660066"/>
                </a:solidFill>
              </a:rPr>
              <a:t>    </a:t>
            </a:r>
            <a:r>
              <a:rPr lang="en-US" sz="2800" b="1" dirty="0" smtClean="0">
                <a:solidFill>
                  <a:srgbClr val="3366FF"/>
                </a:solidFill>
              </a:rPr>
              <a:t>$42,304,003</a:t>
            </a:r>
            <a:r>
              <a:rPr lang="en-US" sz="2800" b="1" dirty="0" smtClean="0">
                <a:solidFill>
                  <a:srgbClr val="660066"/>
                </a:solidFill>
              </a:rPr>
              <a:t>	</a:t>
            </a:r>
          </a:p>
          <a:p>
            <a:pPr algn="ctr">
              <a:lnSpc>
                <a:spcPct val="80000"/>
              </a:lnSpc>
            </a:pPr>
            <a:r>
              <a:rPr lang="en-US" sz="2800" b="1" dirty="0" smtClean="0">
                <a:solidFill>
                  <a:srgbClr val="660066"/>
                </a:solidFill>
              </a:rPr>
              <a:t>( </a:t>
            </a:r>
            <a:r>
              <a:rPr lang="en-US" sz="2800" b="1" strike="sngStrike" dirty="0" smtClean="0">
                <a:solidFill>
                  <a:srgbClr val="660066"/>
                </a:solidFill>
              </a:rPr>
              <a:t>+ 4.93 %</a:t>
            </a:r>
            <a:r>
              <a:rPr lang="en-US" sz="2800" b="1" dirty="0" smtClean="0">
                <a:solidFill>
                  <a:srgbClr val="660066"/>
                </a:solidFill>
              </a:rPr>
              <a:t>  </a:t>
            </a:r>
            <a:r>
              <a:rPr lang="en-US" sz="2800" b="1" dirty="0" smtClean="0">
                <a:solidFill>
                  <a:srgbClr val="3366FF"/>
                </a:solidFill>
              </a:rPr>
              <a:t>+ 4.28%  from FY </a:t>
            </a:r>
            <a:r>
              <a:rPr lang="fr-FR" sz="2800" b="1" dirty="0" smtClean="0">
                <a:solidFill>
                  <a:srgbClr val="3366FF"/>
                </a:solidFill>
              </a:rPr>
              <a:t>’</a:t>
            </a:r>
            <a:r>
              <a:rPr lang="en-US" sz="2800" b="1" dirty="0" smtClean="0">
                <a:solidFill>
                  <a:srgbClr val="3366FF"/>
                </a:solidFill>
              </a:rPr>
              <a:t>13)</a:t>
            </a:r>
            <a:r>
              <a:rPr lang="en-US" b="1" dirty="0" smtClean="0">
                <a:solidFill>
                  <a:schemeClr val="bg1">
                    <a:lumMod val="85000"/>
                  </a:schemeClr>
                </a:solidFill>
              </a:rPr>
              <a:t>	</a:t>
            </a:r>
          </a:p>
        </p:txBody>
      </p:sp>
    </p:spTree>
    <p:extLst>
      <p:ext uri="{BB962C8B-B14F-4D97-AF65-F5344CB8AC3E}">
        <p14:creationId xmlns:p14="http://schemas.microsoft.com/office/powerpoint/2010/main" val="1355004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47234"/>
            <a:ext cx="9144000" cy="5592300"/>
          </a:xfrm>
          <a:prstGeom prst="rect">
            <a:avLst/>
          </a:prstGeom>
          <a:ln w="38100" cmpd="sng">
            <a:solidFill>
              <a:srgbClr val="FF0000"/>
            </a:solidFill>
          </a:ln>
        </p:spPr>
        <p:txBody>
          <a:bodyPr wrap="square">
            <a:spAutoFit/>
          </a:bodyPr>
          <a:lstStyle/>
          <a:p>
            <a:pPr algn="ctr"/>
            <a:r>
              <a:rPr lang="en-US" sz="2800" b="1" dirty="0"/>
              <a:t> Combined Budgets $42,224,716	</a:t>
            </a:r>
          </a:p>
          <a:p>
            <a:pPr algn="ctr"/>
            <a:r>
              <a:rPr lang="en-US" sz="2800" b="1" dirty="0">
                <a:solidFill>
                  <a:srgbClr val="3366FF"/>
                </a:solidFill>
              </a:rPr>
              <a:t>( + 4.09 %  from FY </a:t>
            </a:r>
            <a:r>
              <a:rPr lang="fr-FR" sz="2800" b="1" dirty="0" smtClean="0">
                <a:solidFill>
                  <a:srgbClr val="3366FF"/>
                </a:solidFill>
              </a:rPr>
              <a:t>’</a:t>
            </a:r>
            <a:r>
              <a:rPr lang="en-US" sz="2800" b="1" dirty="0" smtClean="0">
                <a:solidFill>
                  <a:srgbClr val="3366FF"/>
                </a:solidFill>
              </a:rPr>
              <a:t>13)</a:t>
            </a:r>
            <a:endParaRPr lang="en-US" sz="2800" b="1" dirty="0" smtClean="0"/>
          </a:p>
          <a:p>
            <a:endParaRPr lang="en-US" sz="2800" b="1" dirty="0"/>
          </a:p>
          <a:p>
            <a:r>
              <a:rPr lang="en-US" sz="3200" b="1" dirty="0" smtClean="0"/>
              <a:t>Regular </a:t>
            </a:r>
            <a:r>
              <a:rPr lang="en-US" sz="3200" b="1" dirty="0"/>
              <a:t>Education	 </a:t>
            </a:r>
            <a:r>
              <a:rPr lang="en-US" sz="3200" b="1" dirty="0" smtClean="0"/>
              <a:t>$31,676,310</a:t>
            </a:r>
            <a:r>
              <a:rPr lang="en-US" sz="3200" b="1" dirty="0"/>
              <a:t>	</a:t>
            </a:r>
            <a:r>
              <a:rPr lang="en-US" sz="2800" b="1" dirty="0" smtClean="0"/>
              <a:t>     </a:t>
            </a:r>
          </a:p>
          <a:p>
            <a:pPr>
              <a:spcAft>
                <a:spcPts val="300"/>
              </a:spcAft>
            </a:pPr>
            <a:r>
              <a:rPr lang="en-US" sz="2800" b="1" dirty="0" smtClean="0">
                <a:solidFill>
                  <a:srgbClr val="3366FF"/>
                </a:solidFill>
              </a:rPr>
              <a:t>					( +5.86% </a:t>
            </a:r>
            <a:r>
              <a:rPr lang="en-US" sz="2800" b="1" dirty="0">
                <a:solidFill>
                  <a:srgbClr val="3366FF"/>
                </a:solidFill>
              </a:rPr>
              <a:t>from FY ‘</a:t>
            </a:r>
            <a:r>
              <a:rPr lang="en-US" sz="2800" b="1" dirty="0" smtClean="0">
                <a:solidFill>
                  <a:srgbClr val="3366FF"/>
                </a:solidFill>
              </a:rPr>
              <a:t>13)</a:t>
            </a:r>
          </a:p>
          <a:p>
            <a:pPr>
              <a:lnSpc>
                <a:spcPct val="90000"/>
              </a:lnSpc>
              <a:spcAft>
                <a:spcPts val="300"/>
              </a:spcAft>
            </a:pPr>
            <a:endParaRPr lang="en-US" sz="2800" b="1" dirty="0">
              <a:solidFill>
                <a:srgbClr val="3366FF"/>
              </a:solidFill>
            </a:endParaRPr>
          </a:p>
          <a:p>
            <a:r>
              <a:rPr lang="en-US" sz="2800" b="1" dirty="0" smtClean="0"/>
              <a:t> </a:t>
            </a:r>
            <a:r>
              <a:rPr lang="en-US" sz="3200" b="1" dirty="0" smtClean="0"/>
              <a:t>Special </a:t>
            </a:r>
            <a:r>
              <a:rPr lang="en-US" sz="3200" b="1" dirty="0"/>
              <a:t>Education	</a:t>
            </a:r>
            <a:r>
              <a:rPr lang="en-US" sz="3200" b="1" dirty="0" smtClean="0"/>
              <a:t>$10,410,115</a:t>
            </a:r>
            <a:r>
              <a:rPr lang="en-US" sz="2800" b="1" dirty="0"/>
              <a:t>		</a:t>
            </a:r>
          </a:p>
          <a:p>
            <a:r>
              <a:rPr lang="en-US" sz="2800" b="1" dirty="0" smtClean="0">
                <a:solidFill>
                  <a:srgbClr val="3366FF"/>
                </a:solidFill>
              </a:rPr>
              <a:t>					( - .84% </a:t>
            </a:r>
            <a:r>
              <a:rPr lang="en-US" sz="2800" b="1" dirty="0">
                <a:solidFill>
                  <a:srgbClr val="3366FF"/>
                </a:solidFill>
              </a:rPr>
              <a:t>% from FY ‘</a:t>
            </a:r>
            <a:r>
              <a:rPr lang="en-US" sz="2800" b="1" dirty="0" smtClean="0">
                <a:solidFill>
                  <a:srgbClr val="3366FF"/>
                </a:solidFill>
              </a:rPr>
              <a:t>13)</a:t>
            </a:r>
          </a:p>
          <a:p>
            <a:pPr>
              <a:lnSpc>
                <a:spcPct val="90000"/>
              </a:lnSpc>
            </a:pPr>
            <a:endParaRPr lang="en-US" sz="2800" b="1" dirty="0">
              <a:solidFill>
                <a:srgbClr val="3366FF"/>
              </a:solidFill>
            </a:endParaRPr>
          </a:p>
          <a:p>
            <a:pPr>
              <a:lnSpc>
                <a:spcPct val="110000"/>
              </a:lnSpc>
            </a:pPr>
            <a:r>
              <a:rPr lang="en-US" sz="3200" b="1" dirty="0" smtClean="0"/>
              <a:t> Vocational </a:t>
            </a:r>
            <a:r>
              <a:rPr lang="en-US" sz="3200" b="1" dirty="0"/>
              <a:t>Education	</a:t>
            </a:r>
            <a:r>
              <a:rPr lang="en-US" sz="3200" b="1" dirty="0" smtClean="0"/>
              <a:t> $138,292</a:t>
            </a:r>
            <a:r>
              <a:rPr lang="en-US" sz="2800" b="1" dirty="0"/>
              <a:t>	</a:t>
            </a:r>
            <a:endParaRPr lang="en-US" sz="2800" b="1" dirty="0" smtClean="0"/>
          </a:p>
          <a:p>
            <a:pPr>
              <a:lnSpc>
                <a:spcPct val="110000"/>
              </a:lnSpc>
            </a:pPr>
            <a:r>
              <a:rPr lang="en-US" sz="2800" b="1" dirty="0" smtClean="0">
                <a:solidFill>
                  <a:srgbClr val="3366FF"/>
                </a:solidFill>
              </a:rPr>
              <a:t>					( - 4.96 </a:t>
            </a:r>
            <a:r>
              <a:rPr lang="en-US" sz="2800" b="1" dirty="0">
                <a:solidFill>
                  <a:srgbClr val="3366FF"/>
                </a:solidFill>
              </a:rPr>
              <a:t>% from FY </a:t>
            </a:r>
            <a:r>
              <a:rPr lang="fr-FR" sz="2800" b="1" dirty="0">
                <a:solidFill>
                  <a:srgbClr val="3366FF"/>
                </a:solidFill>
              </a:rPr>
              <a:t>’</a:t>
            </a:r>
            <a:r>
              <a:rPr lang="en-US" sz="2800" b="1" dirty="0" smtClean="0">
                <a:solidFill>
                  <a:srgbClr val="3366FF"/>
                </a:solidFill>
              </a:rPr>
              <a:t>13)</a:t>
            </a:r>
            <a:endParaRPr lang="en-US" sz="2800" b="1" dirty="0">
              <a:solidFill>
                <a:srgbClr val="3366FF"/>
              </a:solidFill>
            </a:endParaRPr>
          </a:p>
          <a:p>
            <a:pPr algn="ctr"/>
            <a:endParaRPr lang="en-US" sz="3200" b="1" dirty="0"/>
          </a:p>
        </p:txBody>
      </p:sp>
      <p:sp>
        <p:nvSpPr>
          <p:cNvPr id="3" name="TextBox 2"/>
          <p:cNvSpPr txBox="1"/>
          <p:nvPr/>
        </p:nvSpPr>
        <p:spPr>
          <a:xfrm>
            <a:off x="0" y="160254"/>
            <a:ext cx="9144000" cy="1086980"/>
          </a:xfrm>
          <a:prstGeom prst="rect">
            <a:avLst/>
          </a:prstGeom>
          <a:noFill/>
          <a:ln w="38100" cmpd="sng">
            <a:solidFill>
              <a:srgbClr val="FF0000"/>
            </a:solidFill>
          </a:ln>
        </p:spPr>
        <p:txBody>
          <a:bodyPr wrap="square" rtlCol="0">
            <a:spAutoFit/>
          </a:bodyPr>
          <a:lstStyle/>
          <a:p>
            <a:pPr algn="ctr"/>
            <a:r>
              <a:rPr lang="en-US" sz="3200" b="1" dirty="0" smtClean="0"/>
              <a:t>FY 2014 ADMINISTRATION - PROPOSED BUDGET </a:t>
            </a:r>
            <a:endParaRPr lang="en-US" sz="3200" b="1" dirty="0"/>
          </a:p>
          <a:p>
            <a:pPr algn="ctr"/>
            <a:r>
              <a:rPr lang="en-US" sz="3200" b="1" dirty="0" smtClean="0"/>
              <a:t> “AT A GLANCE</a:t>
            </a:r>
            <a:r>
              <a:rPr lang="en-US" sz="2800" b="1" dirty="0" smtClean="0"/>
              <a:t>”		</a:t>
            </a:r>
            <a:endParaRPr lang="en-US" sz="2800" b="1" dirty="0"/>
          </a:p>
        </p:txBody>
      </p:sp>
      <p:sp>
        <p:nvSpPr>
          <p:cNvPr id="5" name="Hexagon 4"/>
          <p:cNvSpPr/>
          <p:nvPr/>
        </p:nvSpPr>
        <p:spPr>
          <a:xfrm>
            <a:off x="6529294" y="2629647"/>
            <a:ext cx="2151530" cy="1822824"/>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January 31 Revision</a:t>
            </a:r>
          </a:p>
          <a:p>
            <a:pPr algn="ctr"/>
            <a:r>
              <a:rPr lang="en-US" sz="2000" b="1" dirty="0" smtClean="0">
                <a:solidFill>
                  <a:srgbClr val="000000"/>
                </a:solidFill>
              </a:rPr>
              <a:t>( - $79,287)</a:t>
            </a:r>
            <a:endParaRPr lang="en-US" sz="2000" b="1" dirty="0">
              <a:solidFill>
                <a:srgbClr val="000000"/>
              </a:solidFill>
            </a:endParaRPr>
          </a:p>
        </p:txBody>
      </p:sp>
      <p:sp>
        <p:nvSpPr>
          <p:cNvPr id="4" name="5-Point Star 3"/>
          <p:cNvSpPr/>
          <p:nvPr/>
        </p:nvSpPr>
        <p:spPr>
          <a:xfrm>
            <a:off x="672353" y="1247234"/>
            <a:ext cx="896471" cy="896472"/>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3830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51467"/>
          </a:xfrm>
          <a:ln w="38100" cmpd="sng">
            <a:solidFill>
              <a:srgbClr val="FF0000"/>
            </a:solidFill>
          </a:ln>
        </p:spPr>
        <p:txBody>
          <a:bodyPr>
            <a:noAutofit/>
          </a:bodyPr>
          <a:lstStyle/>
          <a:p>
            <a:r>
              <a:rPr lang="en-US" sz="3600" b="1" dirty="0" smtClean="0"/>
              <a:t>CHANGES TO ADMINISTRATION’S PROPOSED FY 14 BUDGET  as of 1/31/13</a:t>
            </a:r>
            <a:endParaRPr lang="en-US" sz="3600" b="1" dirty="0"/>
          </a:p>
        </p:txBody>
      </p:sp>
      <p:sp>
        <p:nvSpPr>
          <p:cNvPr id="5" name="TextBox 4"/>
          <p:cNvSpPr txBox="1"/>
          <p:nvPr/>
        </p:nvSpPr>
        <p:spPr>
          <a:xfrm>
            <a:off x="0" y="1388533"/>
            <a:ext cx="9144000" cy="5632311"/>
          </a:xfrm>
          <a:prstGeom prst="rect">
            <a:avLst/>
          </a:prstGeom>
          <a:noFill/>
          <a:ln w="38100" cmpd="sng">
            <a:solidFill>
              <a:srgbClr val="FF0000"/>
            </a:solidFill>
          </a:ln>
        </p:spPr>
        <p:txBody>
          <a:bodyPr wrap="square" rtlCol="0">
            <a:spAutoFit/>
          </a:bodyPr>
          <a:lstStyle/>
          <a:p>
            <a:pPr marL="457200" indent="-457200">
              <a:buAutoNum type="arabicPlain" startAt="2300"/>
            </a:pPr>
            <a:r>
              <a:rPr lang="en-US" sz="2000" b="1" dirty="0" smtClean="0"/>
              <a:t> Personnel changes – 3 retirements, 1 LOA, other adjustments </a:t>
            </a:r>
            <a:r>
              <a:rPr lang="en-US" sz="2000" b="1" dirty="0"/>
              <a:t> </a:t>
            </a:r>
            <a:r>
              <a:rPr lang="en-US" sz="2000" b="1" dirty="0" smtClean="0"/>
              <a:t>  - </a:t>
            </a:r>
            <a:r>
              <a:rPr lang="en-US" sz="2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$173,592</a:t>
            </a:r>
            <a:endParaRPr lang="en-US" sz="2000" b="1" dirty="0" smtClean="0"/>
          </a:p>
          <a:p>
            <a:pPr marL="457200" indent="-457200">
              <a:buAutoNum type="arabicPlain" startAt="2300"/>
            </a:pPr>
            <a:endParaRPr lang="en-US" sz="2000" b="1" dirty="0" smtClean="0"/>
          </a:p>
          <a:p>
            <a:r>
              <a:rPr lang="en-US" sz="2000" b="1" dirty="0" smtClean="0"/>
              <a:t>2500 Cable offset, HS </a:t>
            </a:r>
            <a:r>
              <a:rPr lang="en-US" sz="2000" b="1" dirty="0" err="1" smtClean="0"/>
              <a:t>para</a:t>
            </a:r>
            <a:r>
              <a:rPr lang="en-US" sz="2000" b="1" dirty="0" smtClean="0"/>
              <a:t> hrs. career center (-5) and library (-13)	        -   $32,171</a:t>
            </a:r>
          </a:p>
          <a:p>
            <a:endParaRPr lang="en-US" sz="2000" b="1" dirty="0" smtClean="0"/>
          </a:p>
          <a:p>
            <a:r>
              <a:rPr lang="en-US" sz="2000" b="1" dirty="0" smtClean="0"/>
              <a:t>3510 Error correction												-     $1,833</a:t>
            </a:r>
          </a:p>
          <a:p>
            <a:endParaRPr lang="en-US" sz="2000" b="1" dirty="0" smtClean="0"/>
          </a:p>
          <a:p>
            <a:r>
              <a:rPr lang="en-US" sz="2000" b="1" dirty="0" smtClean="0"/>
              <a:t>4120 Increased building </a:t>
            </a:r>
            <a:r>
              <a:rPr lang="en-US" sz="2000" b="1" dirty="0"/>
              <a:t>r</a:t>
            </a:r>
            <a:r>
              <a:rPr lang="en-US" sz="2000" b="1" dirty="0" smtClean="0"/>
              <a:t>ental (15K) and KIA (10K) offsets			 -  $25,000</a:t>
            </a:r>
          </a:p>
          <a:p>
            <a:endParaRPr lang="en-US" sz="2000" b="1" dirty="0" smtClean="0"/>
          </a:p>
          <a:p>
            <a:r>
              <a:rPr lang="en-US" sz="2000" b="1" dirty="0" smtClean="0"/>
              <a:t>4120 Increased natural gas (18,801) and oil (37,903) heating			+  $56,704</a:t>
            </a:r>
          </a:p>
          <a:p>
            <a:endParaRPr lang="en-US" sz="2000" b="1" dirty="0" smtClean="0"/>
          </a:p>
          <a:p>
            <a:r>
              <a:rPr lang="en-US" sz="2000" b="1" dirty="0" smtClean="0"/>
              <a:t>4130 Electricity price reduction									-   $25,610</a:t>
            </a:r>
          </a:p>
          <a:p>
            <a:endParaRPr lang="en-US" sz="2000" b="1" dirty="0" smtClean="0"/>
          </a:p>
          <a:p>
            <a:r>
              <a:rPr lang="en-US" sz="2000" b="1" dirty="0" smtClean="0"/>
              <a:t>5100 Adjusted retirement costs									 + $12,940</a:t>
            </a:r>
          </a:p>
          <a:p>
            <a:endParaRPr lang="en-US" sz="2000" b="1" dirty="0" smtClean="0"/>
          </a:p>
          <a:p>
            <a:r>
              <a:rPr lang="en-US" sz="2000" b="1" dirty="0" smtClean="0"/>
              <a:t>2100B Adjusted legal											          - $10,000</a:t>
            </a:r>
          </a:p>
          <a:p>
            <a:endParaRPr lang="en-US" sz="2000" b="1" dirty="0" smtClean="0"/>
          </a:p>
          <a:p>
            <a:r>
              <a:rPr lang="en-US" sz="2000" b="1" dirty="0" smtClean="0"/>
              <a:t>9100B reduce one anticipated tuition and one anticipated grad.		- $144,760</a:t>
            </a:r>
          </a:p>
          <a:p>
            <a:endParaRPr lang="en-US" sz="2000" b="1" dirty="0"/>
          </a:p>
        </p:txBody>
      </p:sp>
      <p:sp>
        <p:nvSpPr>
          <p:cNvPr id="2" name="Oval 1"/>
          <p:cNvSpPr/>
          <p:nvPr/>
        </p:nvSpPr>
        <p:spPr>
          <a:xfrm>
            <a:off x="4165600" y="4385733"/>
            <a:ext cx="3031067" cy="169333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solidFill>
                  <a:schemeClr val="tx1"/>
                </a:solidFill>
              </a:rPr>
              <a:t>Total Reduced  </a:t>
            </a:r>
            <a:r>
              <a:rPr lang="en-US" sz="2800" b="1" dirty="0" smtClean="0">
                <a:solidFill>
                  <a:schemeClr val="tx1"/>
                </a:solidFill>
              </a:rPr>
              <a:t>$343,322</a:t>
            </a:r>
            <a:endParaRPr lang="en-US" sz="2800" b="1" dirty="0">
              <a:solidFill>
                <a:schemeClr val="tx1"/>
              </a:solidFill>
            </a:endParaRPr>
          </a:p>
        </p:txBody>
      </p:sp>
    </p:spTree>
    <p:extLst>
      <p:ext uri="{BB962C8B-B14F-4D97-AF65-F5344CB8AC3E}">
        <p14:creationId xmlns:p14="http://schemas.microsoft.com/office/powerpoint/2010/main" val="1135551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71529699"/>
              </p:ext>
            </p:extLst>
          </p:nvPr>
        </p:nvGraphicFramePr>
        <p:xfrm>
          <a:off x="663916" y="533412"/>
          <a:ext cx="7816167" cy="6019799"/>
        </p:xfrm>
        <a:graphic>
          <a:graphicData uri="http://schemas.openxmlformats.org/drawingml/2006/table">
            <a:tbl>
              <a:tblPr/>
              <a:tblGrid>
                <a:gridCol w="854451"/>
                <a:gridCol w="1708902"/>
                <a:gridCol w="998575"/>
                <a:gridCol w="998575"/>
                <a:gridCol w="895629"/>
                <a:gridCol w="918792"/>
                <a:gridCol w="864746"/>
                <a:gridCol w="576497"/>
              </a:tblGrid>
              <a:tr h="205454">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r" fontAlgn="b"/>
                      <a:endParaRPr lang="en-US" sz="900" b="1" i="0" u="none" strike="noStrike">
                        <a:effectLst/>
                        <a:latin typeface="Arial"/>
                      </a:endParaRPr>
                    </a:p>
                  </a:txBody>
                  <a:tcPr marL="0" marR="0" marT="0" marB="0" anchor="b">
                    <a:lnL>
                      <a:noFill/>
                    </a:lnL>
                    <a:lnR>
                      <a:noFill/>
                    </a:lnR>
                    <a:lnT>
                      <a:noFill/>
                    </a:lnT>
                    <a:lnB>
                      <a:noFill/>
                    </a:lnB>
                  </a:tcPr>
                </a:tc>
                <a:tc>
                  <a:txBody>
                    <a:bodyPr/>
                    <a:lstStyle/>
                    <a:p>
                      <a:pPr algn="r" fontAlgn="b"/>
                      <a:r>
                        <a:rPr lang="en-US" sz="900" b="1" i="0" u="none" strike="noStrike">
                          <a:effectLst/>
                          <a:latin typeface="Arial"/>
                        </a:rPr>
                        <a:t>Original</a:t>
                      </a:r>
                    </a:p>
                  </a:txBody>
                  <a:tcPr marL="0" marR="0" marT="0" marB="0" anchor="b">
                    <a:lnL>
                      <a:noFill/>
                    </a:lnL>
                    <a:lnR>
                      <a:noFill/>
                    </a:lnR>
                    <a:lnT>
                      <a:noFill/>
                    </a:lnT>
                    <a:lnB>
                      <a:noFill/>
                    </a:lnB>
                  </a:tcPr>
                </a:tc>
                <a:tc>
                  <a:txBody>
                    <a:bodyPr/>
                    <a:lstStyle/>
                    <a:p>
                      <a:pPr algn="l" fontAlgn="b"/>
                      <a:endParaRPr lang="en-US" sz="900" b="1" i="0" u="none" strike="noStrike">
                        <a:effectLst/>
                        <a:latin typeface="Arial"/>
                      </a:endParaRPr>
                    </a:p>
                  </a:txBody>
                  <a:tcPr marL="0" marR="0" marT="0" marB="0" anchor="b">
                    <a:lnL>
                      <a:noFill/>
                    </a:lnL>
                    <a:lnR>
                      <a:noFill/>
                    </a:lnR>
                    <a:lnT>
                      <a:noFill/>
                    </a:lnT>
                    <a:lnB>
                      <a:noFill/>
                    </a:lnB>
                  </a:tcPr>
                </a:tc>
                <a:tc>
                  <a:txBody>
                    <a:bodyPr/>
                    <a:lstStyle/>
                    <a:p>
                      <a:pPr algn="r" fontAlgn="b"/>
                      <a:r>
                        <a:rPr lang="en-US" sz="900" b="1" i="0" u="none" strike="noStrike">
                          <a:effectLst/>
                          <a:latin typeface="Arial"/>
                        </a:rPr>
                        <a:t>Adjusted</a:t>
                      </a:r>
                    </a:p>
                  </a:txBody>
                  <a:tcPr marL="0" marR="0" marT="0" marB="0" anchor="b">
                    <a:lnL>
                      <a:noFill/>
                    </a:lnL>
                    <a:lnR>
                      <a:noFill/>
                    </a:lnR>
                    <a:lnT>
                      <a:noFill/>
                    </a:lnT>
                    <a:lnB>
                      <a:noFill/>
                    </a:lnB>
                  </a:tcPr>
                </a:tc>
                <a:tc>
                  <a:txBody>
                    <a:bodyPr/>
                    <a:lstStyle/>
                    <a:p>
                      <a:pPr algn="l" fontAlgn="b"/>
                      <a:endParaRPr lang="en-US" sz="800" b="0" i="0" u="none" strike="noStrike">
                        <a:effectLst/>
                        <a:latin typeface="Geneva"/>
                      </a:endParaRPr>
                    </a:p>
                  </a:txBody>
                  <a:tcPr marL="0" marR="0" marT="0" marB="0" anchor="b">
                    <a:lnL>
                      <a:noFill/>
                    </a:lnL>
                    <a:lnR>
                      <a:noFill/>
                    </a:lnR>
                    <a:lnT>
                      <a:noFill/>
                    </a:lnT>
                    <a:lnB>
                      <a:noFill/>
                    </a:lnB>
                  </a:tcPr>
                </a:tc>
                <a:tc>
                  <a:txBody>
                    <a:bodyPr/>
                    <a:lstStyle/>
                    <a:p>
                      <a:pPr algn="l" fontAlgn="b"/>
                      <a:endParaRPr lang="en-US" sz="800" b="0" i="0" u="none" strike="noStrike">
                        <a:effectLst/>
                        <a:latin typeface="Geneva"/>
                      </a:endParaRPr>
                    </a:p>
                  </a:txBody>
                  <a:tcPr marL="0" marR="0" marT="0" marB="0" anchor="b">
                    <a:lnL>
                      <a:noFill/>
                    </a:lnL>
                    <a:lnR>
                      <a:noFill/>
                    </a:lnR>
                    <a:lnT>
                      <a:noFill/>
                    </a:lnT>
                    <a:lnB>
                      <a:noFill/>
                    </a:lnB>
                  </a:tcPr>
                </a:tc>
              </a:tr>
              <a:tr h="215726">
                <a:tc>
                  <a:txBody>
                    <a:bodyPr/>
                    <a:lstStyle/>
                    <a:p>
                      <a:pPr algn="l"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r"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r" fontAlgn="b"/>
                      <a:r>
                        <a:rPr lang="en-US" sz="1000" b="1" i="0" u="dbl" strike="noStrike">
                          <a:effectLst/>
                          <a:latin typeface="Arial"/>
                        </a:rPr>
                        <a:t>Budget</a:t>
                      </a:r>
                    </a:p>
                  </a:txBody>
                  <a:tcPr marL="0" marR="0" marT="0" marB="0" anchor="b">
                    <a:lnL>
                      <a:noFill/>
                    </a:lnL>
                    <a:lnR>
                      <a:noFill/>
                    </a:lnR>
                    <a:lnT>
                      <a:noFill/>
                    </a:lnT>
                    <a:lnB>
                      <a:noFill/>
                    </a:lnB>
                  </a:tcPr>
                </a:tc>
                <a:tc>
                  <a:txBody>
                    <a:bodyPr/>
                    <a:lstStyle/>
                    <a:p>
                      <a:pPr algn="r" fontAlgn="b"/>
                      <a:r>
                        <a:rPr lang="en-US" sz="1000" b="1" i="0" u="dbl" strike="noStrike">
                          <a:effectLst/>
                          <a:latin typeface="Arial"/>
                        </a:rPr>
                        <a:t>Budget</a:t>
                      </a:r>
                    </a:p>
                  </a:txBody>
                  <a:tcPr marL="0" marR="0" marT="0" marB="0" anchor="b">
                    <a:lnL>
                      <a:noFill/>
                    </a:lnL>
                    <a:lnR>
                      <a:noFill/>
                    </a:lnR>
                    <a:lnT>
                      <a:noFill/>
                    </a:lnT>
                    <a:lnB>
                      <a:noFill/>
                    </a:lnB>
                  </a:tcPr>
                </a:tc>
                <a:tc>
                  <a:txBody>
                    <a:bodyPr/>
                    <a:lstStyle/>
                    <a:p>
                      <a:pPr algn="r" fontAlgn="b"/>
                      <a:r>
                        <a:rPr lang="en-US" sz="900" b="1" i="0" u="none" strike="noStrike">
                          <a:effectLst/>
                          <a:latin typeface="Arial"/>
                        </a:rPr>
                        <a:t>Adjustment</a:t>
                      </a:r>
                    </a:p>
                  </a:txBody>
                  <a:tcPr marL="0" marR="0" marT="0" marB="0" anchor="b">
                    <a:lnL>
                      <a:noFill/>
                    </a:lnL>
                    <a:lnR>
                      <a:noFill/>
                    </a:lnR>
                    <a:lnT>
                      <a:noFill/>
                    </a:lnT>
                    <a:lnB>
                      <a:noFill/>
                    </a:lnB>
                  </a:tcPr>
                </a:tc>
                <a:tc>
                  <a:txBody>
                    <a:bodyPr/>
                    <a:lstStyle/>
                    <a:p>
                      <a:pPr algn="r" fontAlgn="b"/>
                      <a:r>
                        <a:rPr lang="en-US" sz="900" b="1" i="0" u="sng" strike="noStrike">
                          <a:effectLst/>
                          <a:latin typeface="Arial"/>
                        </a:rPr>
                        <a:t>Budget</a:t>
                      </a:r>
                    </a:p>
                  </a:txBody>
                  <a:tcPr marL="0" marR="0" marT="0" marB="0" anchor="b">
                    <a:lnL>
                      <a:noFill/>
                    </a:lnL>
                    <a:lnR>
                      <a:noFill/>
                    </a:lnR>
                    <a:lnT>
                      <a:noFill/>
                    </a:lnT>
                    <a:lnB>
                      <a:noFill/>
                    </a:lnB>
                  </a:tcPr>
                </a:tc>
                <a:tc>
                  <a:txBody>
                    <a:bodyPr/>
                    <a:lstStyle/>
                    <a:p>
                      <a:pPr algn="r" fontAlgn="b"/>
                      <a:r>
                        <a:rPr lang="en-US" sz="900" b="1" i="0" u="none" strike="noStrike">
                          <a:effectLst/>
                          <a:latin typeface="Arial"/>
                        </a:rPr>
                        <a:t>Increase</a:t>
                      </a:r>
                    </a:p>
                  </a:txBody>
                  <a:tcPr marL="0" marR="0" marT="0" marB="0" anchor="b">
                    <a:lnL>
                      <a:noFill/>
                    </a:lnL>
                    <a:lnR>
                      <a:noFill/>
                    </a:lnR>
                    <a:lnT>
                      <a:noFill/>
                    </a:lnT>
                    <a:lnB>
                      <a:noFill/>
                    </a:lnB>
                  </a:tcPr>
                </a:tc>
                <a:tc>
                  <a:txBody>
                    <a:bodyPr/>
                    <a:lstStyle/>
                    <a:p>
                      <a:pPr algn="l" fontAlgn="b"/>
                      <a:endParaRPr lang="en-US" sz="800" b="0" i="0" u="none" strike="noStrike">
                        <a:effectLst/>
                        <a:latin typeface="Geneva"/>
                      </a:endParaRPr>
                    </a:p>
                  </a:txBody>
                  <a:tcPr marL="0" marR="0" marT="0" marB="0" anchor="b">
                    <a:lnL>
                      <a:noFill/>
                    </a:lnL>
                    <a:lnR>
                      <a:noFill/>
                    </a:lnR>
                    <a:lnT>
                      <a:noFill/>
                    </a:lnT>
                    <a:lnB>
                      <a:noFill/>
                    </a:lnB>
                  </a:tcPr>
                </a:tc>
              </a:tr>
              <a:tr h="215726">
                <a:tc>
                  <a:txBody>
                    <a:bodyPr/>
                    <a:lstStyle/>
                    <a:p>
                      <a:pPr algn="l" fontAlgn="b"/>
                      <a:r>
                        <a:rPr lang="en-US" sz="1000" b="1" i="0" u="none" strike="noStrike">
                          <a:effectLst/>
                          <a:latin typeface="Arial"/>
                        </a:rPr>
                        <a:t>ACCOUNT</a:t>
                      </a:r>
                    </a:p>
                  </a:txBody>
                  <a:tcPr marL="0" marR="0" marT="0" marB="0" anchor="b">
                    <a:lnL>
                      <a:noFill/>
                    </a:lnL>
                    <a:lnR>
                      <a:noFill/>
                    </a:lnR>
                    <a:lnT>
                      <a:noFill/>
                    </a:lnT>
                    <a:lnB>
                      <a:noFill/>
                    </a:lnB>
                  </a:tcPr>
                </a:tc>
                <a:tc>
                  <a:txBody>
                    <a:bodyPr/>
                    <a:lstStyle/>
                    <a:p>
                      <a:pPr algn="ctr" fontAlgn="b"/>
                      <a:r>
                        <a:rPr lang="en-US" sz="1000" b="1" i="0" u="none" strike="noStrike">
                          <a:effectLst/>
                          <a:latin typeface="Arial"/>
                        </a:rPr>
                        <a:t>ACCOUNT TITLE</a:t>
                      </a:r>
                    </a:p>
                  </a:txBody>
                  <a:tcPr marL="0" marR="0" marT="0" marB="0" anchor="b">
                    <a:lnL>
                      <a:noFill/>
                    </a:lnL>
                    <a:lnR>
                      <a:noFill/>
                    </a:lnR>
                    <a:lnT>
                      <a:noFill/>
                    </a:lnT>
                    <a:lnB>
                      <a:noFill/>
                    </a:lnB>
                  </a:tcPr>
                </a:tc>
                <a:tc>
                  <a:txBody>
                    <a:bodyPr/>
                    <a:lstStyle/>
                    <a:p>
                      <a:pPr algn="r" fontAlgn="b"/>
                      <a:r>
                        <a:rPr lang="en-US" sz="1000" b="1" i="0" u="dbl" strike="noStrike">
                          <a:effectLst/>
                          <a:latin typeface="Arial"/>
                        </a:rPr>
                        <a:t>2012-2013</a:t>
                      </a:r>
                    </a:p>
                  </a:txBody>
                  <a:tcPr marL="0" marR="0" marT="0" marB="0" anchor="b">
                    <a:lnL>
                      <a:noFill/>
                    </a:lnL>
                    <a:lnR>
                      <a:noFill/>
                    </a:lnR>
                    <a:lnT>
                      <a:noFill/>
                    </a:lnT>
                    <a:lnB>
                      <a:noFill/>
                    </a:lnB>
                  </a:tcPr>
                </a:tc>
                <a:tc>
                  <a:txBody>
                    <a:bodyPr/>
                    <a:lstStyle/>
                    <a:p>
                      <a:pPr algn="r" fontAlgn="b"/>
                      <a:r>
                        <a:rPr lang="en-US" sz="1000" b="1" i="0" u="dbl" strike="noStrike">
                          <a:effectLst/>
                          <a:latin typeface="Arial"/>
                        </a:rPr>
                        <a:t>2013-2014</a:t>
                      </a:r>
                    </a:p>
                  </a:txBody>
                  <a:tcPr marL="0" marR="0" marT="0" marB="0" anchor="b">
                    <a:lnL>
                      <a:noFill/>
                    </a:lnL>
                    <a:lnR>
                      <a:noFill/>
                    </a:lnR>
                    <a:lnT>
                      <a:noFill/>
                    </a:lnT>
                    <a:lnB>
                      <a:noFill/>
                    </a:lnB>
                  </a:tcPr>
                </a:tc>
                <a:tc>
                  <a:txBody>
                    <a:bodyPr/>
                    <a:lstStyle/>
                    <a:p>
                      <a:pPr algn="r" fontAlgn="b"/>
                      <a:r>
                        <a:rPr lang="en-US" sz="900" b="1" i="0" u="sng" strike="noStrike">
                          <a:effectLst/>
                          <a:latin typeface="Arial"/>
                        </a:rPr>
                        <a:t>31-Jan-13</a:t>
                      </a:r>
                    </a:p>
                  </a:txBody>
                  <a:tcPr marL="0" marR="0" marT="0" marB="0" anchor="b">
                    <a:lnL>
                      <a:noFill/>
                    </a:lnL>
                    <a:lnR>
                      <a:noFill/>
                    </a:lnR>
                    <a:lnT>
                      <a:noFill/>
                    </a:lnT>
                    <a:lnB>
                      <a:noFill/>
                    </a:lnB>
                  </a:tcPr>
                </a:tc>
                <a:tc>
                  <a:txBody>
                    <a:bodyPr/>
                    <a:lstStyle/>
                    <a:p>
                      <a:pPr algn="r" fontAlgn="b"/>
                      <a:r>
                        <a:rPr lang="en-US" sz="900" b="1" i="0" u="sng" strike="noStrike">
                          <a:effectLst/>
                          <a:latin typeface="Arial"/>
                        </a:rPr>
                        <a:t>24-Jan-14</a:t>
                      </a:r>
                    </a:p>
                  </a:txBody>
                  <a:tcPr marL="0" marR="0" marT="0" marB="0" anchor="b">
                    <a:lnL>
                      <a:noFill/>
                    </a:lnL>
                    <a:lnR>
                      <a:noFill/>
                    </a:lnR>
                    <a:lnT>
                      <a:noFill/>
                    </a:lnT>
                    <a:lnB>
                      <a:noFill/>
                    </a:lnB>
                  </a:tcPr>
                </a:tc>
                <a:tc>
                  <a:txBody>
                    <a:bodyPr/>
                    <a:lstStyle/>
                    <a:p>
                      <a:pPr algn="r" fontAlgn="b"/>
                      <a:r>
                        <a:rPr lang="en-US" sz="900" b="1" i="0" u="sng" strike="noStrike">
                          <a:effectLst/>
                          <a:latin typeface="Arial"/>
                        </a:rPr>
                        <a:t>(Decrease)</a:t>
                      </a:r>
                    </a:p>
                  </a:txBody>
                  <a:tcPr marL="0" marR="0" marT="0" marB="0" anchor="b">
                    <a:lnL>
                      <a:noFill/>
                    </a:lnL>
                    <a:lnR>
                      <a:noFill/>
                    </a:lnR>
                    <a:lnT>
                      <a:noFill/>
                    </a:lnT>
                    <a:lnB>
                      <a:noFill/>
                    </a:lnB>
                  </a:tcPr>
                </a:tc>
                <a:tc>
                  <a:txBody>
                    <a:bodyPr/>
                    <a:lstStyle/>
                    <a:p>
                      <a:pPr algn="l" fontAlgn="b"/>
                      <a:endParaRPr lang="en-US" sz="800" b="0" i="0" u="none" strike="noStrike">
                        <a:effectLst/>
                        <a:latin typeface="Geneva"/>
                      </a:endParaRPr>
                    </a:p>
                  </a:txBody>
                  <a:tcPr marL="0" marR="0" marT="0" marB="0" anchor="b">
                    <a:lnL>
                      <a:noFill/>
                    </a:lnL>
                    <a:lnR>
                      <a:noFill/>
                    </a:lnR>
                    <a:lnT>
                      <a:noFill/>
                    </a:lnT>
                    <a:lnB>
                      <a:noFill/>
                    </a:lnB>
                  </a:tcPr>
                </a:tc>
              </a:tr>
              <a:tr h="215726">
                <a:tc>
                  <a:txBody>
                    <a:bodyPr/>
                    <a:lstStyle/>
                    <a:p>
                      <a:pPr algn="l" fontAlgn="b"/>
                      <a:endParaRPr lang="en-US" sz="900" b="1" i="0" u="sng" strike="noStrike">
                        <a:solidFill>
                          <a:srgbClr val="538DD5"/>
                        </a:solidFill>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900" b="1" i="0" u="sng" strike="noStrike">
                        <a:solidFill>
                          <a:srgbClr val="538DD5"/>
                        </a:solidFill>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endParaRPr lang="en-US" sz="900" b="1" i="0" u="sng" strike="noStrike">
                        <a:solidFill>
                          <a:srgbClr val="538DD5"/>
                        </a:solidFill>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endParaRPr lang="en-US" sz="900" b="1" i="0" u="sng" strike="noStrike">
                        <a:solidFill>
                          <a:srgbClr val="538DD5"/>
                        </a:solidFill>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900" b="1" i="0" u="sng" strike="noStrike">
                        <a:solidFill>
                          <a:srgbClr val="FF0000"/>
                        </a:solidFill>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Geneva"/>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endParaRPr lang="en-US" sz="9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Geneva"/>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r>
              <a:tr h="215726">
                <a:tc>
                  <a:txBody>
                    <a:bodyPr/>
                    <a:lstStyle/>
                    <a:p>
                      <a:pPr algn="ctr" fontAlgn="b"/>
                      <a:r>
                        <a:rPr lang="en-US" sz="900" b="1" i="0" u="none" strike="noStrike">
                          <a:solidFill>
                            <a:srgbClr val="538DD5"/>
                          </a:solidFill>
                          <a:effectLst/>
                          <a:latin typeface="Arial"/>
                        </a:rPr>
                        <a:t>1100</a:t>
                      </a:r>
                    </a:p>
                  </a:txBody>
                  <a:tcPr marL="0" marR="0" marT="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a:solidFill>
                            <a:srgbClr val="538DD5"/>
                          </a:solidFill>
                          <a:effectLst/>
                          <a:latin typeface="Arial"/>
                        </a:rPr>
                        <a:t>School Committee</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solidFill>
                            <a:srgbClr val="538DD5"/>
                          </a:solidFill>
                          <a:effectLst/>
                          <a:latin typeface="Arial"/>
                        </a:rPr>
                        <a:t>$45,850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solidFill>
                            <a:srgbClr val="538DD5"/>
                          </a:solidFill>
                          <a:effectLst/>
                          <a:latin typeface="Arial"/>
                        </a:rPr>
                        <a:t>$46,850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solidFill>
                            <a:srgbClr val="538DD5"/>
                          </a:solidFill>
                          <a:effectLst/>
                          <a:latin typeface="Arial"/>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solidFill>
                            <a:srgbClr val="538DD5"/>
                          </a:solidFill>
                          <a:effectLst/>
                          <a:latin typeface="Arial"/>
                        </a:rPr>
                        <a:t>$46,850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solidFill>
                            <a:srgbClr val="538DD5"/>
                          </a:solidFill>
                          <a:effectLst/>
                          <a:latin typeface="Arial"/>
                        </a:rPr>
                        <a:t>$1,000 </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solidFill>
                            <a:srgbClr val="538DD5"/>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r>
              <a:tr h="205454">
                <a:tc>
                  <a:txBody>
                    <a:bodyPr/>
                    <a:lstStyle/>
                    <a:p>
                      <a:pPr algn="ctr" fontAlgn="b"/>
                      <a:r>
                        <a:rPr lang="en-US" sz="900" b="1" i="0" u="none" strike="noStrike">
                          <a:solidFill>
                            <a:srgbClr val="538DD5"/>
                          </a:solidFill>
                          <a:effectLst/>
                          <a:latin typeface="Arial"/>
                        </a:rPr>
                        <a:t>1200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1" i="0" u="none" strike="noStrike">
                          <a:solidFill>
                            <a:srgbClr val="538DD5"/>
                          </a:solidFill>
                          <a:effectLst/>
                          <a:latin typeface="Arial"/>
                        </a:rPr>
                        <a:t>Administration</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$846,853</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$867,955</a:t>
                      </a:r>
                    </a:p>
                  </a:txBody>
                  <a:tcPr marL="0" marR="0" marT="0" marB="0" anchor="b">
                    <a:lnL>
                      <a:noFill/>
                    </a:lnL>
                    <a:lnR>
                      <a:noFill/>
                    </a:lnR>
                    <a:lnT>
                      <a:noFill/>
                    </a:lnT>
                    <a:lnB>
                      <a:noFill/>
                    </a:lnB>
                  </a:tcPr>
                </a:tc>
                <a:tc>
                  <a:txBody>
                    <a:bodyPr/>
                    <a:lstStyle/>
                    <a:p>
                      <a:pPr algn="r" fontAlgn="b"/>
                      <a:endParaRPr lang="en-US" sz="900" b="1" i="0" u="none" strike="noStrike">
                        <a:solidFill>
                          <a:srgbClr val="538DD5"/>
                        </a:solidFill>
                        <a:effectLst/>
                        <a:latin typeface="Arial"/>
                      </a:endParaRP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$867,955</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$21,102 </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205454">
                <a:tc>
                  <a:txBody>
                    <a:bodyPr/>
                    <a:lstStyle/>
                    <a:p>
                      <a:pPr algn="ctr" fontAlgn="b"/>
                      <a:r>
                        <a:rPr lang="en-US" sz="900" b="1" i="0" u="none" strike="noStrike">
                          <a:solidFill>
                            <a:srgbClr val="538DD5"/>
                          </a:solidFill>
                          <a:effectLst/>
                          <a:latin typeface="Arial"/>
                        </a:rPr>
                        <a:t>2200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1" i="0" u="none" strike="noStrike">
                          <a:solidFill>
                            <a:srgbClr val="538DD5"/>
                          </a:solidFill>
                          <a:effectLst/>
                          <a:latin typeface="Arial"/>
                        </a:rPr>
                        <a:t>Principals</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$1,760,477</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$1,965,454</a:t>
                      </a:r>
                    </a:p>
                  </a:txBody>
                  <a:tcPr marL="0" marR="0" marT="0" marB="0" anchor="b">
                    <a:lnL>
                      <a:noFill/>
                    </a:lnL>
                    <a:lnR>
                      <a:noFill/>
                    </a:lnR>
                    <a:lnT>
                      <a:noFill/>
                    </a:lnT>
                    <a:lnB>
                      <a:noFill/>
                    </a:lnB>
                  </a:tcPr>
                </a:tc>
                <a:tc>
                  <a:txBody>
                    <a:bodyPr/>
                    <a:lstStyle/>
                    <a:p>
                      <a:pPr algn="r" fontAlgn="b"/>
                      <a:endParaRPr lang="en-US" sz="900" b="1" i="0" u="none" strike="noStrike">
                        <a:solidFill>
                          <a:srgbClr val="538DD5"/>
                        </a:solidFill>
                        <a:effectLst/>
                        <a:latin typeface="Arial"/>
                      </a:endParaRP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$1,965,454</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$204,977 </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205454">
                <a:tc>
                  <a:txBody>
                    <a:bodyPr/>
                    <a:lstStyle/>
                    <a:p>
                      <a:pPr algn="ctr" fontAlgn="b"/>
                      <a:r>
                        <a:rPr lang="en-US" sz="900" b="1" i="0" u="none" strike="noStrike">
                          <a:solidFill>
                            <a:srgbClr val="538DD5"/>
                          </a:solidFill>
                          <a:effectLst/>
                          <a:latin typeface="Arial"/>
                        </a:rPr>
                        <a:t>2300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1" i="0" u="none" strike="noStrike">
                          <a:solidFill>
                            <a:srgbClr val="538DD5"/>
                          </a:solidFill>
                          <a:effectLst/>
                          <a:latin typeface="Arial"/>
                        </a:rPr>
                        <a:t>Teaching</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$18,645,917</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$19,748,519</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-$173,592</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$19,574,927</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$929,010 </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205454">
                <a:tc>
                  <a:txBody>
                    <a:bodyPr/>
                    <a:lstStyle/>
                    <a:p>
                      <a:pPr algn="ctr" fontAlgn="b"/>
                      <a:r>
                        <a:rPr lang="en-US" sz="900" b="1" i="0" u="none" strike="noStrike">
                          <a:solidFill>
                            <a:srgbClr val="538DD5"/>
                          </a:solidFill>
                          <a:effectLst/>
                          <a:latin typeface="Arial"/>
                        </a:rPr>
                        <a:t>2350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1" i="0" u="none" strike="noStrike">
                          <a:solidFill>
                            <a:srgbClr val="538DD5"/>
                          </a:solidFill>
                          <a:effectLst/>
                          <a:latin typeface="Arial"/>
                        </a:rPr>
                        <a:t>Professional Development</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$185,100</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$187,000</a:t>
                      </a:r>
                    </a:p>
                  </a:txBody>
                  <a:tcPr marL="0" marR="0" marT="0" marB="0" anchor="b">
                    <a:lnL>
                      <a:noFill/>
                    </a:lnL>
                    <a:lnR>
                      <a:noFill/>
                    </a:lnR>
                    <a:lnT>
                      <a:noFill/>
                    </a:lnT>
                    <a:lnB>
                      <a:noFill/>
                    </a:lnB>
                  </a:tcPr>
                </a:tc>
                <a:tc>
                  <a:txBody>
                    <a:bodyPr/>
                    <a:lstStyle/>
                    <a:p>
                      <a:pPr algn="r" fontAlgn="b"/>
                      <a:endParaRPr lang="en-US" sz="900" b="1" i="0" u="none" strike="noStrike">
                        <a:solidFill>
                          <a:srgbClr val="538DD5"/>
                        </a:solidFill>
                        <a:effectLst/>
                        <a:latin typeface="Arial"/>
                      </a:endParaRP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$187,000</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$1,900 </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205454">
                <a:tc>
                  <a:txBody>
                    <a:bodyPr/>
                    <a:lstStyle/>
                    <a:p>
                      <a:pPr algn="ctr" fontAlgn="b"/>
                      <a:r>
                        <a:rPr lang="en-US" sz="900" b="1" i="0" u="none" strike="noStrike">
                          <a:solidFill>
                            <a:srgbClr val="538DD5"/>
                          </a:solidFill>
                          <a:effectLst/>
                          <a:latin typeface="Arial"/>
                        </a:rPr>
                        <a:t>2400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1" i="0" u="none" strike="noStrike">
                          <a:solidFill>
                            <a:srgbClr val="538DD5"/>
                          </a:solidFill>
                          <a:effectLst/>
                          <a:latin typeface="Arial"/>
                        </a:rPr>
                        <a:t>Textbooks</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$237,137</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$264,066</a:t>
                      </a:r>
                    </a:p>
                  </a:txBody>
                  <a:tcPr marL="0" marR="0" marT="0" marB="0" anchor="b">
                    <a:lnL>
                      <a:noFill/>
                    </a:lnL>
                    <a:lnR>
                      <a:noFill/>
                    </a:lnR>
                    <a:lnT>
                      <a:noFill/>
                    </a:lnT>
                    <a:lnB>
                      <a:noFill/>
                    </a:lnB>
                  </a:tcPr>
                </a:tc>
                <a:tc>
                  <a:txBody>
                    <a:bodyPr/>
                    <a:lstStyle/>
                    <a:p>
                      <a:pPr algn="r" fontAlgn="b"/>
                      <a:endParaRPr lang="en-US" sz="900" b="1" i="0" u="none" strike="noStrike">
                        <a:solidFill>
                          <a:srgbClr val="538DD5"/>
                        </a:solidFill>
                        <a:effectLst/>
                        <a:latin typeface="Arial"/>
                      </a:endParaRP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$264,066</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$26,929 </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205454">
                <a:tc>
                  <a:txBody>
                    <a:bodyPr/>
                    <a:lstStyle/>
                    <a:p>
                      <a:pPr algn="ctr" fontAlgn="b"/>
                      <a:r>
                        <a:rPr lang="en-US" sz="900" b="1" i="0" u="none" strike="noStrike">
                          <a:solidFill>
                            <a:srgbClr val="538DD5"/>
                          </a:solidFill>
                          <a:effectLst/>
                          <a:latin typeface="Arial"/>
                        </a:rPr>
                        <a:t>2410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1" i="0" u="none" strike="noStrike">
                          <a:solidFill>
                            <a:srgbClr val="538DD5"/>
                          </a:solidFill>
                          <a:effectLst/>
                          <a:latin typeface="Arial"/>
                        </a:rPr>
                        <a:t>Instructional Equipment</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$11,500</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$22,700</a:t>
                      </a:r>
                    </a:p>
                  </a:txBody>
                  <a:tcPr marL="0" marR="0" marT="0" marB="0" anchor="b">
                    <a:lnL>
                      <a:noFill/>
                    </a:lnL>
                    <a:lnR>
                      <a:noFill/>
                    </a:lnR>
                    <a:lnT>
                      <a:noFill/>
                    </a:lnT>
                    <a:lnB>
                      <a:noFill/>
                    </a:lnB>
                  </a:tcPr>
                </a:tc>
                <a:tc>
                  <a:txBody>
                    <a:bodyPr/>
                    <a:lstStyle/>
                    <a:p>
                      <a:pPr algn="r" fontAlgn="b"/>
                      <a:endParaRPr lang="en-US" sz="900" b="1" i="0" u="none" strike="noStrike">
                        <a:solidFill>
                          <a:srgbClr val="538DD5"/>
                        </a:solidFill>
                        <a:effectLst/>
                        <a:latin typeface="Arial"/>
                      </a:endParaRP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$22,700</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$11,200 </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205454">
                <a:tc>
                  <a:txBody>
                    <a:bodyPr/>
                    <a:lstStyle/>
                    <a:p>
                      <a:pPr algn="ctr" fontAlgn="b"/>
                      <a:r>
                        <a:rPr lang="en-US" sz="900" b="1" i="0" u="none" strike="noStrike">
                          <a:solidFill>
                            <a:srgbClr val="538DD5"/>
                          </a:solidFill>
                          <a:effectLst/>
                          <a:latin typeface="Arial"/>
                        </a:rPr>
                        <a:t>2450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1" i="0" u="none" strike="noStrike">
                          <a:solidFill>
                            <a:srgbClr val="538DD5"/>
                          </a:solidFill>
                          <a:effectLst/>
                          <a:latin typeface="Arial"/>
                        </a:rPr>
                        <a:t>Instructional Technology</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$585,947</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$672,780</a:t>
                      </a:r>
                    </a:p>
                  </a:txBody>
                  <a:tcPr marL="0" marR="0" marT="0" marB="0" anchor="b">
                    <a:lnL>
                      <a:noFill/>
                    </a:lnL>
                    <a:lnR>
                      <a:noFill/>
                    </a:lnR>
                    <a:lnT>
                      <a:noFill/>
                    </a:lnT>
                    <a:lnB>
                      <a:noFill/>
                    </a:lnB>
                  </a:tcPr>
                </a:tc>
                <a:tc>
                  <a:txBody>
                    <a:bodyPr/>
                    <a:lstStyle/>
                    <a:p>
                      <a:pPr algn="r" fontAlgn="b"/>
                      <a:endParaRPr lang="en-US" sz="900" b="1" i="0" u="none" strike="noStrike">
                        <a:solidFill>
                          <a:srgbClr val="538DD5"/>
                        </a:solidFill>
                        <a:effectLst/>
                        <a:latin typeface="Arial"/>
                      </a:endParaRP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$672,780</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$86,833 </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205454">
                <a:tc>
                  <a:txBody>
                    <a:bodyPr/>
                    <a:lstStyle/>
                    <a:p>
                      <a:pPr algn="ctr" fontAlgn="b"/>
                      <a:r>
                        <a:rPr lang="en-US" sz="900" b="1" i="0" u="none" strike="noStrike">
                          <a:solidFill>
                            <a:srgbClr val="538DD5"/>
                          </a:solidFill>
                          <a:effectLst/>
                          <a:latin typeface="Arial"/>
                        </a:rPr>
                        <a:t>2500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1" i="0" u="none" strike="noStrike">
                          <a:solidFill>
                            <a:srgbClr val="538DD5"/>
                          </a:solidFill>
                          <a:effectLst/>
                          <a:latin typeface="Arial"/>
                        </a:rPr>
                        <a:t>Library</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$537,159</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$630,498</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-$32,171</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$598,327</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$61,168 </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205454">
                <a:tc>
                  <a:txBody>
                    <a:bodyPr/>
                    <a:lstStyle/>
                    <a:p>
                      <a:pPr algn="ctr" fontAlgn="b"/>
                      <a:r>
                        <a:rPr lang="en-US" sz="900" b="1" i="0" u="none" strike="noStrike">
                          <a:solidFill>
                            <a:srgbClr val="538DD5"/>
                          </a:solidFill>
                          <a:effectLst/>
                          <a:latin typeface="Arial"/>
                        </a:rPr>
                        <a:t>2700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1" i="0" u="none" strike="noStrike">
                          <a:solidFill>
                            <a:srgbClr val="538DD5"/>
                          </a:solidFill>
                          <a:effectLst/>
                          <a:latin typeface="Arial"/>
                        </a:rPr>
                        <a:t>Counseling</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$876,234</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$952,457</a:t>
                      </a:r>
                    </a:p>
                  </a:txBody>
                  <a:tcPr marL="0" marR="0" marT="0" marB="0" anchor="b">
                    <a:lnL>
                      <a:noFill/>
                    </a:lnL>
                    <a:lnR>
                      <a:noFill/>
                    </a:lnR>
                    <a:lnT>
                      <a:noFill/>
                    </a:lnT>
                    <a:lnB>
                      <a:noFill/>
                    </a:lnB>
                  </a:tcPr>
                </a:tc>
                <a:tc>
                  <a:txBody>
                    <a:bodyPr/>
                    <a:lstStyle/>
                    <a:p>
                      <a:pPr algn="r" fontAlgn="b"/>
                      <a:endParaRPr lang="en-US" sz="900" b="1" i="0" u="none" strike="noStrike">
                        <a:solidFill>
                          <a:srgbClr val="538DD5"/>
                        </a:solidFill>
                        <a:effectLst/>
                        <a:latin typeface="Arial"/>
                      </a:endParaRP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$952,457</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$76,223 </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205454">
                <a:tc>
                  <a:txBody>
                    <a:bodyPr/>
                    <a:lstStyle/>
                    <a:p>
                      <a:pPr algn="ctr" fontAlgn="b"/>
                      <a:r>
                        <a:rPr lang="en-US" sz="900" b="1" i="0" u="none" strike="noStrike">
                          <a:solidFill>
                            <a:srgbClr val="538DD5"/>
                          </a:solidFill>
                          <a:effectLst/>
                          <a:latin typeface="Arial"/>
                        </a:rPr>
                        <a:t>2800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1" i="0" u="none" strike="noStrike">
                          <a:solidFill>
                            <a:srgbClr val="538DD5"/>
                          </a:solidFill>
                          <a:effectLst/>
                          <a:latin typeface="Arial"/>
                        </a:rPr>
                        <a:t>Psychological Services</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$329,464</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$339,448</a:t>
                      </a:r>
                    </a:p>
                  </a:txBody>
                  <a:tcPr marL="0" marR="0" marT="0" marB="0" anchor="b">
                    <a:lnL>
                      <a:noFill/>
                    </a:lnL>
                    <a:lnR>
                      <a:noFill/>
                    </a:lnR>
                    <a:lnT>
                      <a:noFill/>
                    </a:lnT>
                    <a:lnB>
                      <a:noFill/>
                    </a:lnB>
                  </a:tcPr>
                </a:tc>
                <a:tc>
                  <a:txBody>
                    <a:bodyPr/>
                    <a:lstStyle/>
                    <a:p>
                      <a:pPr algn="r" fontAlgn="b"/>
                      <a:endParaRPr lang="en-US" sz="900" b="1" i="0" u="none" strike="noStrike">
                        <a:solidFill>
                          <a:srgbClr val="538DD5"/>
                        </a:solidFill>
                        <a:effectLst/>
                        <a:latin typeface="Arial"/>
                      </a:endParaRP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$339,448</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$9,983 </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205454">
                <a:tc>
                  <a:txBody>
                    <a:bodyPr/>
                    <a:lstStyle/>
                    <a:p>
                      <a:pPr algn="ctr" fontAlgn="b"/>
                      <a:r>
                        <a:rPr lang="en-US" sz="900" b="1" i="0" u="none" strike="noStrike">
                          <a:solidFill>
                            <a:srgbClr val="538DD5"/>
                          </a:solidFill>
                          <a:effectLst/>
                          <a:latin typeface="Arial"/>
                        </a:rPr>
                        <a:t>3200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1" i="0" u="none" strike="noStrike">
                          <a:solidFill>
                            <a:srgbClr val="538DD5"/>
                          </a:solidFill>
                          <a:effectLst/>
                          <a:latin typeface="Arial"/>
                        </a:rPr>
                        <a:t>Health Services</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$477,485</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$492,100</a:t>
                      </a:r>
                    </a:p>
                  </a:txBody>
                  <a:tcPr marL="0" marR="0" marT="0" marB="0" anchor="b">
                    <a:lnL>
                      <a:noFill/>
                    </a:lnL>
                    <a:lnR>
                      <a:noFill/>
                    </a:lnR>
                    <a:lnT>
                      <a:noFill/>
                    </a:lnT>
                    <a:lnB>
                      <a:noFill/>
                    </a:lnB>
                  </a:tcPr>
                </a:tc>
                <a:tc>
                  <a:txBody>
                    <a:bodyPr/>
                    <a:lstStyle/>
                    <a:p>
                      <a:pPr algn="r" fontAlgn="b"/>
                      <a:endParaRPr lang="en-US" sz="900" b="1" i="0" u="none" strike="noStrike">
                        <a:solidFill>
                          <a:srgbClr val="538DD5"/>
                        </a:solidFill>
                        <a:effectLst/>
                        <a:latin typeface="Arial"/>
                      </a:endParaRP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$492,100</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$14,615 </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205454">
                <a:tc>
                  <a:txBody>
                    <a:bodyPr/>
                    <a:lstStyle/>
                    <a:p>
                      <a:pPr algn="ctr" fontAlgn="b"/>
                      <a:r>
                        <a:rPr lang="en-US" sz="900" b="1" i="0" u="none" strike="noStrike">
                          <a:solidFill>
                            <a:srgbClr val="538DD5"/>
                          </a:solidFill>
                          <a:effectLst/>
                          <a:latin typeface="Arial"/>
                        </a:rPr>
                        <a:t>3300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1" i="0" u="none" strike="noStrike">
                          <a:solidFill>
                            <a:srgbClr val="538DD5"/>
                          </a:solidFill>
                          <a:effectLst/>
                          <a:latin typeface="Arial"/>
                        </a:rPr>
                        <a:t>Transportation</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$1,236,613</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$1,286,998</a:t>
                      </a:r>
                    </a:p>
                  </a:txBody>
                  <a:tcPr marL="0" marR="0" marT="0" marB="0" anchor="b">
                    <a:lnL>
                      <a:noFill/>
                    </a:lnL>
                    <a:lnR>
                      <a:noFill/>
                    </a:lnR>
                    <a:lnT>
                      <a:noFill/>
                    </a:lnT>
                    <a:lnB>
                      <a:noFill/>
                    </a:lnB>
                  </a:tcPr>
                </a:tc>
                <a:tc>
                  <a:txBody>
                    <a:bodyPr/>
                    <a:lstStyle/>
                    <a:p>
                      <a:pPr algn="r" fontAlgn="b"/>
                      <a:endParaRPr lang="en-US" sz="900" b="1" i="0" u="none" strike="noStrike">
                        <a:solidFill>
                          <a:srgbClr val="538DD5"/>
                        </a:solidFill>
                        <a:effectLst/>
                        <a:latin typeface="Arial"/>
                      </a:endParaRP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$1,286,998</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$50,384 </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205454">
                <a:tc>
                  <a:txBody>
                    <a:bodyPr/>
                    <a:lstStyle/>
                    <a:p>
                      <a:pPr algn="ctr" fontAlgn="b"/>
                      <a:r>
                        <a:rPr lang="en-US" sz="900" b="1" i="0" u="none" strike="noStrike">
                          <a:solidFill>
                            <a:srgbClr val="538DD5"/>
                          </a:solidFill>
                          <a:effectLst/>
                          <a:latin typeface="Arial"/>
                        </a:rPr>
                        <a:t>3510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1" i="0" u="none" strike="noStrike">
                          <a:solidFill>
                            <a:srgbClr val="538DD5"/>
                          </a:solidFill>
                          <a:effectLst/>
                          <a:latin typeface="Arial"/>
                        </a:rPr>
                        <a:t>Athletics</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$595,919</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$595,890</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-$1,833</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$594,057</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($1,862)</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205454">
                <a:tc>
                  <a:txBody>
                    <a:bodyPr/>
                    <a:lstStyle/>
                    <a:p>
                      <a:pPr algn="ctr" fontAlgn="b"/>
                      <a:r>
                        <a:rPr lang="en-US" sz="900" b="1" i="0" u="none" strike="noStrike">
                          <a:solidFill>
                            <a:srgbClr val="538DD5"/>
                          </a:solidFill>
                          <a:effectLst/>
                          <a:latin typeface="Arial"/>
                        </a:rPr>
                        <a:t>3520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1" i="0" u="none" strike="noStrike">
                          <a:solidFill>
                            <a:srgbClr val="538DD5"/>
                          </a:solidFill>
                          <a:effectLst/>
                          <a:latin typeface="Arial"/>
                        </a:rPr>
                        <a:t>Other Student Activity</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$94,706</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$103,041</a:t>
                      </a:r>
                    </a:p>
                  </a:txBody>
                  <a:tcPr marL="0" marR="0" marT="0" marB="0" anchor="b">
                    <a:lnL>
                      <a:noFill/>
                    </a:lnL>
                    <a:lnR>
                      <a:noFill/>
                    </a:lnR>
                    <a:lnT>
                      <a:noFill/>
                    </a:lnT>
                    <a:lnB>
                      <a:noFill/>
                    </a:lnB>
                  </a:tcPr>
                </a:tc>
                <a:tc>
                  <a:txBody>
                    <a:bodyPr/>
                    <a:lstStyle/>
                    <a:p>
                      <a:pPr algn="r" fontAlgn="b"/>
                      <a:endParaRPr lang="en-US" sz="900" b="1" i="0" u="none" strike="noStrike">
                        <a:solidFill>
                          <a:srgbClr val="538DD5"/>
                        </a:solidFill>
                        <a:effectLst/>
                        <a:latin typeface="Arial"/>
                      </a:endParaRP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$103,041</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$8,335 </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205454">
                <a:tc>
                  <a:txBody>
                    <a:bodyPr/>
                    <a:lstStyle/>
                    <a:p>
                      <a:pPr algn="ctr" fontAlgn="b"/>
                      <a:r>
                        <a:rPr lang="en-US" sz="900" b="1" i="0" u="none" strike="noStrike">
                          <a:solidFill>
                            <a:srgbClr val="538DD5"/>
                          </a:solidFill>
                          <a:effectLst/>
                          <a:latin typeface="Arial"/>
                        </a:rPr>
                        <a:t>4110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1" i="0" u="none" strike="noStrike">
                          <a:solidFill>
                            <a:srgbClr val="538DD5"/>
                          </a:solidFill>
                          <a:effectLst/>
                          <a:latin typeface="Arial"/>
                        </a:rPr>
                        <a:t>Custodial</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$1,329,369</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$1,417,918</a:t>
                      </a:r>
                    </a:p>
                  </a:txBody>
                  <a:tcPr marL="0" marR="0" marT="0" marB="0" anchor="b">
                    <a:lnL>
                      <a:noFill/>
                    </a:lnL>
                    <a:lnR>
                      <a:noFill/>
                    </a:lnR>
                    <a:lnT>
                      <a:noFill/>
                    </a:lnT>
                    <a:lnB>
                      <a:noFill/>
                    </a:lnB>
                  </a:tcPr>
                </a:tc>
                <a:tc>
                  <a:txBody>
                    <a:bodyPr/>
                    <a:lstStyle/>
                    <a:p>
                      <a:pPr algn="r" fontAlgn="b"/>
                      <a:endParaRPr lang="en-US" sz="900" b="1" i="0" u="none" strike="noStrike">
                        <a:solidFill>
                          <a:srgbClr val="538DD5"/>
                        </a:solidFill>
                        <a:effectLst/>
                        <a:latin typeface="Arial"/>
                      </a:endParaRP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$1,417,918</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$88,549 </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205454">
                <a:tc>
                  <a:txBody>
                    <a:bodyPr/>
                    <a:lstStyle/>
                    <a:p>
                      <a:pPr algn="ctr" fontAlgn="b"/>
                      <a:r>
                        <a:rPr lang="en-US" sz="900" b="1" i="0" u="none" strike="noStrike">
                          <a:solidFill>
                            <a:srgbClr val="538DD5"/>
                          </a:solidFill>
                          <a:effectLst/>
                          <a:latin typeface="Arial"/>
                        </a:rPr>
                        <a:t>4120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1" i="0" u="none" strike="noStrike">
                          <a:solidFill>
                            <a:srgbClr val="538DD5"/>
                          </a:solidFill>
                          <a:effectLst/>
                          <a:latin typeface="Arial"/>
                        </a:rPr>
                        <a:t>Heating of Buildings</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$458,369</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$392,002</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$31,704</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$423,706</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($34,663)</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205454">
                <a:tc>
                  <a:txBody>
                    <a:bodyPr/>
                    <a:lstStyle/>
                    <a:p>
                      <a:pPr algn="ctr" fontAlgn="b"/>
                      <a:r>
                        <a:rPr lang="en-US" sz="900" b="1" i="0" u="none" strike="noStrike">
                          <a:solidFill>
                            <a:srgbClr val="538DD5"/>
                          </a:solidFill>
                          <a:effectLst/>
                          <a:latin typeface="Arial"/>
                        </a:rPr>
                        <a:t>4130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1" i="0" u="none" strike="noStrike">
                          <a:solidFill>
                            <a:srgbClr val="538DD5"/>
                          </a:solidFill>
                          <a:effectLst/>
                          <a:latin typeface="Arial"/>
                        </a:rPr>
                        <a:t>Utilities</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$732,145</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$749,943</a:t>
                      </a:r>
                    </a:p>
                  </a:txBody>
                  <a:tcPr marL="0" marR="0" marT="0" marB="0" anchor="b">
                    <a:lnL>
                      <a:noFill/>
                    </a:lnL>
                    <a:lnR>
                      <a:noFill/>
                    </a:lnR>
                    <a:lnT>
                      <a:noFill/>
                    </a:lnT>
                    <a:lnB>
                      <a:noFill/>
                    </a:lnB>
                  </a:tcPr>
                </a:tc>
                <a:tc>
                  <a:txBody>
                    <a:bodyPr/>
                    <a:lstStyle/>
                    <a:p>
                      <a:pPr algn="r" fontAlgn="b"/>
                      <a:endParaRPr lang="en-US" sz="900" b="1" i="0" u="none" strike="noStrike">
                        <a:solidFill>
                          <a:srgbClr val="538DD5"/>
                        </a:solidFill>
                        <a:effectLst/>
                        <a:latin typeface="Arial"/>
                      </a:endParaRP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$749,943</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$17,798 </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205454">
                <a:tc>
                  <a:txBody>
                    <a:bodyPr/>
                    <a:lstStyle/>
                    <a:p>
                      <a:pPr algn="ctr" fontAlgn="b"/>
                      <a:r>
                        <a:rPr lang="en-US" sz="900" b="1" i="0" u="none" strike="noStrike">
                          <a:solidFill>
                            <a:srgbClr val="538DD5"/>
                          </a:solidFill>
                          <a:effectLst/>
                          <a:latin typeface="Arial"/>
                        </a:rPr>
                        <a:t>4210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1" i="0" u="none" strike="noStrike">
                          <a:solidFill>
                            <a:srgbClr val="538DD5"/>
                          </a:solidFill>
                          <a:effectLst/>
                          <a:latin typeface="Arial"/>
                        </a:rPr>
                        <a:t>Maintenance of Grounds</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$13,478</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$27,108</a:t>
                      </a:r>
                    </a:p>
                  </a:txBody>
                  <a:tcPr marL="0" marR="0" marT="0" marB="0" anchor="b">
                    <a:lnL>
                      <a:noFill/>
                    </a:lnL>
                    <a:lnR>
                      <a:noFill/>
                    </a:lnR>
                    <a:lnT>
                      <a:noFill/>
                    </a:lnT>
                    <a:lnB>
                      <a:noFill/>
                    </a:lnB>
                  </a:tcPr>
                </a:tc>
                <a:tc>
                  <a:txBody>
                    <a:bodyPr/>
                    <a:lstStyle/>
                    <a:p>
                      <a:pPr algn="r" fontAlgn="b"/>
                      <a:endParaRPr lang="en-US" sz="900" b="1" i="0" u="none" strike="noStrike">
                        <a:solidFill>
                          <a:srgbClr val="538DD5"/>
                        </a:solidFill>
                        <a:effectLst/>
                        <a:latin typeface="Arial"/>
                      </a:endParaRP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$27,108</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$13,630 </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205454">
                <a:tc>
                  <a:txBody>
                    <a:bodyPr/>
                    <a:lstStyle/>
                    <a:p>
                      <a:pPr algn="ctr" fontAlgn="b"/>
                      <a:r>
                        <a:rPr lang="en-US" sz="900" b="1" i="0" u="none" strike="noStrike">
                          <a:solidFill>
                            <a:srgbClr val="538DD5"/>
                          </a:solidFill>
                          <a:effectLst/>
                          <a:latin typeface="Arial"/>
                        </a:rPr>
                        <a:t>4220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1" i="0" u="none" strike="noStrike">
                          <a:solidFill>
                            <a:srgbClr val="538DD5"/>
                          </a:solidFill>
                          <a:effectLst/>
                          <a:latin typeface="Arial"/>
                        </a:rPr>
                        <a:t>Plant Maintenance</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$718,640</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$751,126</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-$25,610</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$725,516</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$6,877 </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205454">
                <a:tc>
                  <a:txBody>
                    <a:bodyPr/>
                    <a:lstStyle/>
                    <a:p>
                      <a:pPr algn="ctr" fontAlgn="b"/>
                      <a:r>
                        <a:rPr lang="en-US" sz="900" b="1" i="0" u="none" strike="noStrike">
                          <a:solidFill>
                            <a:srgbClr val="538DD5"/>
                          </a:solidFill>
                          <a:effectLst/>
                          <a:latin typeface="Arial"/>
                        </a:rPr>
                        <a:t>4230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1" i="0" u="none" strike="noStrike">
                          <a:solidFill>
                            <a:srgbClr val="538DD5"/>
                          </a:solidFill>
                          <a:effectLst/>
                          <a:latin typeface="Arial"/>
                        </a:rPr>
                        <a:t>Repairs of Equipment</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$107,370</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$106,053</a:t>
                      </a:r>
                    </a:p>
                  </a:txBody>
                  <a:tcPr marL="0" marR="0" marT="0" marB="0" anchor="b">
                    <a:lnL>
                      <a:noFill/>
                    </a:lnL>
                    <a:lnR>
                      <a:noFill/>
                    </a:lnR>
                    <a:lnT>
                      <a:noFill/>
                    </a:lnT>
                    <a:lnB>
                      <a:noFill/>
                    </a:lnB>
                  </a:tcPr>
                </a:tc>
                <a:tc>
                  <a:txBody>
                    <a:bodyPr/>
                    <a:lstStyle/>
                    <a:p>
                      <a:pPr algn="r" fontAlgn="b"/>
                      <a:endParaRPr lang="en-US" sz="900" b="1" i="0" u="none" strike="noStrike">
                        <a:solidFill>
                          <a:srgbClr val="538DD5"/>
                        </a:solidFill>
                        <a:effectLst/>
                        <a:latin typeface="Arial"/>
                      </a:endParaRP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$106,053</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($1,317)</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205454">
                <a:tc>
                  <a:txBody>
                    <a:bodyPr/>
                    <a:lstStyle/>
                    <a:p>
                      <a:pPr algn="ctr" fontAlgn="b"/>
                      <a:r>
                        <a:rPr lang="en-US" sz="900" b="1" i="0" u="none" strike="noStrike">
                          <a:solidFill>
                            <a:srgbClr val="538DD5"/>
                          </a:solidFill>
                          <a:effectLst/>
                          <a:latin typeface="Arial"/>
                        </a:rPr>
                        <a:t>5100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1" i="0" u="none" strike="noStrike">
                          <a:solidFill>
                            <a:srgbClr val="538DD5"/>
                          </a:solidFill>
                          <a:effectLst/>
                          <a:latin typeface="Arial"/>
                        </a:rPr>
                        <a:t>Employee Retirement</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$75,792</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$29,231</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$12,940</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$42,171</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($33,621)</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205454">
                <a:tc>
                  <a:txBody>
                    <a:bodyPr/>
                    <a:lstStyle/>
                    <a:p>
                      <a:pPr algn="ctr" fontAlgn="b"/>
                      <a:r>
                        <a:rPr lang="en-US" sz="900" b="1" i="0" u="none" strike="noStrike">
                          <a:solidFill>
                            <a:srgbClr val="538DD5"/>
                          </a:solidFill>
                          <a:effectLst/>
                          <a:latin typeface="Arial"/>
                        </a:rPr>
                        <a:t>7000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1" i="0" u="none" strike="noStrike">
                          <a:solidFill>
                            <a:srgbClr val="538DD5"/>
                          </a:solidFill>
                          <a:effectLst/>
                          <a:latin typeface="Arial"/>
                        </a:rPr>
                        <a:t>Non-Instructional Equipment</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0</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0</a:t>
                      </a:r>
                    </a:p>
                  </a:txBody>
                  <a:tcPr marL="0" marR="0" marT="0" marB="0" anchor="b">
                    <a:lnL>
                      <a:noFill/>
                    </a:lnL>
                    <a:lnR>
                      <a:noFill/>
                    </a:lnR>
                    <a:lnT>
                      <a:noFill/>
                    </a:lnT>
                    <a:lnB>
                      <a:noFill/>
                    </a:lnB>
                  </a:tcPr>
                </a:tc>
                <a:tc>
                  <a:txBody>
                    <a:bodyPr/>
                    <a:lstStyle/>
                    <a:p>
                      <a:pPr algn="r" fontAlgn="b"/>
                      <a:endParaRPr lang="en-US" sz="900" b="1" i="0" u="none" strike="noStrike">
                        <a:solidFill>
                          <a:srgbClr val="538DD5"/>
                        </a:solidFill>
                        <a:effectLst/>
                        <a:latin typeface="Arial"/>
                      </a:endParaRP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$0</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$0 </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205454">
                <a:tc>
                  <a:txBody>
                    <a:bodyPr/>
                    <a:lstStyle/>
                    <a:p>
                      <a:pPr algn="ctr" fontAlgn="b"/>
                      <a:r>
                        <a:rPr lang="en-US" sz="900" b="1" i="0" u="none" strike="noStrike">
                          <a:solidFill>
                            <a:srgbClr val="538DD5"/>
                          </a:solidFill>
                          <a:effectLst/>
                          <a:latin typeface="Arial"/>
                        </a:rPr>
                        <a:t> </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1" i="0" u="none" strike="noStrike">
                          <a:solidFill>
                            <a:srgbClr val="538DD5"/>
                          </a:solidFill>
                          <a:effectLst/>
                          <a:latin typeface="Arial"/>
                        </a:rPr>
                        <a:t>Allowance for increases </a:t>
                      </a:r>
                    </a:p>
                  </a:txBody>
                  <a:tcPr marL="0" marR="0" marT="0" marB="0" anchor="b">
                    <a:lnL>
                      <a:noFill/>
                    </a:lnL>
                    <a:lnR>
                      <a:noFill/>
                    </a:lnR>
                    <a:lnT>
                      <a:noFill/>
                    </a:lnT>
                    <a:lnB>
                      <a:noFill/>
                    </a:lnB>
                  </a:tcPr>
                </a:tc>
                <a:tc>
                  <a:txBody>
                    <a:bodyPr/>
                    <a:lstStyle/>
                    <a:p>
                      <a:pPr algn="r" fontAlgn="b"/>
                      <a:r>
                        <a:rPr lang="en-US" sz="900" b="1" i="0" u="none" strike="noStrike">
                          <a:solidFill>
                            <a:srgbClr val="538DD5"/>
                          </a:solidFill>
                          <a:effectLst/>
                          <a:latin typeface="Arial"/>
                        </a:rPr>
                        <a:t>$21,671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538DD5"/>
                          </a:solidFill>
                          <a:effectLst/>
                          <a:latin typeface="Arial"/>
                        </a:rPr>
                        <a:t>$215,736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538DD5"/>
                          </a:solidFill>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538DD5"/>
                          </a:solidFill>
                          <a:effectLst/>
                          <a:latin typeface="Arial"/>
                        </a:rPr>
                        <a:t>$215,736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538DD5"/>
                          </a:solidFill>
                          <a:effectLst/>
                          <a:latin typeface="Arial"/>
                        </a:rPr>
                        <a:t>$194,065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538DD5"/>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25999">
                <a:tc>
                  <a:txBody>
                    <a:bodyPr/>
                    <a:lstStyle/>
                    <a:p>
                      <a:pPr algn="ctr" fontAlgn="b"/>
                      <a:r>
                        <a:rPr lang="en-US" sz="1000" b="1" i="0" u="none" strike="noStrike">
                          <a:solidFill>
                            <a:srgbClr val="538DD5"/>
                          </a:solidFill>
                          <a:effectLst/>
                          <a:latin typeface="Arial"/>
                        </a:rPr>
                        <a:t> </a:t>
                      </a:r>
                    </a:p>
                  </a:txBody>
                  <a:tcPr marL="0" marR="0" marT="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538DD5"/>
                          </a:solidFill>
                          <a:effectLst/>
                          <a:latin typeface="Arial"/>
                        </a:rPr>
                        <a:t>Total Regular Education</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538DD5"/>
                          </a:solidFill>
                          <a:effectLst/>
                          <a:latin typeface="Arial"/>
                        </a:rPr>
                        <a:t>$29,923,194</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538DD5"/>
                          </a:solidFill>
                          <a:effectLst/>
                          <a:latin typeface="Arial"/>
                        </a:rPr>
                        <a:t>$31,864,872</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538DD5"/>
                          </a:solidFill>
                          <a:effectLst/>
                          <a:latin typeface="Arial"/>
                        </a:rPr>
                        <a:t>-$188,562</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538DD5"/>
                          </a:solidFill>
                          <a:effectLst/>
                          <a:latin typeface="Arial"/>
                        </a:rPr>
                        <a:t>$31,676,310</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538DD5"/>
                          </a:solidFill>
                          <a:effectLst/>
                          <a:latin typeface="Arial"/>
                        </a:rPr>
                        <a:t>$1,753,115 </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solidFill>
                            <a:srgbClr val="538DD5"/>
                          </a:solidFill>
                          <a:effectLst/>
                          <a:latin typeface="Arial"/>
                        </a:rPr>
                        <a:t>5.86%</a:t>
                      </a:r>
                    </a:p>
                  </a:txBody>
                  <a:tcPr marL="0" marR="0" marT="0"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03204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16088502"/>
              </p:ext>
            </p:extLst>
          </p:nvPr>
        </p:nvGraphicFramePr>
        <p:xfrm>
          <a:off x="457200" y="457204"/>
          <a:ext cx="8229600" cy="6019792"/>
        </p:xfrm>
        <a:graphic>
          <a:graphicData uri="http://schemas.openxmlformats.org/drawingml/2006/table">
            <a:tbl>
              <a:tblPr/>
              <a:tblGrid>
                <a:gridCol w="899647"/>
                <a:gridCol w="1799294"/>
                <a:gridCol w="1051394"/>
                <a:gridCol w="1051394"/>
                <a:gridCol w="943003"/>
                <a:gridCol w="967391"/>
                <a:gridCol w="910486"/>
                <a:gridCol w="606991"/>
              </a:tblGrid>
              <a:tr h="263448">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r" fontAlgn="b"/>
                      <a:endParaRPr lang="en-US" sz="900" b="1" i="0" u="none" strike="noStrike">
                        <a:effectLst/>
                        <a:latin typeface="Arial"/>
                      </a:endParaRPr>
                    </a:p>
                  </a:txBody>
                  <a:tcPr marL="0" marR="0" marT="0" marB="0" anchor="b">
                    <a:lnL>
                      <a:noFill/>
                    </a:lnL>
                    <a:lnR>
                      <a:noFill/>
                    </a:lnR>
                    <a:lnT>
                      <a:noFill/>
                    </a:lnT>
                    <a:lnB>
                      <a:noFill/>
                    </a:lnB>
                  </a:tcPr>
                </a:tc>
                <a:tc>
                  <a:txBody>
                    <a:bodyPr/>
                    <a:lstStyle/>
                    <a:p>
                      <a:pPr algn="r" fontAlgn="b"/>
                      <a:r>
                        <a:rPr lang="en-US" sz="900" b="1" i="0" u="none" strike="noStrike">
                          <a:effectLst/>
                          <a:latin typeface="Arial"/>
                        </a:rPr>
                        <a:t>Original</a:t>
                      </a:r>
                    </a:p>
                  </a:txBody>
                  <a:tcPr marL="0" marR="0" marT="0" marB="0" anchor="b">
                    <a:lnL>
                      <a:noFill/>
                    </a:lnL>
                    <a:lnR>
                      <a:noFill/>
                    </a:lnR>
                    <a:lnT>
                      <a:noFill/>
                    </a:lnT>
                    <a:lnB>
                      <a:noFill/>
                    </a:lnB>
                  </a:tcPr>
                </a:tc>
                <a:tc>
                  <a:txBody>
                    <a:bodyPr/>
                    <a:lstStyle/>
                    <a:p>
                      <a:pPr algn="l" fontAlgn="b"/>
                      <a:endParaRPr lang="en-US" sz="900" b="1" i="0" u="none" strike="noStrike">
                        <a:effectLst/>
                        <a:latin typeface="Arial"/>
                      </a:endParaRPr>
                    </a:p>
                  </a:txBody>
                  <a:tcPr marL="0" marR="0" marT="0" marB="0" anchor="b">
                    <a:lnL>
                      <a:noFill/>
                    </a:lnL>
                    <a:lnR>
                      <a:noFill/>
                    </a:lnR>
                    <a:lnT>
                      <a:noFill/>
                    </a:lnT>
                    <a:lnB>
                      <a:noFill/>
                    </a:lnB>
                  </a:tcPr>
                </a:tc>
                <a:tc>
                  <a:txBody>
                    <a:bodyPr/>
                    <a:lstStyle/>
                    <a:p>
                      <a:pPr algn="r" fontAlgn="b"/>
                      <a:r>
                        <a:rPr lang="en-US" sz="900" b="1" i="0" u="none" strike="noStrike">
                          <a:effectLst/>
                          <a:latin typeface="Arial"/>
                        </a:rPr>
                        <a:t>Adjusted</a:t>
                      </a:r>
                    </a:p>
                  </a:txBody>
                  <a:tcPr marL="0" marR="0" marT="0" marB="0" anchor="b">
                    <a:lnL>
                      <a:noFill/>
                    </a:lnL>
                    <a:lnR>
                      <a:noFill/>
                    </a:lnR>
                    <a:lnT>
                      <a:noFill/>
                    </a:lnT>
                    <a:lnB>
                      <a:noFill/>
                    </a:lnB>
                  </a:tcPr>
                </a:tc>
                <a:tc>
                  <a:txBody>
                    <a:bodyPr/>
                    <a:lstStyle/>
                    <a:p>
                      <a:pPr algn="l" fontAlgn="b"/>
                      <a:endParaRPr lang="en-US" sz="900" b="0" i="0" u="none" strike="noStrike">
                        <a:effectLst/>
                        <a:latin typeface="Geneva"/>
                      </a:endParaRPr>
                    </a:p>
                  </a:txBody>
                  <a:tcPr marL="0" marR="0" marT="0" marB="0" anchor="b">
                    <a:lnL>
                      <a:noFill/>
                    </a:lnL>
                    <a:lnR>
                      <a:noFill/>
                    </a:lnR>
                    <a:lnT>
                      <a:noFill/>
                    </a:lnT>
                    <a:lnB>
                      <a:noFill/>
                    </a:lnB>
                  </a:tcPr>
                </a:tc>
                <a:tc>
                  <a:txBody>
                    <a:bodyPr/>
                    <a:lstStyle/>
                    <a:p>
                      <a:pPr algn="l" fontAlgn="b"/>
                      <a:endParaRPr lang="en-US" sz="900" b="0" i="0" u="none" strike="noStrike">
                        <a:effectLst/>
                        <a:latin typeface="Geneva"/>
                      </a:endParaRPr>
                    </a:p>
                  </a:txBody>
                  <a:tcPr marL="0" marR="0" marT="0" marB="0" anchor="b">
                    <a:lnL>
                      <a:noFill/>
                    </a:lnL>
                    <a:lnR>
                      <a:noFill/>
                    </a:lnR>
                    <a:lnT>
                      <a:noFill/>
                    </a:lnT>
                    <a:lnB>
                      <a:noFill/>
                    </a:lnB>
                  </a:tcPr>
                </a:tc>
              </a:tr>
              <a:tr h="276621">
                <a:tc>
                  <a:txBody>
                    <a:bodyPr/>
                    <a:lstStyle/>
                    <a:p>
                      <a:pPr algn="l"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r" fontAlgn="b"/>
                      <a:endParaRPr lang="en-US" sz="1000" b="1" i="0" u="none" strike="noStrike">
                        <a:effectLst/>
                        <a:latin typeface="Arial"/>
                      </a:endParaRPr>
                    </a:p>
                  </a:txBody>
                  <a:tcPr marL="0" marR="0" marT="0" marB="0" anchor="b">
                    <a:lnL>
                      <a:noFill/>
                    </a:lnL>
                    <a:lnR>
                      <a:noFill/>
                    </a:lnR>
                    <a:lnT>
                      <a:noFill/>
                    </a:lnT>
                    <a:lnB>
                      <a:noFill/>
                    </a:lnB>
                  </a:tcPr>
                </a:tc>
                <a:tc>
                  <a:txBody>
                    <a:bodyPr/>
                    <a:lstStyle/>
                    <a:p>
                      <a:pPr algn="r" fontAlgn="b"/>
                      <a:r>
                        <a:rPr lang="en-US" sz="1000" b="1" i="0" u="dbl" strike="noStrike">
                          <a:effectLst/>
                          <a:latin typeface="Arial"/>
                        </a:rPr>
                        <a:t>Budget</a:t>
                      </a:r>
                    </a:p>
                  </a:txBody>
                  <a:tcPr marL="0" marR="0" marT="0" marB="0" anchor="b">
                    <a:lnL>
                      <a:noFill/>
                    </a:lnL>
                    <a:lnR>
                      <a:noFill/>
                    </a:lnR>
                    <a:lnT>
                      <a:noFill/>
                    </a:lnT>
                    <a:lnB>
                      <a:noFill/>
                    </a:lnB>
                  </a:tcPr>
                </a:tc>
                <a:tc>
                  <a:txBody>
                    <a:bodyPr/>
                    <a:lstStyle/>
                    <a:p>
                      <a:pPr algn="r" fontAlgn="b"/>
                      <a:r>
                        <a:rPr lang="en-US" sz="1000" b="1" i="0" u="dbl" strike="noStrike">
                          <a:effectLst/>
                          <a:latin typeface="Arial"/>
                        </a:rPr>
                        <a:t>Budget</a:t>
                      </a:r>
                    </a:p>
                  </a:txBody>
                  <a:tcPr marL="0" marR="0" marT="0" marB="0" anchor="b">
                    <a:lnL>
                      <a:noFill/>
                    </a:lnL>
                    <a:lnR>
                      <a:noFill/>
                    </a:lnR>
                    <a:lnT>
                      <a:noFill/>
                    </a:lnT>
                    <a:lnB>
                      <a:noFill/>
                    </a:lnB>
                  </a:tcPr>
                </a:tc>
                <a:tc>
                  <a:txBody>
                    <a:bodyPr/>
                    <a:lstStyle/>
                    <a:p>
                      <a:pPr algn="r" fontAlgn="b"/>
                      <a:r>
                        <a:rPr lang="en-US" sz="900" b="1" i="0" u="none" strike="noStrike">
                          <a:effectLst/>
                          <a:latin typeface="Arial"/>
                        </a:rPr>
                        <a:t>Adjustment</a:t>
                      </a:r>
                    </a:p>
                  </a:txBody>
                  <a:tcPr marL="0" marR="0" marT="0" marB="0" anchor="b">
                    <a:lnL>
                      <a:noFill/>
                    </a:lnL>
                    <a:lnR>
                      <a:noFill/>
                    </a:lnR>
                    <a:lnT>
                      <a:noFill/>
                    </a:lnT>
                    <a:lnB>
                      <a:noFill/>
                    </a:lnB>
                  </a:tcPr>
                </a:tc>
                <a:tc>
                  <a:txBody>
                    <a:bodyPr/>
                    <a:lstStyle/>
                    <a:p>
                      <a:pPr algn="r" fontAlgn="b"/>
                      <a:r>
                        <a:rPr lang="en-US" sz="900" b="1" i="0" u="sng" strike="noStrike">
                          <a:effectLst/>
                          <a:latin typeface="Arial"/>
                        </a:rPr>
                        <a:t>Budget</a:t>
                      </a:r>
                    </a:p>
                  </a:txBody>
                  <a:tcPr marL="0" marR="0" marT="0" marB="0" anchor="b">
                    <a:lnL>
                      <a:noFill/>
                    </a:lnL>
                    <a:lnR>
                      <a:noFill/>
                    </a:lnR>
                    <a:lnT>
                      <a:noFill/>
                    </a:lnT>
                    <a:lnB>
                      <a:noFill/>
                    </a:lnB>
                  </a:tcPr>
                </a:tc>
                <a:tc>
                  <a:txBody>
                    <a:bodyPr/>
                    <a:lstStyle/>
                    <a:p>
                      <a:pPr algn="r" fontAlgn="b"/>
                      <a:r>
                        <a:rPr lang="en-US" sz="900" b="1" i="0" u="none" strike="noStrike">
                          <a:effectLst/>
                          <a:latin typeface="Arial"/>
                        </a:rPr>
                        <a:t>Increase</a:t>
                      </a:r>
                    </a:p>
                  </a:txBody>
                  <a:tcPr marL="0" marR="0" marT="0" marB="0" anchor="b">
                    <a:lnL>
                      <a:noFill/>
                    </a:lnL>
                    <a:lnR>
                      <a:noFill/>
                    </a:lnR>
                    <a:lnT>
                      <a:noFill/>
                    </a:lnT>
                    <a:lnB>
                      <a:noFill/>
                    </a:lnB>
                  </a:tcPr>
                </a:tc>
                <a:tc>
                  <a:txBody>
                    <a:bodyPr/>
                    <a:lstStyle/>
                    <a:p>
                      <a:pPr algn="l" fontAlgn="b"/>
                      <a:endParaRPr lang="en-US" sz="900" b="0" i="0" u="none" strike="noStrike">
                        <a:effectLst/>
                        <a:latin typeface="Geneva"/>
                      </a:endParaRPr>
                    </a:p>
                  </a:txBody>
                  <a:tcPr marL="0" marR="0" marT="0" marB="0" anchor="b">
                    <a:lnL>
                      <a:noFill/>
                    </a:lnL>
                    <a:lnR>
                      <a:noFill/>
                    </a:lnR>
                    <a:lnT>
                      <a:noFill/>
                    </a:lnT>
                    <a:lnB>
                      <a:noFill/>
                    </a:lnB>
                  </a:tcPr>
                </a:tc>
              </a:tr>
              <a:tr h="276621">
                <a:tc>
                  <a:txBody>
                    <a:bodyPr/>
                    <a:lstStyle/>
                    <a:p>
                      <a:pPr algn="l" fontAlgn="b"/>
                      <a:r>
                        <a:rPr lang="en-US" sz="1000" b="1" i="0" u="none" strike="noStrike">
                          <a:effectLst/>
                          <a:latin typeface="Arial"/>
                        </a:rPr>
                        <a:t>ACCOUNT</a:t>
                      </a:r>
                    </a:p>
                  </a:txBody>
                  <a:tcPr marL="0" marR="0" marT="0" marB="0" anchor="b">
                    <a:lnL>
                      <a:noFill/>
                    </a:lnL>
                    <a:lnR>
                      <a:noFill/>
                    </a:lnR>
                    <a:lnT>
                      <a:noFill/>
                    </a:lnT>
                    <a:lnB>
                      <a:noFill/>
                    </a:lnB>
                  </a:tcPr>
                </a:tc>
                <a:tc>
                  <a:txBody>
                    <a:bodyPr/>
                    <a:lstStyle/>
                    <a:p>
                      <a:pPr algn="ctr" fontAlgn="b"/>
                      <a:r>
                        <a:rPr lang="en-US" sz="1000" b="1" i="0" u="none" strike="noStrike">
                          <a:effectLst/>
                          <a:latin typeface="Arial"/>
                        </a:rPr>
                        <a:t>ACCOUNT TITLE</a:t>
                      </a:r>
                    </a:p>
                  </a:txBody>
                  <a:tcPr marL="0" marR="0" marT="0" marB="0" anchor="b">
                    <a:lnL>
                      <a:noFill/>
                    </a:lnL>
                    <a:lnR>
                      <a:noFill/>
                    </a:lnR>
                    <a:lnT>
                      <a:noFill/>
                    </a:lnT>
                    <a:lnB>
                      <a:noFill/>
                    </a:lnB>
                  </a:tcPr>
                </a:tc>
                <a:tc>
                  <a:txBody>
                    <a:bodyPr/>
                    <a:lstStyle/>
                    <a:p>
                      <a:pPr algn="r" fontAlgn="b"/>
                      <a:r>
                        <a:rPr lang="en-US" sz="1000" b="1" i="0" u="dbl" strike="noStrike">
                          <a:effectLst/>
                          <a:latin typeface="Arial"/>
                        </a:rPr>
                        <a:t>2012-2013</a:t>
                      </a:r>
                    </a:p>
                  </a:txBody>
                  <a:tcPr marL="0" marR="0" marT="0" marB="0" anchor="b">
                    <a:lnL>
                      <a:noFill/>
                    </a:lnL>
                    <a:lnR>
                      <a:noFill/>
                    </a:lnR>
                    <a:lnT>
                      <a:noFill/>
                    </a:lnT>
                    <a:lnB>
                      <a:noFill/>
                    </a:lnB>
                  </a:tcPr>
                </a:tc>
                <a:tc>
                  <a:txBody>
                    <a:bodyPr/>
                    <a:lstStyle/>
                    <a:p>
                      <a:pPr algn="r" fontAlgn="b"/>
                      <a:r>
                        <a:rPr lang="en-US" sz="1000" b="1" i="0" u="dbl" strike="noStrike">
                          <a:effectLst/>
                          <a:latin typeface="Arial"/>
                        </a:rPr>
                        <a:t>2013-2014</a:t>
                      </a:r>
                    </a:p>
                  </a:txBody>
                  <a:tcPr marL="0" marR="0" marT="0" marB="0" anchor="b">
                    <a:lnL>
                      <a:noFill/>
                    </a:lnL>
                    <a:lnR>
                      <a:noFill/>
                    </a:lnR>
                    <a:lnT>
                      <a:noFill/>
                    </a:lnT>
                    <a:lnB>
                      <a:noFill/>
                    </a:lnB>
                  </a:tcPr>
                </a:tc>
                <a:tc>
                  <a:txBody>
                    <a:bodyPr/>
                    <a:lstStyle/>
                    <a:p>
                      <a:pPr algn="r" fontAlgn="b"/>
                      <a:r>
                        <a:rPr lang="en-US" sz="900" b="1" i="0" u="sng" strike="noStrike">
                          <a:effectLst/>
                          <a:latin typeface="Arial"/>
                        </a:rPr>
                        <a:t>31-Jan-13</a:t>
                      </a:r>
                    </a:p>
                  </a:txBody>
                  <a:tcPr marL="0" marR="0" marT="0" marB="0" anchor="b">
                    <a:lnL>
                      <a:noFill/>
                    </a:lnL>
                    <a:lnR>
                      <a:noFill/>
                    </a:lnR>
                    <a:lnT>
                      <a:noFill/>
                    </a:lnT>
                    <a:lnB>
                      <a:noFill/>
                    </a:lnB>
                  </a:tcPr>
                </a:tc>
                <a:tc>
                  <a:txBody>
                    <a:bodyPr/>
                    <a:lstStyle/>
                    <a:p>
                      <a:pPr algn="r" fontAlgn="b"/>
                      <a:r>
                        <a:rPr lang="en-US" sz="900" b="1" i="0" u="sng" strike="noStrike">
                          <a:effectLst/>
                          <a:latin typeface="Arial"/>
                        </a:rPr>
                        <a:t>24-Jan-14</a:t>
                      </a:r>
                    </a:p>
                  </a:txBody>
                  <a:tcPr marL="0" marR="0" marT="0" marB="0" anchor="b">
                    <a:lnL>
                      <a:noFill/>
                    </a:lnL>
                    <a:lnR>
                      <a:noFill/>
                    </a:lnR>
                    <a:lnT>
                      <a:noFill/>
                    </a:lnT>
                    <a:lnB>
                      <a:noFill/>
                    </a:lnB>
                  </a:tcPr>
                </a:tc>
                <a:tc>
                  <a:txBody>
                    <a:bodyPr/>
                    <a:lstStyle/>
                    <a:p>
                      <a:pPr algn="r" fontAlgn="b"/>
                      <a:r>
                        <a:rPr lang="en-US" sz="900" b="1" i="0" u="sng" strike="noStrike">
                          <a:effectLst/>
                          <a:latin typeface="Arial"/>
                        </a:rPr>
                        <a:t>(Decrease)</a:t>
                      </a:r>
                    </a:p>
                  </a:txBody>
                  <a:tcPr marL="0" marR="0" marT="0" marB="0" anchor="b">
                    <a:lnL>
                      <a:noFill/>
                    </a:lnL>
                    <a:lnR>
                      <a:noFill/>
                    </a:lnR>
                    <a:lnT>
                      <a:noFill/>
                    </a:lnT>
                    <a:lnB>
                      <a:noFill/>
                    </a:lnB>
                  </a:tcPr>
                </a:tc>
                <a:tc>
                  <a:txBody>
                    <a:bodyPr/>
                    <a:lstStyle/>
                    <a:p>
                      <a:pPr algn="l" fontAlgn="b"/>
                      <a:endParaRPr lang="en-US" sz="900" b="0" i="0" u="none" strike="noStrike">
                        <a:effectLst/>
                        <a:latin typeface="Geneva"/>
                      </a:endParaRPr>
                    </a:p>
                  </a:txBody>
                  <a:tcPr marL="0" marR="0" marT="0" marB="0" anchor="b">
                    <a:lnL>
                      <a:noFill/>
                    </a:lnL>
                    <a:lnR>
                      <a:noFill/>
                    </a:lnR>
                    <a:lnT>
                      <a:noFill/>
                    </a:lnT>
                    <a:lnB>
                      <a:noFill/>
                    </a:lnB>
                  </a:tcPr>
                </a:tc>
              </a:tr>
              <a:tr h="263448">
                <a:tc>
                  <a:txBody>
                    <a:bodyPr/>
                    <a:lstStyle/>
                    <a:p>
                      <a:pPr algn="l" fontAlgn="b"/>
                      <a:endParaRPr lang="en-US" sz="900" b="1" i="0" u="sng" strike="noStrike">
                        <a:solidFill>
                          <a:srgbClr val="538DD5"/>
                        </a:solidFill>
                        <a:effectLst/>
                        <a:latin typeface="Arial"/>
                      </a:endParaRPr>
                    </a:p>
                  </a:txBody>
                  <a:tcPr marL="0" marR="0" marT="0" marB="0" anchor="b">
                    <a:lnL>
                      <a:noFill/>
                    </a:lnL>
                    <a:lnR>
                      <a:noFill/>
                    </a:lnR>
                    <a:lnT>
                      <a:noFill/>
                    </a:lnT>
                    <a:lnB>
                      <a:noFill/>
                    </a:lnB>
                  </a:tcPr>
                </a:tc>
                <a:tc>
                  <a:txBody>
                    <a:bodyPr/>
                    <a:lstStyle/>
                    <a:p>
                      <a:pPr algn="l" fontAlgn="b"/>
                      <a:endParaRPr lang="en-US" sz="900" b="1" i="0" u="sng" strike="noStrike">
                        <a:solidFill>
                          <a:srgbClr val="538DD5"/>
                        </a:solidFill>
                        <a:effectLst/>
                        <a:latin typeface="Arial"/>
                      </a:endParaRPr>
                    </a:p>
                  </a:txBody>
                  <a:tcPr marL="0" marR="0" marT="0" marB="0" anchor="b">
                    <a:lnL>
                      <a:noFill/>
                    </a:lnL>
                    <a:lnR>
                      <a:noFill/>
                    </a:lnR>
                    <a:lnT>
                      <a:noFill/>
                    </a:lnT>
                    <a:lnB>
                      <a:noFill/>
                    </a:lnB>
                  </a:tcPr>
                </a:tc>
                <a:tc>
                  <a:txBody>
                    <a:bodyPr/>
                    <a:lstStyle/>
                    <a:p>
                      <a:pPr algn="r" fontAlgn="b"/>
                      <a:endParaRPr lang="en-US" sz="900" b="1" i="0" u="sng" strike="noStrike">
                        <a:solidFill>
                          <a:srgbClr val="538DD5"/>
                        </a:solidFill>
                        <a:effectLst/>
                        <a:latin typeface="Arial"/>
                      </a:endParaRPr>
                    </a:p>
                  </a:txBody>
                  <a:tcPr marL="0" marR="0" marT="0" marB="0" anchor="b">
                    <a:lnL>
                      <a:noFill/>
                    </a:lnL>
                    <a:lnR>
                      <a:noFill/>
                    </a:lnR>
                    <a:lnT>
                      <a:noFill/>
                    </a:lnT>
                    <a:lnB>
                      <a:noFill/>
                    </a:lnB>
                  </a:tcPr>
                </a:tc>
                <a:tc>
                  <a:txBody>
                    <a:bodyPr/>
                    <a:lstStyle/>
                    <a:p>
                      <a:pPr algn="r" fontAlgn="b"/>
                      <a:endParaRPr lang="en-US" sz="900" b="1" i="0" u="sng" strike="noStrike">
                        <a:solidFill>
                          <a:srgbClr val="538DD5"/>
                        </a:solidFill>
                        <a:effectLst/>
                        <a:latin typeface="Arial"/>
                      </a:endParaRPr>
                    </a:p>
                  </a:txBody>
                  <a:tcPr marL="0" marR="0" marT="0" marB="0" anchor="b">
                    <a:lnL>
                      <a:noFill/>
                    </a:lnL>
                    <a:lnR>
                      <a:noFill/>
                    </a:lnR>
                    <a:lnT>
                      <a:noFill/>
                    </a:lnT>
                    <a:lnB>
                      <a:noFill/>
                    </a:lnB>
                  </a:tcPr>
                </a:tc>
                <a:tc>
                  <a:txBody>
                    <a:bodyPr/>
                    <a:lstStyle/>
                    <a:p>
                      <a:pPr algn="l" fontAlgn="b"/>
                      <a:endParaRPr lang="en-US" sz="900" b="1" i="0" u="sng" strike="noStrike">
                        <a:solidFill>
                          <a:srgbClr val="FF0000"/>
                        </a:solidFill>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Geneva"/>
                      </a:endParaRPr>
                    </a:p>
                  </a:txBody>
                  <a:tcPr marL="0" marR="0" marT="0" marB="0" anchor="b">
                    <a:lnL>
                      <a:noFill/>
                    </a:lnL>
                    <a:lnR>
                      <a:noFill/>
                    </a:lnR>
                    <a:lnT>
                      <a:noFill/>
                    </a:lnT>
                    <a:lnB>
                      <a:noFill/>
                    </a:lnB>
                  </a:tcPr>
                </a:tc>
                <a:tc>
                  <a:txBody>
                    <a:bodyPr/>
                    <a:lstStyle/>
                    <a:p>
                      <a:pPr algn="r" fontAlgn="b"/>
                      <a:endParaRPr lang="en-US" sz="9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Geneva"/>
                      </a:endParaRPr>
                    </a:p>
                  </a:txBody>
                  <a:tcPr marL="0" marR="0" marT="0" marB="0" anchor="b">
                    <a:lnL>
                      <a:noFill/>
                    </a:lnL>
                    <a:lnR>
                      <a:noFill/>
                    </a:lnR>
                    <a:lnT>
                      <a:noFill/>
                    </a:lnT>
                    <a:lnB>
                      <a:noFill/>
                    </a:lnB>
                  </a:tcPr>
                </a:tc>
              </a:tr>
              <a:tr h="276621">
                <a:tc>
                  <a:txBody>
                    <a:bodyPr/>
                    <a:lstStyle/>
                    <a:p>
                      <a:pPr algn="ctr" fontAlgn="b"/>
                      <a:endParaRPr lang="en-US" sz="9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9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endParaRPr lang="en-US" sz="9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endParaRPr lang="en-US" sz="9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9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Geneva"/>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Geneva"/>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Geneva"/>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r>
              <a:tr h="276621">
                <a:tc>
                  <a:txBody>
                    <a:bodyPr/>
                    <a:lstStyle/>
                    <a:p>
                      <a:pPr algn="ctr" fontAlgn="b"/>
                      <a:r>
                        <a:rPr lang="en-US" sz="900" b="1" i="0" u="none" strike="noStrike">
                          <a:solidFill>
                            <a:srgbClr val="9BBB59"/>
                          </a:solidFill>
                          <a:effectLst/>
                          <a:latin typeface="Arial"/>
                        </a:rPr>
                        <a:t>2100B</a:t>
                      </a:r>
                    </a:p>
                  </a:txBody>
                  <a:tcPr marL="0" marR="0" marT="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a:solidFill>
                            <a:srgbClr val="9BBB59"/>
                          </a:solidFill>
                          <a:effectLst/>
                          <a:latin typeface="Arial"/>
                        </a:rPr>
                        <a:t>Sped Supervision</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solidFill>
                            <a:srgbClr val="9BBB59"/>
                          </a:solidFill>
                          <a:effectLst/>
                          <a:latin typeface="Arial"/>
                        </a:rPr>
                        <a:t>$238,244</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solidFill>
                            <a:srgbClr val="9BBB59"/>
                          </a:solidFill>
                          <a:effectLst/>
                          <a:latin typeface="Arial"/>
                        </a:rPr>
                        <a:t>$242,314</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solidFill>
                            <a:srgbClr val="9BBB59"/>
                          </a:solidFill>
                          <a:effectLst/>
                          <a:latin typeface="Arial"/>
                        </a:rPr>
                        <a:t>-$10,000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solidFill>
                            <a:srgbClr val="9BBB59"/>
                          </a:solidFill>
                          <a:effectLst/>
                          <a:latin typeface="Arial"/>
                        </a:rPr>
                        <a:t>$232,314</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solidFill>
                            <a:srgbClr val="9BBB59"/>
                          </a:solidFill>
                          <a:effectLst/>
                          <a:latin typeface="Arial"/>
                        </a:rPr>
                        <a:t>($5,930)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solidFill>
                            <a:srgbClr val="9BBB59"/>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r>
              <a:tr h="263448">
                <a:tc>
                  <a:txBody>
                    <a:bodyPr/>
                    <a:lstStyle/>
                    <a:p>
                      <a:pPr algn="ctr" fontAlgn="b"/>
                      <a:r>
                        <a:rPr lang="en-US" sz="900" b="1" i="0" u="none" strike="noStrike">
                          <a:solidFill>
                            <a:srgbClr val="9BBB59"/>
                          </a:solidFill>
                          <a:effectLst/>
                          <a:latin typeface="Arial"/>
                        </a:rPr>
                        <a:t>2300B</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1" i="0" u="none" strike="noStrike">
                          <a:solidFill>
                            <a:srgbClr val="9BBB59"/>
                          </a:solidFill>
                          <a:effectLst/>
                          <a:latin typeface="Arial"/>
                        </a:rPr>
                        <a:t>Sped Instruction</a:t>
                      </a:r>
                    </a:p>
                  </a:txBody>
                  <a:tcPr marL="0" marR="0" marT="0" marB="0" anchor="b">
                    <a:lnL>
                      <a:noFill/>
                    </a:lnL>
                    <a:lnR>
                      <a:noFill/>
                    </a:lnR>
                    <a:lnT>
                      <a:noFill/>
                    </a:lnT>
                    <a:lnB>
                      <a:noFill/>
                    </a:lnB>
                  </a:tcPr>
                </a:tc>
                <a:tc>
                  <a:txBody>
                    <a:bodyPr/>
                    <a:lstStyle/>
                    <a:p>
                      <a:pPr algn="r" fontAlgn="b"/>
                      <a:r>
                        <a:rPr lang="en-US" sz="900" b="1" i="0" u="none" strike="noStrike">
                          <a:solidFill>
                            <a:srgbClr val="9BBB59"/>
                          </a:solidFill>
                          <a:effectLst/>
                          <a:latin typeface="Arial"/>
                        </a:rPr>
                        <a:t>$5,457,819</a:t>
                      </a:r>
                    </a:p>
                  </a:txBody>
                  <a:tcPr marL="0" marR="0" marT="0" marB="0" anchor="b">
                    <a:lnL>
                      <a:noFill/>
                    </a:lnL>
                    <a:lnR>
                      <a:noFill/>
                    </a:lnR>
                    <a:lnT>
                      <a:noFill/>
                    </a:lnT>
                    <a:lnB>
                      <a:noFill/>
                    </a:lnB>
                  </a:tcPr>
                </a:tc>
                <a:tc>
                  <a:txBody>
                    <a:bodyPr/>
                    <a:lstStyle/>
                    <a:p>
                      <a:pPr algn="r" fontAlgn="b"/>
                      <a:r>
                        <a:rPr lang="en-US" sz="900" b="1" i="0" u="none" strike="noStrike">
                          <a:solidFill>
                            <a:srgbClr val="9BBB59"/>
                          </a:solidFill>
                          <a:effectLst/>
                          <a:latin typeface="Arial"/>
                        </a:rPr>
                        <a:t>$5,692,823</a:t>
                      </a:r>
                    </a:p>
                  </a:txBody>
                  <a:tcPr marL="0" marR="0" marT="0" marB="0" anchor="b">
                    <a:lnL>
                      <a:noFill/>
                    </a:lnL>
                    <a:lnR>
                      <a:noFill/>
                    </a:lnR>
                    <a:lnT>
                      <a:noFill/>
                    </a:lnT>
                    <a:lnB>
                      <a:noFill/>
                    </a:lnB>
                  </a:tcPr>
                </a:tc>
                <a:tc>
                  <a:txBody>
                    <a:bodyPr/>
                    <a:lstStyle/>
                    <a:p>
                      <a:pPr algn="r" fontAlgn="b"/>
                      <a:endParaRPr lang="en-US" sz="900" b="1" i="0" u="none" strike="noStrike">
                        <a:solidFill>
                          <a:srgbClr val="9BBB59"/>
                        </a:solidFill>
                        <a:effectLst/>
                        <a:latin typeface="Arial"/>
                      </a:endParaRPr>
                    </a:p>
                  </a:txBody>
                  <a:tcPr marL="0" marR="0" marT="0" marB="0" anchor="b">
                    <a:lnL>
                      <a:noFill/>
                    </a:lnL>
                    <a:lnR>
                      <a:noFill/>
                    </a:lnR>
                    <a:lnT>
                      <a:noFill/>
                    </a:lnT>
                    <a:lnB>
                      <a:noFill/>
                    </a:lnB>
                  </a:tcPr>
                </a:tc>
                <a:tc>
                  <a:txBody>
                    <a:bodyPr/>
                    <a:lstStyle/>
                    <a:p>
                      <a:pPr algn="r" fontAlgn="b"/>
                      <a:r>
                        <a:rPr lang="en-US" sz="900" b="1" i="0" u="none" strike="noStrike">
                          <a:solidFill>
                            <a:srgbClr val="9BBB59"/>
                          </a:solidFill>
                          <a:effectLst/>
                          <a:latin typeface="Arial"/>
                        </a:rPr>
                        <a:t>$5,692,823</a:t>
                      </a:r>
                    </a:p>
                  </a:txBody>
                  <a:tcPr marL="0" marR="0" marT="0" marB="0" anchor="b">
                    <a:lnL>
                      <a:noFill/>
                    </a:lnL>
                    <a:lnR>
                      <a:noFill/>
                    </a:lnR>
                    <a:lnT>
                      <a:noFill/>
                    </a:lnT>
                    <a:lnB>
                      <a:noFill/>
                    </a:lnB>
                  </a:tcPr>
                </a:tc>
                <a:tc>
                  <a:txBody>
                    <a:bodyPr/>
                    <a:lstStyle/>
                    <a:p>
                      <a:pPr algn="r" fontAlgn="b"/>
                      <a:r>
                        <a:rPr lang="en-US" sz="900" b="1" i="0" u="none" strike="noStrike">
                          <a:solidFill>
                            <a:srgbClr val="9BBB59"/>
                          </a:solidFill>
                          <a:effectLst/>
                          <a:latin typeface="Arial"/>
                        </a:rPr>
                        <a:t>$235,004 </a:t>
                      </a:r>
                    </a:p>
                  </a:txBody>
                  <a:tcPr marL="0" marR="0" marT="0" marB="0" anchor="b">
                    <a:lnL>
                      <a:noFill/>
                    </a:lnL>
                    <a:lnR>
                      <a:noFill/>
                    </a:lnR>
                    <a:lnT>
                      <a:noFill/>
                    </a:lnT>
                    <a:lnB>
                      <a:noFill/>
                    </a:lnB>
                  </a:tcPr>
                </a:tc>
                <a:tc>
                  <a:txBody>
                    <a:bodyPr/>
                    <a:lstStyle/>
                    <a:p>
                      <a:pPr algn="r" fontAlgn="b"/>
                      <a:r>
                        <a:rPr lang="en-US" sz="900" b="1" i="0" u="none" strike="noStrike">
                          <a:solidFill>
                            <a:srgbClr val="9BBB59"/>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263448">
                <a:tc>
                  <a:txBody>
                    <a:bodyPr/>
                    <a:lstStyle/>
                    <a:p>
                      <a:pPr algn="ctr" fontAlgn="b"/>
                      <a:r>
                        <a:rPr lang="en-US" sz="900" b="1" i="0" u="none" strike="noStrike">
                          <a:solidFill>
                            <a:srgbClr val="9BBB59"/>
                          </a:solidFill>
                          <a:effectLst/>
                          <a:latin typeface="Arial"/>
                        </a:rPr>
                        <a:t>2350B</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1" i="0" u="none" strike="noStrike">
                          <a:solidFill>
                            <a:srgbClr val="9BBB59"/>
                          </a:solidFill>
                          <a:effectLst/>
                          <a:latin typeface="Arial"/>
                        </a:rPr>
                        <a:t>Sped Prof. Development</a:t>
                      </a:r>
                    </a:p>
                  </a:txBody>
                  <a:tcPr marL="0" marR="0" marT="0" marB="0" anchor="b">
                    <a:lnL>
                      <a:noFill/>
                    </a:lnL>
                    <a:lnR>
                      <a:noFill/>
                    </a:lnR>
                    <a:lnT>
                      <a:noFill/>
                    </a:lnT>
                    <a:lnB>
                      <a:noFill/>
                    </a:lnB>
                  </a:tcPr>
                </a:tc>
                <a:tc>
                  <a:txBody>
                    <a:bodyPr/>
                    <a:lstStyle/>
                    <a:p>
                      <a:pPr algn="r" fontAlgn="b"/>
                      <a:r>
                        <a:rPr lang="en-US" sz="900" b="1" i="0" u="none" strike="noStrike">
                          <a:solidFill>
                            <a:srgbClr val="9BBB59"/>
                          </a:solidFill>
                          <a:effectLst/>
                          <a:latin typeface="Arial"/>
                        </a:rPr>
                        <a:t>$10,700</a:t>
                      </a:r>
                    </a:p>
                  </a:txBody>
                  <a:tcPr marL="0" marR="0" marT="0" marB="0" anchor="b">
                    <a:lnL>
                      <a:noFill/>
                    </a:lnL>
                    <a:lnR>
                      <a:noFill/>
                    </a:lnR>
                    <a:lnT>
                      <a:noFill/>
                    </a:lnT>
                    <a:lnB>
                      <a:noFill/>
                    </a:lnB>
                  </a:tcPr>
                </a:tc>
                <a:tc>
                  <a:txBody>
                    <a:bodyPr/>
                    <a:lstStyle/>
                    <a:p>
                      <a:pPr algn="r" fontAlgn="b"/>
                      <a:r>
                        <a:rPr lang="en-US" sz="900" b="1" i="0" u="none" strike="noStrike">
                          <a:solidFill>
                            <a:srgbClr val="9BBB59"/>
                          </a:solidFill>
                          <a:effectLst/>
                          <a:latin typeface="Arial"/>
                        </a:rPr>
                        <a:t>$9,900</a:t>
                      </a:r>
                    </a:p>
                  </a:txBody>
                  <a:tcPr marL="0" marR="0" marT="0" marB="0" anchor="b">
                    <a:lnL>
                      <a:noFill/>
                    </a:lnL>
                    <a:lnR>
                      <a:noFill/>
                    </a:lnR>
                    <a:lnT>
                      <a:noFill/>
                    </a:lnT>
                    <a:lnB>
                      <a:noFill/>
                    </a:lnB>
                  </a:tcPr>
                </a:tc>
                <a:tc>
                  <a:txBody>
                    <a:bodyPr/>
                    <a:lstStyle/>
                    <a:p>
                      <a:pPr algn="r" fontAlgn="b"/>
                      <a:endParaRPr lang="en-US" sz="900" b="1" i="0" u="none" strike="noStrike">
                        <a:solidFill>
                          <a:srgbClr val="9BBB59"/>
                        </a:solidFill>
                        <a:effectLst/>
                        <a:latin typeface="Arial"/>
                      </a:endParaRPr>
                    </a:p>
                  </a:txBody>
                  <a:tcPr marL="0" marR="0" marT="0" marB="0" anchor="b">
                    <a:lnL>
                      <a:noFill/>
                    </a:lnL>
                    <a:lnR>
                      <a:noFill/>
                    </a:lnR>
                    <a:lnT>
                      <a:noFill/>
                    </a:lnT>
                    <a:lnB>
                      <a:noFill/>
                    </a:lnB>
                  </a:tcPr>
                </a:tc>
                <a:tc>
                  <a:txBody>
                    <a:bodyPr/>
                    <a:lstStyle/>
                    <a:p>
                      <a:pPr algn="r" fontAlgn="b"/>
                      <a:r>
                        <a:rPr lang="en-US" sz="900" b="1" i="0" u="none" strike="noStrike">
                          <a:solidFill>
                            <a:srgbClr val="9BBB59"/>
                          </a:solidFill>
                          <a:effectLst/>
                          <a:latin typeface="Arial"/>
                        </a:rPr>
                        <a:t>$9,900</a:t>
                      </a:r>
                    </a:p>
                  </a:txBody>
                  <a:tcPr marL="0" marR="0" marT="0" marB="0" anchor="b">
                    <a:lnL>
                      <a:noFill/>
                    </a:lnL>
                    <a:lnR>
                      <a:noFill/>
                    </a:lnR>
                    <a:lnT>
                      <a:noFill/>
                    </a:lnT>
                    <a:lnB>
                      <a:noFill/>
                    </a:lnB>
                  </a:tcPr>
                </a:tc>
                <a:tc>
                  <a:txBody>
                    <a:bodyPr/>
                    <a:lstStyle/>
                    <a:p>
                      <a:pPr algn="r" fontAlgn="b"/>
                      <a:r>
                        <a:rPr lang="en-US" sz="900" b="1" i="0" u="none" strike="noStrike">
                          <a:solidFill>
                            <a:srgbClr val="9BBB59"/>
                          </a:solidFill>
                          <a:effectLst/>
                          <a:latin typeface="Arial"/>
                        </a:rPr>
                        <a:t>($800)</a:t>
                      </a:r>
                    </a:p>
                  </a:txBody>
                  <a:tcPr marL="0" marR="0" marT="0" marB="0" anchor="b">
                    <a:lnL>
                      <a:noFill/>
                    </a:lnL>
                    <a:lnR>
                      <a:noFill/>
                    </a:lnR>
                    <a:lnT>
                      <a:noFill/>
                    </a:lnT>
                    <a:lnB>
                      <a:noFill/>
                    </a:lnB>
                  </a:tcPr>
                </a:tc>
                <a:tc>
                  <a:txBody>
                    <a:bodyPr/>
                    <a:lstStyle/>
                    <a:p>
                      <a:pPr algn="r" fontAlgn="b"/>
                      <a:r>
                        <a:rPr lang="en-US" sz="900" b="1" i="0" u="none" strike="noStrike">
                          <a:solidFill>
                            <a:srgbClr val="9BBB59"/>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263448">
                <a:tc>
                  <a:txBody>
                    <a:bodyPr/>
                    <a:lstStyle/>
                    <a:p>
                      <a:pPr algn="ctr" fontAlgn="b"/>
                      <a:r>
                        <a:rPr lang="en-US" sz="900" b="1" i="0" u="none" strike="noStrike">
                          <a:solidFill>
                            <a:srgbClr val="9BBB59"/>
                          </a:solidFill>
                          <a:effectLst/>
                          <a:latin typeface="Arial"/>
                        </a:rPr>
                        <a:t>2400B</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1" i="0" u="none" strike="noStrike">
                          <a:solidFill>
                            <a:srgbClr val="9BBB59"/>
                          </a:solidFill>
                          <a:effectLst/>
                          <a:latin typeface="Arial"/>
                        </a:rPr>
                        <a:t>Sped Textbooks</a:t>
                      </a:r>
                    </a:p>
                  </a:txBody>
                  <a:tcPr marL="0" marR="0" marT="0" marB="0" anchor="b">
                    <a:lnL>
                      <a:noFill/>
                    </a:lnL>
                    <a:lnR>
                      <a:noFill/>
                    </a:lnR>
                    <a:lnT>
                      <a:noFill/>
                    </a:lnT>
                    <a:lnB>
                      <a:noFill/>
                    </a:lnB>
                  </a:tcPr>
                </a:tc>
                <a:tc>
                  <a:txBody>
                    <a:bodyPr/>
                    <a:lstStyle/>
                    <a:p>
                      <a:pPr algn="r" fontAlgn="b"/>
                      <a:r>
                        <a:rPr lang="en-US" sz="900" b="1" i="0" u="none" strike="noStrike">
                          <a:solidFill>
                            <a:srgbClr val="9BBB59"/>
                          </a:solidFill>
                          <a:effectLst/>
                          <a:latin typeface="Arial"/>
                        </a:rPr>
                        <a:t>$900</a:t>
                      </a:r>
                    </a:p>
                  </a:txBody>
                  <a:tcPr marL="0" marR="0" marT="0" marB="0" anchor="b">
                    <a:lnL>
                      <a:noFill/>
                    </a:lnL>
                    <a:lnR>
                      <a:noFill/>
                    </a:lnR>
                    <a:lnT>
                      <a:noFill/>
                    </a:lnT>
                    <a:lnB>
                      <a:noFill/>
                    </a:lnB>
                  </a:tcPr>
                </a:tc>
                <a:tc>
                  <a:txBody>
                    <a:bodyPr/>
                    <a:lstStyle/>
                    <a:p>
                      <a:pPr algn="r" fontAlgn="b"/>
                      <a:r>
                        <a:rPr lang="en-US" sz="900" b="1" i="0" u="none" strike="noStrike">
                          <a:solidFill>
                            <a:srgbClr val="9BBB59"/>
                          </a:solidFill>
                          <a:effectLst/>
                          <a:latin typeface="Arial"/>
                        </a:rPr>
                        <a:t>$900</a:t>
                      </a:r>
                    </a:p>
                  </a:txBody>
                  <a:tcPr marL="0" marR="0" marT="0" marB="0" anchor="b">
                    <a:lnL>
                      <a:noFill/>
                    </a:lnL>
                    <a:lnR>
                      <a:noFill/>
                    </a:lnR>
                    <a:lnT>
                      <a:noFill/>
                    </a:lnT>
                    <a:lnB>
                      <a:noFill/>
                    </a:lnB>
                  </a:tcPr>
                </a:tc>
                <a:tc>
                  <a:txBody>
                    <a:bodyPr/>
                    <a:lstStyle/>
                    <a:p>
                      <a:pPr algn="r" fontAlgn="b"/>
                      <a:endParaRPr lang="en-US" sz="900" b="1" i="0" u="none" strike="noStrike">
                        <a:solidFill>
                          <a:srgbClr val="9BBB59"/>
                        </a:solidFill>
                        <a:effectLst/>
                        <a:latin typeface="Arial"/>
                      </a:endParaRPr>
                    </a:p>
                  </a:txBody>
                  <a:tcPr marL="0" marR="0" marT="0" marB="0" anchor="b">
                    <a:lnL>
                      <a:noFill/>
                    </a:lnL>
                    <a:lnR>
                      <a:noFill/>
                    </a:lnR>
                    <a:lnT>
                      <a:noFill/>
                    </a:lnT>
                    <a:lnB>
                      <a:noFill/>
                    </a:lnB>
                  </a:tcPr>
                </a:tc>
                <a:tc>
                  <a:txBody>
                    <a:bodyPr/>
                    <a:lstStyle/>
                    <a:p>
                      <a:pPr algn="r" fontAlgn="b"/>
                      <a:r>
                        <a:rPr lang="en-US" sz="900" b="1" i="0" u="none" strike="noStrike">
                          <a:solidFill>
                            <a:srgbClr val="9BBB59"/>
                          </a:solidFill>
                          <a:effectLst/>
                          <a:latin typeface="Arial"/>
                        </a:rPr>
                        <a:t>$900</a:t>
                      </a:r>
                    </a:p>
                  </a:txBody>
                  <a:tcPr marL="0" marR="0" marT="0" marB="0" anchor="b">
                    <a:lnL>
                      <a:noFill/>
                    </a:lnL>
                    <a:lnR>
                      <a:noFill/>
                    </a:lnR>
                    <a:lnT>
                      <a:noFill/>
                    </a:lnT>
                    <a:lnB>
                      <a:noFill/>
                    </a:lnB>
                  </a:tcPr>
                </a:tc>
                <a:tc>
                  <a:txBody>
                    <a:bodyPr/>
                    <a:lstStyle/>
                    <a:p>
                      <a:pPr algn="r" fontAlgn="b"/>
                      <a:r>
                        <a:rPr lang="en-US" sz="900" b="1" i="0" u="none" strike="noStrike">
                          <a:solidFill>
                            <a:srgbClr val="9BBB59"/>
                          </a:solidFill>
                          <a:effectLst/>
                          <a:latin typeface="Arial"/>
                        </a:rPr>
                        <a:t>$0 </a:t>
                      </a:r>
                    </a:p>
                  </a:txBody>
                  <a:tcPr marL="0" marR="0" marT="0" marB="0" anchor="b">
                    <a:lnL>
                      <a:noFill/>
                    </a:lnL>
                    <a:lnR>
                      <a:noFill/>
                    </a:lnR>
                    <a:lnT>
                      <a:noFill/>
                    </a:lnT>
                    <a:lnB>
                      <a:noFill/>
                    </a:lnB>
                  </a:tcPr>
                </a:tc>
                <a:tc>
                  <a:txBody>
                    <a:bodyPr/>
                    <a:lstStyle/>
                    <a:p>
                      <a:pPr algn="r" fontAlgn="b"/>
                      <a:r>
                        <a:rPr lang="en-US" sz="900" b="1" i="0" u="none" strike="noStrike">
                          <a:solidFill>
                            <a:srgbClr val="9BBB59"/>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263448">
                <a:tc>
                  <a:txBody>
                    <a:bodyPr/>
                    <a:lstStyle/>
                    <a:p>
                      <a:pPr algn="ctr" fontAlgn="b"/>
                      <a:r>
                        <a:rPr lang="en-US" sz="900" b="1" i="0" u="none" strike="noStrike">
                          <a:solidFill>
                            <a:srgbClr val="9BBB59"/>
                          </a:solidFill>
                          <a:effectLst/>
                          <a:latin typeface="Arial"/>
                        </a:rPr>
                        <a:t>2700B</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1" i="0" u="none" strike="noStrike">
                          <a:solidFill>
                            <a:srgbClr val="9BBB59"/>
                          </a:solidFill>
                          <a:effectLst/>
                          <a:latin typeface="Arial"/>
                        </a:rPr>
                        <a:t>Sped Counseling</a:t>
                      </a:r>
                    </a:p>
                  </a:txBody>
                  <a:tcPr marL="0" marR="0" marT="0" marB="0" anchor="b">
                    <a:lnL>
                      <a:noFill/>
                    </a:lnL>
                    <a:lnR>
                      <a:noFill/>
                    </a:lnR>
                    <a:lnT>
                      <a:noFill/>
                    </a:lnT>
                    <a:lnB>
                      <a:noFill/>
                    </a:lnB>
                  </a:tcPr>
                </a:tc>
                <a:tc>
                  <a:txBody>
                    <a:bodyPr/>
                    <a:lstStyle/>
                    <a:p>
                      <a:pPr algn="r" fontAlgn="b"/>
                      <a:r>
                        <a:rPr lang="en-US" sz="900" b="1" i="0" u="none" strike="noStrike">
                          <a:solidFill>
                            <a:srgbClr val="9BBB59"/>
                          </a:solidFill>
                          <a:effectLst/>
                          <a:latin typeface="Arial"/>
                        </a:rPr>
                        <a:t>$388,316</a:t>
                      </a:r>
                    </a:p>
                  </a:txBody>
                  <a:tcPr marL="0" marR="0" marT="0" marB="0" anchor="b">
                    <a:lnL>
                      <a:noFill/>
                    </a:lnL>
                    <a:lnR>
                      <a:noFill/>
                    </a:lnR>
                    <a:lnT>
                      <a:noFill/>
                    </a:lnT>
                    <a:lnB>
                      <a:noFill/>
                    </a:lnB>
                  </a:tcPr>
                </a:tc>
                <a:tc>
                  <a:txBody>
                    <a:bodyPr/>
                    <a:lstStyle/>
                    <a:p>
                      <a:pPr algn="r" fontAlgn="b"/>
                      <a:r>
                        <a:rPr lang="en-US" sz="900" b="1" i="0" u="none" strike="noStrike">
                          <a:solidFill>
                            <a:srgbClr val="9BBB59"/>
                          </a:solidFill>
                          <a:effectLst/>
                          <a:latin typeface="Arial"/>
                        </a:rPr>
                        <a:t>$403,720</a:t>
                      </a:r>
                    </a:p>
                  </a:txBody>
                  <a:tcPr marL="0" marR="0" marT="0" marB="0" anchor="b">
                    <a:lnL>
                      <a:noFill/>
                    </a:lnL>
                    <a:lnR>
                      <a:noFill/>
                    </a:lnR>
                    <a:lnT>
                      <a:noFill/>
                    </a:lnT>
                    <a:lnB>
                      <a:noFill/>
                    </a:lnB>
                  </a:tcPr>
                </a:tc>
                <a:tc>
                  <a:txBody>
                    <a:bodyPr/>
                    <a:lstStyle/>
                    <a:p>
                      <a:pPr algn="r" fontAlgn="b"/>
                      <a:endParaRPr lang="en-US" sz="900" b="1" i="0" u="none" strike="noStrike">
                        <a:solidFill>
                          <a:srgbClr val="9BBB59"/>
                        </a:solidFill>
                        <a:effectLst/>
                        <a:latin typeface="Arial"/>
                      </a:endParaRPr>
                    </a:p>
                  </a:txBody>
                  <a:tcPr marL="0" marR="0" marT="0" marB="0" anchor="b">
                    <a:lnL>
                      <a:noFill/>
                    </a:lnL>
                    <a:lnR>
                      <a:noFill/>
                    </a:lnR>
                    <a:lnT>
                      <a:noFill/>
                    </a:lnT>
                    <a:lnB>
                      <a:noFill/>
                    </a:lnB>
                  </a:tcPr>
                </a:tc>
                <a:tc>
                  <a:txBody>
                    <a:bodyPr/>
                    <a:lstStyle/>
                    <a:p>
                      <a:pPr algn="r" fontAlgn="b"/>
                      <a:r>
                        <a:rPr lang="en-US" sz="900" b="1" i="0" u="none" strike="noStrike">
                          <a:solidFill>
                            <a:srgbClr val="9BBB59"/>
                          </a:solidFill>
                          <a:effectLst/>
                          <a:latin typeface="Arial"/>
                        </a:rPr>
                        <a:t>$403,720</a:t>
                      </a:r>
                    </a:p>
                  </a:txBody>
                  <a:tcPr marL="0" marR="0" marT="0" marB="0" anchor="b">
                    <a:lnL>
                      <a:noFill/>
                    </a:lnL>
                    <a:lnR>
                      <a:noFill/>
                    </a:lnR>
                    <a:lnT>
                      <a:noFill/>
                    </a:lnT>
                    <a:lnB>
                      <a:noFill/>
                    </a:lnB>
                  </a:tcPr>
                </a:tc>
                <a:tc>
                  <a:txBody>
                    <a:bodyPr/>
                    <a:lstStyle/>
                    <a:p>
                      <a:pPr algn="r" fontAlgn="b"/>
                      <a:r>
                        <a:rPr lang="en-US" sz="900" b="1" i="0" u="none" strike="noStrike">
                          <a:solidFill>
                            <a:srgbClr val="9BBB59"/>
                          </a:solidFill>
                          <a:effectLst/>
                          <a:latin typeface="Arial"/>
                        </a:rPr>
                        <a:t>$15,404 </a:t>
                      </a:r>
                    </a:p>
                  </a:txBody>
                  <a:tcPr marL="0" marR="0" marT="0" marB="0" anchor="b">
                    <a:lnL>
                      <a:noFill/>
                    </a:lnL>
                    <a:lnR>
                      <a:noFill/>
                    </a:lnR>
                    <a:lnT>
                      <a:noFill/>
                    </a:lnT>
                    <a:lnB>
                      <a:noFill/>
                    </a:lnB>
                  </a:tcPr>
                </a:tc>
                <a:tc>
                  <a:txBody>
                    <a:bodyPr/>
                    <a:lstStyle/>
                    <a:p>
                      <a:pPr algn="r" fontAlgn="b"/>
                      <a:r>
                        <a:rPr lang="en-US" sz="900" b="1" i="0" u="none" strike="noStrike">
                          <a:solidFill>
                            <a:srgbClr val="9BBB59"/>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263448">
                <a:tc>
                  <a:txBody>
                    <a:bodyPr/>
                    <a:lstStyle/>
                    <a:p>
                      <a:pPr algn="ctr" fontAlgn="b"/>
                      <a:r>
                        <a:rPr lang="en-US" sz="900" b="1" i="0" u="none" strike="noStrike">
                          <a:solidFill>
                            <a:srgbClr val="9BBB59"/>
                          </a:solidFill>
                          <a:effectLst/>
                          <a:latin typeface="Arial"/>
                        </a:rPr>
                        <a:t>2800B</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1" i="0" u="none" strike="noStrike">
                          <a:solidFill>
                            <a:srgbClr val="9BBB59"/>
                          </a:solidFill>
                          <a:effectLst/>
                          <a:latin typeface="Arial"/>
                        </a:rPr>
                        <a:t>Sped Psychological Services</a:t>
                      </a:r>
                    </a:p>
                  </a:txBody>
                  <a:tcPr marL="0" marR="0" marT="0" marB="0" anchor="b">
                    <a:lnL>
                      <a:noFill/>
                    </a:lnL>
                    <a:lnR>
                      <a:noFill/>
                    </a:lnR>
                    <a:lnT>
                      <a:noFill/>
                    </a:lnT>
                    <a:lnB>
                      <a:noFill/>
                    </a:lnB>
                  </a:tcPr>
                </a:tc>
                <a:tc>
                  <a:txBody>
                    <a:bodyPr/>
                    <a:lstStyle/>
                    <a:p>
                      <a:pPr algn="r" fontAlgn="b"/>
                      <a:r>
                        <a:rPr lang="en-US" sz="900" b="1" i="0" u="none" strike="noStrike">
                          <a:solidFill>
                            <a:srgbClr val="9BBB59"/>
                          </a:solidFill>
                          <a:effectLst/>
                          <a:latin typeface="Arial"/>
                        </a:rPr>
                        <a:t>$231,753</a:t>
                      </a:r>
                    </a:p>
                  </a:txBody>
                  <a:tcPr marL="0" marR="0" marT="0" marB="0" anchor="b">
                    <a:lnL>
                      <a:noFill/>
                    </a:lnL>
                    <a:lnR>
                      <a:noFill/>
                    </a:lnR>
                    <a:lnT>
                      <a:noFill/>
                    </a:lnT>
                    <a:lnB>
                      <a:noFill/>
                    </a:lnB>
                  </a:tcPr>
                </a:tc>
                <a:tc>
                  <a:txBody>
                    <a:bodyPr/>
                    <a:lstStyle/>
                    <a:p>
                      <a:pPr algn="r" fontAlgn="b"/>
                      <a:r>
                        <a:rPr lang="en-US" sz="900" b="1" i="0" u="none" strike="noStrike">
                          <a:solidFill>
                            <a:srgbClr val="9BBB59"/>
                          </a:solidFill>
                          <a:effectLst/>
                          <a:latin typeface="Arial"/>
                        </a:rPr>
                        <a:t>$245,277</a:t>
                      </a:r>
                    </a:p>
                  </a:txBody>
                  <a:tcPr marL="0" marR="0" marT="0" marB="0" anchor="b">
                    <a:lnL>
                      <a:noFill/>
                    </a:lnL>
                    <a:lnR>
                      <a:noFill/>
                    </a:lnR>
                    <a:lnT>
                      <a:noFill/>
                    </a:lnT>
                    <a:lnB>
                      <a:noFill/>
                    </a:lnB>
                  </a:tcPr>
                </a:tc>
                <a:tc>
                  <a:txBody>
                    <a:bodyPr/>
                    <a:lstStyle/>
                    <a:p>
                      <a:pPr algn="r" fontAlgn="b"/>
                      <a:endParaRPr lang="en-US" sz="900" b="1" i="0" u="none" strike="noStrike">
                        <a:solidFill>
                          <a:srgbClr val="9BBB59"/>
                        </a:solidFill>
                        <a:effectLst/>
                        <a:latin typeface="Arial"/>
                      </a:endParaRPr>
                    </a:p>
                  </a:txBody>
                  <a:tcPr marL="0" marR="0" marT="0" marB="0" anchor="b">
                    <a:lnL>
                      <a:noFill/>
                    </a:lnL>
                    <a:lnR>
                      <a:noFill/>
                    </a:lnR>
                    <a:lnT>
                      <a:noFill/>
                    </a:lnT>
                    <a:lnB>
                      <a:noFill/>
                    </a:lnB>
                  </a:tcPr>
                </a:tc>
                <a:tc>
                  <a:txBody>
                    <a:bodyPr/>
                    <a:lstStyle/>
                    <a:p>
                      <a:pPr algn="r" fontAlgn="b"/>
                      <a:r>
                        <a:rPr lang="en-US" sz="900" b="1" i="0" u="none" strike="noStrike">
                          <a:solidFill>
                            <a:srgbClr val="9BBB59"/>
                          </a:solidFill>
                          <a:effectLst/>
                          <a:latin typeface="Arial"/>
                        </a:rPr>
                        <a:t>$245,277</a:t>
                      </a:r>
                    </a:p>
                  </a:txBody>
                  <a:tcPr marL="0" marR="0" marT="0" marB="0" anchor="b">
                    <a:lnL>
                      <a:noFill/>
                    </a:lnL>
                    <a:lnR>
                      <a:noFill/>
                    </a:lnR>
                    <a:lnT>
                      <a:noFill/>
                    </a:lnT>
                    <a:lnB>
                      <a:noFill/>
                    </a:lnB>
                  </a:tcPr>
                </a:tc>
                <a:tc>
                  <a:txBody>
                    <a:bodyPr/>
                    <a:lstStyle/>
                    <a:p>
                      <a:pPr algn="r" fontAlgn="b"/>
                      <a:r>
                        <a:rPr lang="en-US" sz="900" b="1" i="0" u="none" strike="noStrike">
                          <a:solidFill>
                            <a:srgbClr val="9BBB59"/>
                          </a:solidFill>
                          <a:effectLst/>
                          <a:latin typeface="Arial"/>
                        </a:rPr>
                        <a:t>$13,524 </a:t>
                      </a:r>
                    </a:p>
                  </a:txBody>
                  <a:tcPr marL="0" marR="0" marT="0" marB="0" anchor="b">
                    <a:lnL>
                      <a:noFill/>
                    </a:lnL>
                    <a:lnR>
                      <a:noFill/>
                    </a:lnR>
                    <a:lnT>
                      <a:noFill/>
                    </a:lnT>
                    <a:lnB>
                      <a:noFill/>
                    </a:lnB>
                  </a:tcPr>
                </a:tc>
                <a:tc>
                  <a:txBody>
                    <a:bodyPr/>
                    <a:lstStyle/>
                    <a:p>
                      <a:pPr algn="r" fontAlgn="b"/>
                      <a:r>
                        <a:rPr lang="en-US" sz="900" b="1" i="0" u="none" strike="noStrike">
                          <a:solidFill>
                            <a:srgbClr val="9BBB59"/>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263448">
                <a:tc>
                  <a:txBody>
                    <a:bodyPr/>
                    <a:lstStyle/>
                    <a:p>
                      <a:pPr algn="ctr" fontAlgn="b"/>
                      <a:r>
                        <a:rPr lang="en-US" sz="900" b="1" i="0" u="none" strike="noStrike">
                          <a:solidFill>
                            <a:srgbClr val="9BBB59"/>
                          </a:solidFill>
                          <a:effectLst/>
                          <a:latin typeface="Arial"/>
                        </a:rPr>
                        <a:t>3300B</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1" i="0" u="none" strike="noStrike">
                          <a:solidFill>
                            <a:srgbClr val="9BBB59"/>
                          </a:solidFill>
                          <a:effectLst/>
                          <a:latin typeface="Arial"/>
                        </a:rPr>
                        <a:t>Sped Transportation</a:t>
                      </a:r>
                    </a:p>
                  </a:txBody>
                  <a:tcPr marL="0" marR="0" marT="0" marB="0" anchor="b">
                    <a:lnL>
                      <a:noFill/>
                    </a:lnL>
                    <a:lnR>
                      <a:noFill/>
                    </a:lnR>
                    <a:lnT>
                      <a:noFill/>
                    </a:lnT>
                    <a:lnB>
                      <a:noFill/>
                    </a:lnB>
                  </a:tcPr>
                </a:tc>
                <a:tc>
                  <a:txBody>
                    <a:bodyPr/>
                    <a:lstStyle/>
                    <a:p>
                      <a:pPr algn="r" fontAlgn="b"/>
                      <a:r>
                        <a:rPr lang="en-US" sz="900" b="1" i="0" u="none" strike="noStrike">
                          <a:solidFill>
                            <a:srgbClr val="9BBB59"/>
                          </a:solidFill>
                          <a:effectLst/>
                          <a:latin typeface="Arial"/>
                        </a:rPr>
                        <a:t>$627,287</a:t>
                      </a:r>
                    </a:p>
                  </a:txBody>
                  <a:tcPr marL="0" marR="0" marT="0" marB="0" anchor="b">
                    <a:lnL>
                      <a:noFill/>
                    </a:lnL>
                    <a:lnR>
                      <a:noFill/>
                    </a:lnR>
                    <a:lnT>
                      <a:noFill/>
                    </a:lnT>
                    <a:lnB>
                      <a:noFill/>
                    </a:lnB>
                  </a:tcPr>
                </a:tc>
                <a:tc>
                  <a:txBody>
                    <a:bodyPr/>
                    <a:lstStyle/>
                    <a:p>
                      <a:pPr algn="r" fontAlgn="b"/>
                      <a:r>
                        <a:rPr lang="en-US" sz="900" b="1" i="0" u="none" strike="noStrike">
                          <a:solidFill>
                            <a:srgbClr val="9BBB59"/>
                          </a:solidFill>
                          <a:effectLst/>
                          <a:latin typeface="Arial"/>
                        </a:rPr>
                        <a:t>$569,553</a:t>
                      </a:r>
                    </a:p>
                  </a:txBody>
                  <a:tcPr marL="0" marR="0" marT="0" marB="0" anchor="b">
                    <a:lnL>
                      <a:noFill/>
                    </a:lnL>
                    <a:lnR>
                      <a:noFill/>
                    </a:lnR>
                    <a:lnT>
                      <a:noFill/>
                    </a:lnT>
                    <a:lnB>
                      <a:noFill/>
                    </a:lnB>
                  </a:tcPr>
                </a:tc>
                <a:tc>
                  <a:txBody>
                    <a:bodyPr/>
                    <a:lstStyle/>
                    <a:p>
                      <a:pPr algn="r" fontAlgn="b"/>
                      <a:endParaRPr lang="en-US" sz="900" b="1" i="0" u="none" strike="noStrike">
                        <a:solidFill>
                          <a:srgbClr val="9BBB59"/>
                        </a:solidFill>
                        <a:effectLst/>
                        <a:latin typeface="Arial"/>
                      </a:endParaRPr>
                    </a:p>
                  </a:txBody>
                  <a:tcPr marL="0" marR="0" marT="0" marB="0" anchor="b">
                    <a:lnL>
                      <a:noFill/>
                    </a:lnL>
                    <a:lnR>
                      <a:noFill/>
                    </a:lnR>
                    <a:lnT>
                      <a:noFill/>
                    </a:lnT>
                    <a:lnB>
                      <a:noFill/>
                    </a:lnB>
                  </a:tcPr>
                </a:tc>
                <a:tc>
                  <a:txBody>
                    <a:bodyPr/>
                    <a:lstStyle/>
                    <a:p>
                      <a:pPr algn="r" fontAlgn="b"/>
                      <a:r>
                        <a:rPr lang="en-US" sz="900" b="1" i="0" u="none" strike="noStrike">
                          <a:solidFill>
                            <a:srgbClr val="9BBB59"/>
                          </a:solidFill>
                          <a:effectLst/>
                          <a:latin typeface="Arial"/>
                        </a:rPr>
                        <a:t>$569,553</a:t>
                      </a:r>
                    </a:p>
                  </a:txBody>
                  <a:tcPr marL="0" marR="0" marT="0" marB="0" anchor="b">
                    <a:lnL>
                      <a:noFill/>
                    </a:lnL>
                    <a:lnR>
                      <a:noFill/>
                    </a:lnR>
                    <a:lnT>
                      <a:noFill/>
                    </a:lnT>
                    <a:lnB>
                      <a:noFill/>
                    </a:lnB>
                  </a:tcPr>
                </a:tc>
                <a:tc>
                  <a:txBody>
                    <a:bodyPr/>
                    <a:lstStyle/>
                    <a:p>
                      <a:pPr algn="r" fontAlgn="b"/>
                      <a:r>
                        <a:rPr lang="en-US" sz="900" b="1" i="0" u="none" strike="noStrike">
                          <a:solidFill>
                            <a:srgbClr val="9BBB59"/>
                          </a:solidFill>
                          <a:effectLst/>
                          <a:latin typeface="Arial"/>
                        </a:rPr>
                        <a:t>($57,734)</a:t>
                      </a:r>
                    </a:p>
                  </a:txBody>
                  <a:tcPr marL="0" marR="0" marT="0" marB="0" anchor="b">
                    <a:lnL>
                      <a:noFill/>
                    </a:lnL>
                    <a:lnR>
                      <a:noFill/>
                    </a:lnR>
                    <a:lnT>
                      <a:noFill/>
                    </a:lnT>
                    <a:lnB>
                      <a:noFill/>
                    </a:lnB>
                  </a:tcPr>
                </a:tc>
                <a:tc>
                  <a:txBody>
                    <a:bodyPr/>
                    <a:lstStyle/>
                    <a:p>
                      <a:pPr algn="r" fontAlgn="b"/>
                      <a:r>
                        <a:rPr lang="en-US" sz="900" b="1" i="0" u="none" strike="noStrike">
                          <a:solidFill>
                            <a:srgbClr val="9BBB59"/>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263448">
                <a:tc>
                  <a:txBody>
                    <a:bodyPr/>
                    <a:lstStyle/>
                    <a:p>
                      <a:pPr algn="ctr" fontAlgn="b"/>
                      <a:r>
                        <a:rPr lang="en-US" sz="900" b="1" i="0" u="none" strike="noStrike">
                          <a:solidFill>
                            <a:srgbClr val="9BBB59"/>
                          </a:solidFill>
                          <a:effectLst/>
                          <a:latin typeface="Arial"/>
                        </a:rPr>
                        <a:t>9100B</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1" i="0" u="none" strike="noStrike">
                          <a:solidFill>
                            <a:srgbClr val="9BBB59"/>
                          </a:solidFill>
                          <a:effectLst/>
                          <a:latin typeface="Arial"/>
                        </a:rPr>
                        <a:t>Sped Prog w/other Districts</a:t>
                      </a:r>
                    </a:p>
                  </a:txBody>
                  <a:tcPr marL="0" marR="0" marT="0" marB="0" anchor="b">
                    <a:lnL>
                      <a:noFill/>
                    </a:lnL>
                    <a:lnR>
                      <a:noFill/>
                    </a:lnR>
                    <a:lnT>
                      <a:noFill/>
                    </a:lnT>
                    <a:lnB>
                      <a:noFill/>
                    </a:lnB>
                  </a:tcPr>
                </a:tc>
                <a:tc>
                  <a:txBody>
                    <a:bodyPr/>
                    <a:lstStyle/>
                    <a:p>
                      <a:pPr algn="r" fontAlgn="b"/>
                      <a:r>
                        <a:rPr lang="en-US" sz="900" b="1" i="0" u="none" strike="noStrike">
                          <a:solidFill>
                            <a:srgbClr val="9BBB59"/>
                          </a:solidFill>
                          <a:effectLst/>
                          <a:latin typeface="Arial"/>
                        </a:rPr>
                        <a:t>$3,543,599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9BBB59"/>
                          </a:solidFill>
                          <a:effectLst/>
                          <a:latin typeface="Arial"/>
                        </a:rPr>
                        <a:t>$3,400,388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9BBB59"/>
                          </a:solidFill>
                          <a:effectLst/>
                          <a:latin typeface="Arial"/>
                        </a:rPr>
                        <a:t>-$144,760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9BBB59"/>
                          </a:solidFill>
                          <a:effectLst/>
                          <a:latin typeface="Arial"/>
                        </a:rPr>
                        <a:t>$3,255,628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9BBB59"/>
                          </a:solidFill>
                          <a:effectLst/>
                          <a:latin typeface="Arial"/>
                        </a:rPr>
                        <a:t>($287,971)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9BBB59"/>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89793">
                <a:tc>
                  <a:txBody>
                    <a:bodyPr/>
                    <a:lstStyle/>
                    <a:p>
                      <a:pPr algn="ctr" fontAlgn="b"/>
                      <a:r>
                        <a:rPr lang="en-US" sz="900" b="1" i="0" u="none" strike="noStrike">
                          <a:solidFill>
                            <a:srgbClr val="9BBB59"/>
                          </a:solidFill>
                          <a:effectLst/>
                          <a:latin typeface="Arial"/>
                        </a:rPr>
                        <a:t> </a:t>
                      </a:r>
                    </a:p>
                  </a:txBody>
                  <a:tcPr marL="0" marR="0" marT="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9BBB59"/>
                          </a:solidFill>
                          <a:effectLst/>
                          <a:latin typeface="Arial"/>
                        </a:rPr>
                        <a:t>Total Special Education</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9BBB59"/>
                          </a:solidFill>
                          <a:effectLst/>
                          <a:latin typeface="Arial"/>
                        </a:rPr>
                        <a:t>$10,498,618</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9BBB59"/>
                          </a:solidFill>
                          <a:effectLst/>
                          <a:latin typeface="Arial"/>
                        </a:rPr>
                        <a:t>$10,564,875</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9BBB59"/>
                          </a:solidFill>
                          <a:effectLst/>
                          <a:latin typeface="Arial"/>
                        </a:rPr>
                        <a:t>-$154,760</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9BBB59"/>
                          </a:solidFill>
                          <a:effectLst/>
                          <a:latin typeface="Arial"/>
                        </a:rPr>
                        <a:t>$10,410,115</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9BBB59"/>
                          </a:solidFill>
                          <a:effectLst/>
                          <a:latin typeface="Arial"/>
                        </a:rPr>
                        <a:t>($88,504)</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9BBB59"/>
                          </a:solidFill>
                          <a:effectLst/>
                          <a:latin typeface="Arial"/>
                        </a:rPr>
                        <a:t>-0.84%</a:t>
                      </a:r>
                    </a:p>
                  </a:txBody>
                  <a:tcPr marL="0" marR="0" marT="0"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6621">
                <a:tc>
                  <a:txBody>
                    <a:bodyPr/>
                    <a:lstStyle/>
                    <a:p>
                      <a:pPr algn="ctr" fontAlgn="b"/>
                      <a:endParaRPr lang="en-US" sz="900" b="1" i="0" u="none" strike="noStrike">
                        <a:effectLst/>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a:effectLst/>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endParaRPr lang="en-US" sz="900" b="1" i="0" u="none" strike="noStrike">
                        <a:effectLst/>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endParaRPr lang="en-US" sz="900" b="1" i="0" u="none" strike="noStrike">
                        <a:effectLst/>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a:effectLst/>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Geneva"/>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Geneva"/>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Geneva"/>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r>
              <a:tr h="276621">
                <a:tc>
                  <a:txBody>
                    <a:bodyPr/>
                    <a:lstStyle/>
                    <a:p>
                      <a:pPr algn="ctr" fontAlgn="b"/>
                      <a:endParaRPr lang="en-US" sz="9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9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endParaRPr lang="en-US" sz="9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endParaRPr lang="en-US" sz="9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9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Geneva"/>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Geneva"/>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Geneva"/>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r>
              <a:tr h="276621">
                <a:tc>
                  <a:txBody>
                    <a:bodyPr/>
                    <a:lstStyle/>
                    <a:p>
                      <a:pPr algn="ctr" fontAlgn="b"/>
                      <a:r>
                        <a:rPr lang="en-US" sz="900" b="1" i="0" u="none" strike="noStrike">
                          <a:solidFill>
                            <a:srgbClr val="C0504D"/>
                          </a:solidFill>
                          <a:effectLst/>
                          <a:latin typeface="Cambria"/>
                        </a:rPr>
                        <a:t>3300E</a:t>
                      </a:r>
                    </a:p>
                  </a:txBody>
                  <a:tcPr marL="0" marR="0" marT="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a:solidFill>
                            <a:srgbClr val="C0504D"/>
                          </a:solidFill>
                          <a:effectLst/>
                          <a:latin typeface="Arial"/>
                        </a:rPr>
                        <a:t>Vocational Transportation</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solidFill>
                            <a:srgbClr val="C0504D"/>
                          </a:solidFill>
                          <a:effectLst/>
                          <a:latin typeface="Arial"/>
                        </a:rPr>
                        <a:t>$10,400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solidFill>
                            <a:srgbClr val="C0504D"/>
                          </a:solidFill>
                          <a:effectLst/>
                          <a:latin typeface="Arial"/>
                        </a:rPr>
                        <a:t>$10,400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solidFill>
                            <a:srgbClr val="C0504D"/>
                          </a:solidFill>
                          <a:effectLst/>
                          <a:latin typeface="Arial"/>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solidFill>
                            <a:srgbClr val="C0504D"/>
                          </a:solidFill>
                          <a:effectLst/>
                          <a:latin typeface="Arial"/>
                        </a:rPr>
                        <a:t>$10,400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solidFill>
                            <a:srgbClr val="C0504D"/>
                          </a:solidFill>
                          <a:effectLst/>
                          <a:latin typeface="Arial"/>
                        </a:rPr>
                        <a:t>$0 </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solidFill>
                            <a:srgbClr val="C0504D"/>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r>
              <a:tr h="263448">
                <a:tc>
                  <a:txBody>
                    <a:bodyPr/>
                    <a:lstStyle/>
                    <a:p>
                      <a:pPr algn="ctr" fontAlgn="b"/>
                      <a:r>
                        <a:rPr lang="en-US" sz="900" b="1" i="0" u="none" strike="noStrike">
                          <a:solidFill>
                            <a:srgbClr val="C0504D"/>
                          </a:solidFill>
                          <a:effectLst/>
                          <a:latin typeface="Cambria"/>
                        </a:rPr>
                        <a:t>9100E</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1" i="0" u="none" strike="noStrike">
                          <a:solidFill>
                            <a:srgbClr val="C0504D"/>
                          </a:solidFill>
                          <a:effectLst/>
                          <a:latin typeface="Arial"/>
                        </a:rPr>
                        <a:t>Vocational Tuition</a:t>
                      </a:r>
                    </a:p>
                  </a:txBody>
                  <a:tcPr marL="0" marR="0" marT="0" marB="0" anchor="b">
                    <a:lnL>
                      <a:noFill/>
                    </a:lnL>
                    <a:lnR>
                      <a:noFill/>
                    </a:lnR>
                    <a:lnT>
                      <a:noFill/>
                    </a:lnT>
                    <a:lnB>
                      <a:noFill/>
                    </a:lnB>
                  </a:tcPr>
                </a:tc>
                <a:tc>
                  <a:txBody>
                    <a:bodyPr/>
                    <a:lstStyle/>
                    <a:p>
                      <a:pPr algn="r" fontAlgn="b"/>
                      <a:r>
                        <a:rPr lang="en-US" sz="900" b="1" i="0" u="none" strike="noStrike">
                          <a:solidFill>
                            <a:srgbClr val="C0504D"/>
                          </a:solidFill>
                          <a:effectLst/>
                          <a:latin typeface="Arial"/>
                        </a:rPr>
                        <a:t>$135,108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C0504D"/>
                          </a:solidFill>
                          <a:effectLst/>
                          <a:latin typeface="Arial"/>
                        </a:rPr>
                        <a:t>$127,892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C0504D"/>
                          </a:solidFill>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C0504D"/>
                          </a:solidFill>
                          <a:effectLst/>
                          <a:latin typeface="Arial"/>
                        </a:rPr>
                        <a:t>$127,892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C0504D"/>
                          </a:solidFill>
                          <a:effectLst/>
                          <a:latin typeface="Arial"/>
                        </a:rPr>
                        <a:t>($7,216)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C0504D"/>
                          </a:solidFill>
                          <a:effectLst/>
                          <a:latin typeface="Arial"/>
                        </a:rPr>
                        <a:t> </a:t>
                      </a:r>
                    </a:p>
                  </a:txBody>
                  <a:tcPr marL="0" marR="0" marT="0" marB="0" anchor="b">
                    <a:lnL>
                      <a:noFill/>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89793">
                <a:tc>
                  <a:txBody>
                    <a:bodyPr/>
                    <a:lstStyle/>
                    <a:p>
                      <a:pPr algn="l" fontAlgn="b"/>
                      <a:r>
                        <a:rPr lang="en-US" sz="900" b="1" i="0" u="none" strike="noStrike">
                          <a:solidFill>
                            <a:srgbClr val="C0504D"/>
                          </a:solidFill>
                          <a:effectLst/>
                          <a:latin typeface="Cambria"/>
                        </a:rPr>
                        <a:t> </a:t>
                      </a:r>
                    </a:p>
                  </a:txBody>
                  <a:tcPr marL="0" marR="0" marT="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C0504D"/>
                          </a:solidFill>
                          <a:effectLst/>
                          <a:latin typeface="Arial"/>
                        </a:rPr>
                        <a:t>Total Votech</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C0504D"/>
                          </a:solidFill>
                          <a:effectLst/>
                          <a:latin typeface="Arial"/>
                        </a:rPr>
                        <a:t>$145,508</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C0504D"/>
                          </a:solidFill>
                          <a:effectLst/>
                          <a:latin typeface="Arial"/>
                        </a:rPr>
                        <a:t>$138,292</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C0504D"/>
                          </a:solidFill>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C0504D"/>
                          </a:solidFill>
                          <a:effectLst/>
                          <a:latin typeface="Arial"/>
                        </a:rPr>
                        <a:t>$138,292</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C0504D"/>
                          </a:solidFill>
                          <a:effectLst/>
                          <a:latin typeface="Arial"/>
                        </a:rPr>
                        <a:t>($7,216)</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C0504D"/>
                          </a:solidFill>
                          <a:effectLst/>
                          <a:latin typeface="Arial"/>
                        </a:rPr>
                        <a:t>-4.96%</a:t>
                      </a:r>
                    </a:p>
                  </a:txBody>
                  <a:tcPr marL="0" marR="0" marT="0"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89793">
                <a:tc>
                  <a:txBody>
                    <a:bodyPr/>
                    <a:lstStyle/>
                    <a:p>
                      <a:pPr algn="l" fontAlgn="b"/>
                      <a:endParaRPr lang="en-US" sz="900" b="1" i="0" u="none" strike="noStrike">
                        <a:solidFill>
                          <a:srgbClr val="C0504D"/>
                        </a:solidFill>
                        <a:effectLst/>
                        <a:latin typeface="Cambria"/>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000" b="1" i="0" u="none" strike="noStrike">
                        <a:solidFill>
                          <a:srgbClr val="C0504D"/>
                        </a:solidFill>
                        <a:effectLst/>
                        <a:latin typeface="Cambria"/>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endParaRPr lang="en-US" sz="900" b="1" i="0" u="none" strike="noStrike">
                        <a:solidFill>
                          <a:srgbClr val="C0504D"/>
                        </a:solidFill>
                        <a:effectLst/>
                        <a:latin typeface="Cambria"/>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endParaRPr lang="en-US" sz="900" b="1" i="0" u="none" strike="noStrike">
                        <a:solidFill>
                          <a:srgbClr val="C0504D"/>
                        </a:solidFill>
                        <a:effectLst/>
                        <a:latin typeface="Cambria"/>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endParaRPr lang="en-US" sz="900" b="1" i="0" u="none" strike="noStrike">
                        <a:effectLst/>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Geneva"/>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Geneva"/>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Geneva"/>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r>
              <a:tr h="263448">
                <a:tc>
                  <a:txBody>
                    <a:bodyPr/>
                    <a:lstStyle/>
                    <a:p>
                      <a:pPr algn="l" fontAlgn="b"/>
                      <a:endParaRPr lang="en-US" sz="9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1" i="0" u="none" strike="noStrike">
                        <a:effectLst/>
                        <a:latin typeface="Arial"/>
                      </a:endParaRPr>
                    </a:p>
                  </a:txBody>
                  <a:tcPr marL="0" marR="0" marT="0" marB="0" anchor="b">
                    <a:lnL>
                      <a:noFill/>
                    </a:lnL>
                    <a:lnR>
                      <a:noFill/>
                    </a:lnR>
                    <a:lnT>
                      <a:noFill/>
                    </a:lnT>
                    <a:lnB>
                      <a:noFill/>
                    </a:lnB>
                  </a:tcPr>
                </a:tc>
                <a:tc>
                  <a:txBody>
                    <a:bodyPr/>
                    <a:lstStyle/>
                    <a:p>
                      <a:pPr algn="r" fontAlgn="b"/>
                      <a:endParaRPr lang="en-US" sz="900" b="1" i="0" u="none" strike="noStrike">
                        <a:effectLst/>
                        <a:latin typeface="Arial"/>
                      </a:endParaRPr>
                    </a:p>
                  </a:txBody>
                  <a:tcPr marL="0" marR="0" marT="0" marB="0" anchor="b">
                    <a:lnL>
                      <a:noFill/>
                    </a:lnL>
                    <a:lnR>
                      <a:noFill/>
                    </a:lnR>
                    <a:lnT>
                      <a:noFill/>
                    </a:lnT>
                    <a:lnB>
                      <a:noFill/>
                    </a:lnB>
                  </a:tcPr>
                </a:tc>
                <a:tc>
                  <a:txBody>
                    <a:bodyPr/>
                    <a:lstStyle/>
                    <a:p>
                      <a:pPr algn="r" fontAlgn="b"/>
                      <a:endParaRPr lang="en-US" sz="900" b="1" i="0" u="none" strike="noStrike">
                        <a:effectLst/>
                        <a:latin typeface="Arial"/>
                      </a:endParaRPr>
                    </a:p>
                  </a:txBody>
                  <a:tcPr marL="0" marR="0" marT="0" marB="0" anchor="b">
                    <a:lnL>
                      <a:noFill/>
                    </a:lnL>
                    <a:lnR>
                      <a:noFill/>
                    </a:lnR>
                    <a:lnT>
                      <a:noFill/>
                    </a:lnT>
                    <a:lnB>
                      <a:noFill/>
                    </a:lnB>
                  </a:tcPr>
                </a:tc>
                <a:tc>
                  <a:txBody>
                    <a:bodyPr/>
                    <a:lstStyle/>
                    <a:p>
                      <a:pPr algn="r" fontAlgn="b"/>
                      <a:endParaRPr lang="en-US" sz="9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Geneva"/>
                      </a:endParaRPr>
                    </a:p>
                  </a:txBody>
                  <a:tcPr marL="0" marR="0" marT="0" marB="0" anchor="b">
                    <a:lnL>
                      <a:noFill/>
                    </a:lnL>
                    <a:lnR>
                      <a:noFill/>
                    </a:lnR>
                    <a:lnT>
                      <a:noFill/>
                    </a:lnT>
                    <a:lnB>
                      <a:noFill/>
                    </a:lnB>
                  </a:tcPr>
                </a:tc>
                <a:tc>
                  <a:txBody>
                    <a:bodyPr/>
                    <a:lstStyle/>
                    <a:p>
                      <a:pPr algn="l" fontAlgn="b"/>
                      <a:endParaRPr lang="en-US" sz="900" b="0" i="0" u="none" strike="noStrike">
                        <a:effectLst/>
                        <a:latin typeface="Geneva"/>
                      </a:endParaRPr>
                    </a:p>
                  </a:txBody>
                  <a:tcPr marL="0" marR="0" marT="0" marB="0" anchor="b">
                    <a:lnL>
                      <a:noFill/>
                    </a:lnL>
                    <a:lnR>
                      <a:noFill/>
                    </a:lnR>
                    <a:lnT>
                      <a:noFill/>
                    </a:lnT>
                    <a:lnB>
                      <a:noFill/>
                    </a:lnB>
                  </a:tcPr>
                </a:tc>
                <a:tc>
                  <a:txBody>
                    <a:bodyPr/>
                    <a:lstStyle/>
                    <a:p>
                      <a:pPr algn="l" fontAlgn="b"/>
                      <a:endParaRPr lang="en-US" sz="900" b="0" i="0" u="none" strike="noStrike">
                        <a:effectLst/>
                        <a:latin typeface="Geneva"/>
                      </a:endParaRPr>
                    </a:p>
                  </a:txBody>
                  <a:tcPr marL="0" marR="0" marT="0" marB="0" anchor="b">
                    <a:lnL>
                      <a:noFill/>
                    </a:lnL>
                    <a:lnR>
                      <a:noFill/>
                    </a:lnR>
                    <a:lnT>
                      <a:noFill/>
                    </a:lnT>
                    <a:lnB>
                      <a:noFill/>
                    </a:lnB>
                  </a:tcPr>
                </a:tc>
              </a:tr>
              <a:tr h="316138">
                <a:tc>
                  <a:txBody>
                    <a:bodyPr/>
                    <a:lstStyle/>
                    <a:p>
                      <a:pPr algn="ctr" fontAlgn="b"/>
                      <a:endParaRPr lang="en-US" sz="900" b="1" i="0" u="none" strike="noStrike">
                        <a:effectLst/>
                        <a:latin typeface="Arial"/>
                      </a:endParaRPr>
                    </a:p>
                  </a:txBody>
                  <a:tcPr marL="0" marR="0" marT="0" marB="0" anchor="b">
                    <a:lnL>
                      <a:noFill/>
                    </a:lnL>
                    <a:lnR>
                      <a:noFill/>
                    </a:lnR>
                    <a:lnT>
                      <a:noFill/>
                    </a:lnT>
                    <a:lnB>
                      <a:noFill/>
                    </a:lnB>
                  </a:tcPr>
                </a:tc>
                <a:tc>
                  <a:txBody>
                    <a:bodyPr/>
                    <a:lstStyle/>
                    <a:p>
                      <a:pPr algn="l" fontAlgn="b"/>
                      <a:r>
                        <a:rPr lang="en-US" sz="1200" b="1" i="0" u="none" strike="noStrike">
                          <a:effectLst/>
                          <a:latin typeface="Arial"/>
                        </a:rPr>
                        <a:t>Total Proposed Budget</a:t>
                      </a:r>
                    </a:p>
                  </a:txBody>
                  <a:tcPr marL="0" marR="0" marT="0" marB="0" anchor="b">
                    <a:lnL>
                      <a:noFill/>
                    </a:lnL>
                    <a:lnR>
                      <a:noFill/>
                    </a:lnR>
                    <a:lnT>
                      <a:noFill/>
                    </a:lnT>
                    <a:lnB>
                      <a:noFill/>
                    </a:lnB>
                  </a:tcPr>
                </a:tc>
                <a:tc>
                  <a:txBody>
                    <a:bodyPr/>
                    <a:lstStyle/>
                    <a:p>
                      <a:pPr algn="r" fontAlgn="b"/>
                      <a:r>
                        <a:rPr lang="en-US" sz="1200" b="1" i="0" u="dbl" strike="noStrike">
                          <a:effectLst/>
                          <a:latin typeface="Arial"/>
                        </a:rPr>
                        <a:t>$40,567,321</a:t>
                      </a:r>
                    </a:p>
                  </a:txBody>
                  <a:tcPr marL="0" marR="0" marT="0" marB="0" anchor="b">
                    <a:lnL>
                      <a:noFill/>
                    </a:lnL>
                    <a:lnR>
                      <a:noFill/>
                    </a:lnR>
                    <a:lnT>
                      <a:noFill/>
                    </a:lnT>
                    <a:lnB>
                      <a:noFill/>
                    </a:lnB>
                  </a:tcPr>
                </a:tc>
                <a:tc>
                  <a:txBody>
                    <a:bodyPr/>
                    <a:lstStyle/>
                    <a:p>
                      <a:pPr algn="r" fontAlgn="b"/>
                      <a:r>
                        <a:rPr lang="en-US" sz="1200" b="1" i="0" u="dbl" strike="noStrike">
                          <a:effectLst/>
                          <a:latin typeface="Arial"/>
                        </a:rPr>
                        <a:t>$42,568,038</a:t>
                      </a:r>
                    </a:p>
                  </a:txBody>
                  <a:tcPr marL="0" marR="0" marT="0" marB="0" anchor="b">
                    <a:lnL>
                      <a:noFill/>
                    </a:lnL>
                    <a:lnR>
                      <a:noFill/>
                    </a:lnR>
                    <a:lnT>
                      <a:noFill/>
                    </a:lnT>
                    <a:lnB>
                      <a:noFill/>
                    </a:lnB>
                  </a:tcPr>
                </a:tc>
                <a:tc>
                  <a:txBody>
                    <a:bodyPr/>
                    <a:lstStyle/>
                    <a:p>
                      <a:pPr algn="r" fontAlgn="b"/>
                      <a:r>
                        <a:rPr lang="en-US" sz="1200" b="1" i="0" u="dbl" strike="noStrike">
                          <a:effectLst/>
                          <a:latin typeface="Arial"/>
                        </a:rPr>
                        <a:t>-$343,322</a:t>
                      </a:r>
                    </a:p>
                  </a:txBody>
                  <a:tcPr marL="0" marR="0" marT="0" marB="0" anchor="b">
                    <a:lnL>
                      <a:noFill/>
                    </a:lnL>
                    <a:lnR>
                      <a:noFill/>
                    </a:lnR>
                    <a:lnT>
                      <a:noFill/>
                    </a:lnT>
                    <a:lnB>
                      <a:noFill/>
                    </a:lnB>
                  </a:tcPr>
                </a:tc>
                <a:tc>
                  <a:txBody>
                    <a:bodyPr/>
                    <a:lstStyle/>
                    <a:p>
                      <a:pPr algn="r" fontAlgn="b"/>
                      <a:r>
                        <a:rPr lang="en-US" sz="1200" b="1" i="0" u="dbl" strike="noStrike">
                          <a:effectLst/>
                          <a:latin typeface="Arial"/>
                        </a:rPr>
                        <a:t>$42,224,716</a:t>
                      </a:r>
                    </a:p>
                  </a:txBody>
                  <a:tcPr marL="0" marR="0" marT="0" marB="0" anchor="b">
                    <a:lnL>
                      <a:noFill/>
                    </a:lnL>
                    <a:lnR>
                      <a:noFill/>
                    </a:lnR>
                    <a:lnT>
                      <a:noFill/>
                    </a:lnT>
                    <a:lnB>
                      <a:noFill/>
                    </a:lnB>
                  </a:tcPr>
                </a:tc>
                <a:tc>
                  <a:txBody>
                    <a:bodyPr/>
                    <a:lstStyle/>
                    <a:p>
                      <a:pPr algn="r" fontAlgn="b"/>
                      <a:r>
                        <a:rPr lang="en-US" sz="1200" b="1" i="0" u="dbl" strike="noStrike">
                          <a:effectLst/>
                          <a:latin typeface="Arial"/>
                        </a:rPr>
                        <a:t>$1,657,395</a:t>
                      </a:r>
                    </a:p>
                  </a:txBody>
                  <a:tcPr marL="0" marR="0" marT="0" marB="0" anchor="b">
                    <a:lnL>
                      <a:noFill/>
                    </a:lnL>
                    <a:lnR>
                      <a:noFill/>
                    </a:lnR>
                    <a:lnT>
                      <a:noFill/>
                    </a:lnT>
                    <a:lnB>
                      <a:noFill/>
                    </a:lnB>
                  </a:tcPr>
                </a:tc>
                <a:tc>
                  <a:txBody>
                    <a:bodyPr/>
                    <a:lstStyle/>
                    <a:p>
                      <a:pPr algn="r" fontAlgn="b"/>
                      <a:r>
                        <a:rPr lang="en-US" sz="1200" b="1" i="0" u="dbl" strike="noStrike" dirty="0">
                          <a:effectLst/>
                          <a:latin typeface="Arial"/>
                        </a:rPr>
                        <a:t>4.09% </a:t>
                      </a:r>
                    </a:p>
                  </a:txBody>
                  <a:tcPr marL="0" marR="0" marT="0" marB="0" anchor="b">
                    <a:lnL>
                      <a:noFill/>
                    </a:lnL>
                    <a:lnR>
                      <a:noFill/>
                    </a:lnR>
                    <a:lnT>
                      <a:noFill/>
                    </a:lnT>
                    <a:lnB>
                      <a:noFill/>
                    </a:lnB>
                  </a:tcPr>
                </a:tc>
              </a:tr>
            </a:tbl>
          </a:graphicData>
        </a:graphic>
      </p:graphicFrame>
    </p:spTree>
    <p:extLst>
      <p:ext uri="{BB962C8B-B14F-4D97-AF65-F5344CB8AC3E}">
        <p14:creationId xmlns:p14="http://schemas.microsoft.com/office/powerpoint/2010/main" val="3451046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861781935"/>
              </p:ext>
            </p:extLst>
          </p:nvPr>
        </p:nvGraphicFramePr>
        <p:xfrm>
          <a:off x="65798" y="76966"/>
          <a:ext cx="8872935" cy="65244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1897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639111266"/>
              </p:ext>
            </p:extLst>
          </p:nvPr>
        </p:nvGraphicFramePr>
        <p:xfrm>
          <a:off x="14288" y="0"/>
          <a:ext cx="9032875" cy="6857999"/>
        </p:xfrm>
        <a:graphic>
          <a:graphicData uri="http://schemas.openxmlformats.org/presentationml/2006/ole">
            <mc:AlternateContent xmlns:mc="http://schemas.openxmlformats.org/markup-compatibility/2006">
              <mc:Choice xmlns:v="urn:schemas-microsoft-com:vml" Requires="v">
                <p:oleObj spid="_x0000_s1088" name="Worksheet" r:id="rId4" imgW="7772400" imgH="3949700" progId="Excel.Sheet.12">
                  <p:embed/>
                </p:oleObj>
              </mc:Choice>
              <mc:Fallback>
                <p:oleObj name="Worksheet" r:id="rId4" imgW="7772400" imgH="3949700" progId="Excel.Sheet.12">
                  <p:embed/>
                  <p:pic>
                    <p:nvPicPr>
                      <p:cNvPr id="0" name=""/>
                      <p:cNvPicPr/>
                      <p:nvPr/>
                    </p:nvPicPr>
                    <p:blipFill>
                      <a:blip r:embed="rId5"/>
                      <a:stretch>
                        <a:fillRect/>
                      </a:stretch>
                    </p:blipFill>
                    <p:spPr>
                      <a:xfrm>
                        <a:off x="14288" y="0"/>
                        <a:ext cx="9032875" cy="6857999"/>
                      </a:xfrm>
                      <a:prstGeom prst="rect">
                        <a:avLst/>
                      </a:prstGeom>
                    </p:spPr>
                  </p:pic>
                </p:oleObj>
              </mc:Fallback>
            </mc:AlternateContent>
          </a:graphicData>
        </a:graphic>
      </p:graphicFrame>
      <p:sp>
        <p:nvSpPr>
          <p:cNvPr id="7" name="TextBox 6"/>
          <p:cNvSpPr txBox="1"/>
          <p:nvPr/>
        </p:nvSpPr>
        <p:spPr>
          <a:xfrm>
            <a:off x="1000667" y="2211400"/>
            <a:ext cx="535648" cy="369332"/>
          </a:xfrm>
          <a:prstGeom prst="rect">
            <a:avLst/>
          </a:prstGeom>
          <a:noFill/>
        </p:spPr>
        <p:txBody>
          <a:bodyPr wrap="none" rtlCol="0">
            <a:spAutoFit/>
          </a:bodyPr>
          <a:lstStyle/>
          <a:p>
            <a:r>
              <a:rPr lang="en-US" b="1" dirty="0" smtClean="0"/>
              <a:t>297</a:t>
            </a:r>
            <a:endParaRPr lang="en-US" b="1" dirty="0"/>
          </a:p>
        </p:txBody>
      </p:sp>
      <p:sp>
        <p:nvSpPr>
          <p:cNvPr id="9" name="TextBox 8"/>
          <p:cNvSpPr txBox="1"/>
          <p:nvPr/>
        </p:nvSpPr>
        <p:spPr>
          <a:xfrm>
            <a:off x="2286000" y="2026734"/>
            <a:ext cx="583399" cy="369332"/>
          </a:xfrm>
          <a:prstGeom prst="rect">
            <a:avLst/>
          </a:prstGeom>
          <a:noFill/>
        </p:spPr>
        <p:txBody>
          <a:bodyPr wrap="square" rtlCol="0">
            <a:spAutoFit/>
          </a:bodyPr>
          <a:lstStyle/>
          <a:p>
            <a:r>
              <a:rPr lang="en-US" b="1" dirty="0" smtClean="0"/>
              <a:t> 319 </a:t>
            </a:r>
            <a:endParaRPr lang="en-US" b="1" dirty="0"/>
          </a:p>
        </p:txBody>
      </p:sp>
      <p:sp>
        <p:nvSpPr>
          <p:cNvPr id="10" name="TextBox 9"/>
          <p:cNvSpPr txBox="1"/>
          <p:nvPr/>
        </p:nvSpPr>
        <p:spPr>
          <a:xfrm>
            <a:off x="3623733" y="1472736"/>
            <a:ext cx="694267" cy="369332"/>
          </a:xfrm>
          <a:prstGeom prst="rect">
            <a:avLst/>
          </a:prstGeom>
          <a:noFill/>
        </p:spPr>
        <p:txBody>
          <a:bodyPr wrap="square" rtlCol="0">
            <a:spAutoFit/>
          </a:bodyPr>
          <a:lstStyle/>
          <a:p>
            <a:r>
              <a:rPr lang="en-US" b="1" dirty="0" smtClean="0"/>
              <a:t> 376</a:t>
            </a:r>
            <a:endParaRPr lang="en-US" b="1" dirty="0"/>
          </a:p>
        </p:txBody>
      </p:sp>
      <p:sp>
        <p:nvSpPr>
          <p:cNvPr id="11" name="TextBox 10"/>
          <p:cNvSpPr txBox="1"/>
          <p:nvPr/>
        </p:nvSpPr>
        <p:spPr>
          <a:xfrm>
            <a:off x="5096931" y="1657402"/>
            <a:ext cx="524935" cy="369332"/>
          </a:xfrm>
          <a:prstGeom prst="rect">
            <a:avLst/>
          </a:prstGeom>
          <a:noFill/>
        </p:spPr>
        <p:txBody>
          <a:bodyPr wrap="square" rtlCol="0">
            <a:spAutoFit/>
          </a:bodyPr>
          <a:lstStyle/>
          <a:p>
            <a:r>
              <a:rPr lang="en-US" b="1" dirty="0" smtClean="0"/>
              <a:t>356</a:t>
            </a:r>
            <a:endParaRPr lang="en-US" b="1" dirty="0"/>
          </a:p>
        </p:txBody>
      </p:sp>
      <p:sp>
        <p:nvSpPr>
          <p:cNvPr id="12" name="TextBox 11"/>
          <p:cNvSpPr txBox="1"/>
          <p:nvPr/>
        </p:nvSpPr>
        <p:spPr>
          <a:xfrm>
            <a:off x="6417733" y="1710267"/>
            <a:ext cx="778934" cy="369332"/>
          </a:xfrm>
          <a:prstGeom prst="rect">
            <a:avLst/>
          </a:prstGeom>
          <a:noFill/>
        </p:spPr>
        <p:txBody>
          <a:bodyPr wrap="square" rtlCol="0">
            <a:spAutoFit/>
          </a:bodyPr>
          <a:lstStyle/>
          <a:p>
            <a:r>
              <a:rPr lang="en-US" b="1" dirty="0" smtClean="0"/>
              <a:t> 342</a:t>
            </a:r>
            <a:endParaRPr lang="en-US" b="1" dirty="0"/>
          </a:p>
        </p:txBody>
      </p:sp>
      <p:sp>
        <p:nvSpPr>
          <p:cNvPr id="14" name="TextBox 13"/>
          <p:cNvSpPr txBox="1"/>
          <p:nvPr/>
        </p:nvSpPr>
        <p:spPr>
          <a:xfrm>
            <a:off x="7807066" y="1850070"/>
            <a:ext cx="608000" cy="369332"/>
          </a:xfrm>
          <a:prstGeom prst="rect">
            <a:avLst/>
          </a:prstGeom>
          <a:noFill/>
        </p:spPr>
        <p:txBody>
          <a:bodyPr wrap="square" rtlCol="0">
            <a:spAutoFit/>
          </a:bodyPr>
          <a:lstStyle/>
          <a:p>
            <a:r>
              <a:rPr lang="en-US" b="1" dirty="0" smtClean="0"/>
              <a:t>333</a:t>
            </a:r>
            <a:endParaRPr lang="en-US" b="1" dirty="0"/>
          </a:p>
        </p:txBody>
      </p:sp>
    </p:spTree>
    <p:extLst>
      <p:ext uri="{BB962C8B-B14F-4D97-AF65-F5344CB8AC3E}">
        <p14:creationId xmlns:p14="http://schemas.microsoft.com/office/powerpoint/2010/main" val="16699935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689443395"/>
              </p:ext>
            </p:extLst>
          </p:nvPr>
        </p:nvGraphicFramePr>
        <p:xfrm>
          <a:off x="58738" y="403225"/>
          <a:ext cx="9085262" cy="6159500"/>
        </p:xfrm>
        <a:graphic>
          <a:graphicData uri="http://schemas.openxmlformats.org/presentationml/2006/ole">
            <mc:AlternateContent xmlns:mc="http://schemas.openxmlformats.org/markup-compatibility/2006">
              <mc:Choice xmlns:v="urn:schemas-microsoft-com:vml" Requires="v">
                <p:oleObj spid="_x0000_s2112" name="Document" r:id="rId4" imgW="8928100" imgH="6515100" progId="Word.Document.12">
                  <p:embed/>
                </p:oleObj>
              </mc:Choice>
              <mc:Fallback>
                <p:oleObj name="Document" r:id="rId4" imgW="8928100" imgH="6515100" progId="Word.Document.12">
                  <p:embed/>
                  <p:pic>
                    <p:nvPicPr>
                      <p:cNvPr id="0" name=""/>
                      <p:cNvPicPr/>
                      <p:nvPr/>
                    </p:nvPicPr>
                    <p:blipFill>
                      <a:blip r:embed="rId5"/>
                      <a:stretch>
                        <a:fillRect/>
                      </a:stretch>
                    </p:blipFill>
                    <p:spPr>
                      <a:xfrm>
                        <a:off x="58738" y="403225"/>
                        <a:ext cx="9085262" cy="6159500"/>
                      </a:xfrm>
                      <a:prstGeom prst="rect">
                        <a:avLst/>
                      </a:prstGeom>
                      <a:ln w="38100" cmpd="sng">
                        <a:solidFill>
                          <a:srgbClr val="FF0000"/>
                        </a:solidFill>
                      </a:ln>
                    </p:spPr>
                  </p:pic>
                </p:oleObj>
              </mc:Fallback>
            </mc:AlternateContent>
          </a:graphicData>
        </a:graphic>
      </p:graphicFrame>
    </p:spTree>
    <p:extLst>
      <p:ext uri="{BB962C8B-B14F-4D97-AF65-F5344CB8AC3E}">
        <p14:creationId xmlns:p14="http://schemas.microsoft.com/office/powerpoint/2010/main" val="2317765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525"/>
          </a:xfrm>
          <a:noFill/>
          <a:ln w="57150" cmpd="sng">
            <a:solidFill>
              <a:srgbClr val="FF0000"/>
            </a:solidFill>
          </a:ln>
        </p:spPr>
        <p:txBody>
          <a:bodyPr>
            <a:normAutofit fontScale="90000"/>
          </a:bodyPr>
          <a:lstStyle/>
          <a:p>
            <a:r>
              <a:rPr lang="en-US" dirty="0" smtClean="0"/>
              <a:t>K – 12 Projections for September 2014</a:t>
            </a:r>
            <a:br>
              <a:rPr lang="en-US" dirty="0" smtClean="0"/>
            </a:br>
            <a:r>
              <a:rPr lang="en-US" sz="2700" dirty="0" smtClean="0"/>
              <a:t>(based on moving along </a:t>
            </a:r>
            <a:r>
              <a:rPr lang="en-US" sz="2700" dirty="0" smtClean="0">
                <a:solidFill>
                  <a:srgbClr val="3366FF"/>
                </a:solidFill>
              </a:rPr>
              <a:t>December 2012 actuals</a:t>
            </a:r>
            <a:r>
              <a:rPr lang="en-US" sz="2700" dirty="0" smtClean="0"/>
              <a:t>)</a:t>
            </a:r>
            <a:endParaRPr lang="en-US" sz="2700" dirty="0"/>
          </a:p>
        </p:txBody>
      </p:sp>
      <p:sp>
        <p:nvSpPr>
          <p:cNvPr id="3" name="TextBox 2"/>
          <p:cNvSpPr txBox="1"/>
          <p:nvPr/>
        </p:nvSpPr>
        <p:spPr>
          <a:xfrm>
            <a:off x="0" y="1361070"/>
            <a:ext cx="9144000" cy="5324534"/>
          </a:xfrm>
          <a:prstGeom prst="rect">
            <a:avLst/>
          </a:prstGeom>
          <a:noFill/>
          <a:ln w="38100" cmpd="sng">
            <a:solidFill>
              <a:srgbClr val="FF0000"/>
            </a:solidFill>
          </a:ln>
        </p:spPr>
        <p:txBody>
          <a:bodyPr wrap="square" rtlCol="0">
            <a:spAutoFit/>
          </a:bodyPr>
          <a:lstStyle/>
          <a:p>
            <a:r>
              <a:rPr lang="en-US" sz="2400" b="1" dirty="0" smtClean="0"/>
              <a:t>Grades K – 5</a:t>
            </a:r>
          </a:p>
          <a:p>
            <a:r>
              <a:rPr lang="en-US" sz="2400" b="1" dirty="0" smtClean="0"/>
              <a:t>   </a:t>
            </a:r>
            <a:r>
              <a:rPr lang="en-US" sz="2400" b="1" dirty="0" smtClean="0">
                <a:solidFill>
                  <a:srgbClr val="3366FF"/>
                </a:solidFill>
              </a:rPr>
              <a:t>2041</a:t>
            </a:r>
            <a:r>
              <a:rPr lang="en-US" sz="2400" b="1" dirty="0" smtClean="0"/>
              <a:t> -339 (to gr. 6) + 256 (new K) + 60 (grade K to 1 growth) = 2018</a:t>
            </a:r>
          </a:p>
          <a:p>
            <a:r>
              <a:rPr lang="en-US" sz="2400" b="1" dirty="0" smtClean="0"/>
              <a:t>		</a:t>
            </a:r>
            <a:r>
              <a:rPr lang="en-US" sz="2400" b="1" dirty="0" smtClean="0">
                <a:solidFill>
                  <a:srgbClr val="008000"/>
                </a:solidFill>
              </a:rPr>
              <a:t>Down 23, plus net in/out migration</a:t>
            </a:r>
          </a:p>
          <a:p>
            <a:endParaRPr lang="en-US" sz="2400" b="1" dirty="0"/>
          </a:p>
          <a:p>
            <a:r>
              <a:rPr lang="en-US" sz="2400" b="1" dirty="0" smtClean="0"/>
              <a:t>Grades 6-8</a:t>
            </a:r>
          </a:p>
          <a:p>
            <a:r>
              <a:rPr lang="en-US" sz="2400" b="1" dirty="0" smtClean="0"/>
              <a:t>   </a:t>
            </a:r>
            <a:r>
              <a:rPr lang="en-US" sz="2400" b="1" dirty="0" smtClean="0">
                <a:solidFill>
                  <a:srgbClr val="3366FF"/>
                </a:solidFill>
              </a:rPr>
              <a:t>974</a:t>
            </a:r>
            <a:r>
              <a:rPr lang="en-US" sz="2400" b="1" dirty="0" smtClean="0"/>
              <a:t> - 316 (to HS) </a:t>
            </a:r>
            <a:r>
              <a:rPr lang="en-US" sz="2400" b="1" dirty="0"/>
              <a:t>+</a:t>
            </a:r>
            <a:r>
              <a:rPr lang="en-US" sz="2400" b="1" dirty="0" smtClean="0"/>
              <a:t> 339 (from grade 5) = 997</a:t>
            </a:r>
          </a:p>
          <a:p>
            <a:r>
              <a:rPr lang="en-US" sz="2400" b="1" dirty="0"/>
              <a:t>	</a:t>
            </a:r>
            <a:r>
              <a:rPr lang="en-US" sz="2400" b="1" dirty="0" smtClean="0"/>
              <a:t>	</a:t>
            </a:r>
            <a:r>
              <a:rPr lang="en-US" sz="2400" b="1" dirty="0" smtClean="0">
                <a:solidFill>
                  <a:srgbClr val="008000"/>
                </a:solidFill>
              </a:rPr>
              <a:t>Up 23, plus net in/out migration</a:t>
            </a:r>
          </a:p>
          <a:p>
            <a:r>
              <a:rPr lang="en-US" sz="2400" b="1" dirty="0"/>
              <a:t>	</a:t>
            </a:r>
          </a:p>
          <a:p>
            <a:r>
              <a:rPr lang="en-US" sz="2400" b="1" dirty="0" smtClean="0"/>
              <a:t>Grades 9-12</a:t>
            </a:r>
          </a:p>
          <a:p>
            <a:r>
              <a:rPr lang="en-US" sz="2400" b="1" dirty="0" smtClean="0"/>
              <a:t>   </a:t>
            </a:r>
            <a:r>
              <a:rPr lang="en-US" sz="2400" b="1" dirty="0" smtClean="0">
                <a:solidFill>
                  <a:srgbClr val="3366FF"/>
                </a:solidFill>
              </a:rPr>
              <a:t>1127</a:t>
            </a:r>
            <a:r>
              <a:rPr lang="en-US" sz="2400" b="1" dirty="0" smtClean="0"/>
              <a:t> + 316 (from grade 8) – 276 (graduates) = 1167</a:t>
            </a:r>
          </a:p>
          <a:p>
            <a:r>
              <a:rPr lang="en-US" sz="2400" b="1" dirty="0"/>
              <a:t>	</a:t>
            </a:r>
            <a:r>
              <a:rPr lang="en-US" sz="2400" b="1" dirty="0" smtClean="0"/>
              <a:t>	</a:t>
            </a:r>
            <a:r>
              <a:rPr lang="en-US" sz="2400" b="1" dirty="0" smtClean="0">
                <a:solidFill>
                  <a:srgbClr val="008000"/>
                </a:solidFill>
              </a:rPr>
              <a:t>Up 40, plus net in/out migration </a:t>
            </a:r>
          </a:p>
          <a:p>
            <a:endParaRPr lang="en-US" sz="2400" b="1" dirty="0">
              <a:solidFill>
                <a:srgbClr val="008000"/>
              </a:solidFill>
            </a:endParaRPr>
          </a:p>
          <a:p>
            <a:r>
              <a:rPr lang="en-US" sz="2400" b="1" dirty="0"/>
              <a:t>Projections assume no net in/out-migration, so are conservative based upon past practice of at least some net increases</a:t>
            </a:r>
            <a:r>
              <a:rPr lang="en-US" sz="2800" b="1" dirty="0" smtClean="0"/>
              <a:t>.</a:t>
            </a:r>
            <a:endParaRPr lang="en-US" sz="2400" b="1" dirty="0" smtClean="0">
              <a:solidFill>
                <a:srgbClr val="008000"/>
              </a:solidFill>
            </a:endParaRPr>
          </a:p>
        </p:txBody>
      </p:sp>
      <p:sp>
        <p:nvSpPr>
          <p:cNvPr id="6" name="Trapezoid 5"/>
          <p:cNvSpPr/>
          <p:nvPr/>
        </p:nvSpPr>
        <p:spPr>
          <a:xfrm>
            <a:off x="6491566" y="2680986"/>
            <a:ext cx="2411887" cy="1526494"/>
          </a:xfrm>
          <a:prstGeom prst="trapezoid">
            <a:avLst>
              <a:gd name="adj" fmla="val 23936"/>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4182</a:t>
            </a:r>
          </a:p>
          <a:p>
            <a:pPr algn="ctr"/>
            <a:r>
              <a:rPr lang="en-US" sz="2400" dirty="0" smtClean="0">
                <a:solidFill>
                  <a:srgbClr val="000000"/>
                </a:solidFill>
              </a:rPr>
              <a:t>PROJECTED </a:t>
            </a:r>
            <a:endParaRPr lang="en-US" sz="2400" dirty="0">
              <a:solidFill>
                <a:srgbClr val="000000"/>
              </a:solidFill>
            </a:endParaRPr>
          </a:p>
          <a:p>
            <a:pPr algn="ctr"/>
            <a:r>
              <a:rPr lang="en-US" sz="2400" dirty="0" smtClean="0">
                <a:solidFill>
                  <a:srgbClr val="000000"/>
                </a:solidFill>
              </a:rPr>
              <a:t>K-12 TOTAL</a:t>
            </a:r>
            <a:endParaRPr lang="en-US" sz="2400" dirty="0">
              <a:solidFill>
                <a:srgbClr val="000000"/>
              </a:solidFill>
            </a:endParaRPr>
          </a:p>
        </p:txBody>
      </p:sp>
    </p:spTree>
    <p:extLst>
      <p:ext uri="{BB962C8B-B14F-4D97-AF65-F5344CB8AC3E}">
        <p14:creationId xmlns:p14="http://schemas.microsoft.com/office/powerpoint/2010/main" val="567242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67" y="42650"/>
            <a:ext cx="8839199" cy="1008130"/>
          </a:xfrm>
          <a:ln w="38100" cmpd="sng">
            <a:solidFill>
              <a:srgbClr val="FF0000"/>
            </a:solidFill>
          </a:ln>
        </p:spPr>
        <p:txBody>
          <a:bodyPr>
            <a:normAutofit fontScale="90000"/>
          </a:bodyPr>
          <a:lstStyle/>
          <a:p>
            <a:r>
              <a:rPr lang="en-US" b="1" dirty="0" smtClean="0"/>
              <a:t>WHAT IS A “NEEDS - BASED” BUDGET?</a:t>
            </a:r>
            <a:endParaRPr lang="en-US" b="1" dirty="0"/>
          </a:p>
        </p:txBody>
      </p:sp>
      <p:sp>
        <p:nvSpPr>
          <p:cNvPr id="3" name="Content Placeholder 2"/>
          <p:cNvSpPr>
            <a:spLocks noGrp="1"/>
          </p:cNvSpPr>
          <p:nvPr>
            <p:ph idx="1"/>
          </p:nvPr>
        </p:nvSpPr>
        <p:spPr>
          <a:xfrm>
            <a:off x="1" y="1238344"/>
            <a:ext cx="9144000" cy="5619656"/>
          </a:xfrm>
          <a:ln w="38100" cmpd="sng">
            <a:solidFill>
              <a:srgbClr val="FF0000"/>
            </a:solidFill>
          </a:ln>
        </p:spPr>
        <p:txBody>
          <a:bodyPr>
            <a:normAutofit/>
          </a:bodyPr>
          <a:lstStyle/>
          <a:p>
            <a:r>
              <a:rPr lang="en-US" b="1" dirty="0" smtClean="0"/>
              <a:t>A proposal from the administration to the SC that reflects needs and priorities as identified by Principals, Directors, and Central Office</a:t>
            </a:r>
          </a:p>
          <a:p>
            <a:pPr>
              <a:lnSpc>
                <a:spcPct val="120000"/>
              </a:lnSpc>
            </a:pPr>
            <a:r>
              <a:rPr lang="en-US" b="1" dirty="0" smtClean="0"/>
              <a:t>One that includes costs that are known or projected based upon current information</a:t>
            </a:r>
          </a:p>
          <a:p>
            <a:pPr>
              <a:lnSpc>
                <a:spcPct val="120000"/>
              </a:lnSpc>
            </a:pPr>
            <a:r>
              <a:rPr lang="en-US" b="1" dirty="0" smtClean="0"/>
              <a:t>One that results from enrollment increases </a:t>
            </a:r>
            <a:r>
              <a:rPr lang="en-US" b="1" dirty="0" smtClean="0">
                <a:solidFill>
                  <a:srgbClr val="FF0000"/>
                </a:solidFill>
              </a:rPr>
              <a:t>or</a:t>
            </a:r>
            <a:r>
              <a:rPr lang="en-US" b="1" dirty="0" smtClean="0"/>
              <a:t> new or emerging needs </a:t>
            </a:r>
            <a:r>
              <a:rPr lang="en-US" b="1" dirty="0" smtClean="0">
                <a:solidFill>
                  <a:srgbClr val="FF0000"/>
                </a:solidFill>
              </a:rPr>
              <a:t>or</a:t>
            </a:r>
            <a:r>
              <a:rPr lang="en-US" b="1" dirty="0" smtClean="0"/>
              <a:t> a backlog of needs  reflecting prior cuts or underfunding </a:t>
            </a:r>
          </a:p>
          <a:p>
            <a:pPr>
              <a:lnSpc>
                <a:spcPct val="120000"/>
              </a:lnSpc>
            </a:pPr>
            <a:r>
              <a:rPr lang="en-US" b="1" dirty="0" smtClean="0"/>
              <a:t>The beginning of the conversation</a:t>
            </a:r>
          </a:p>
          <a:p>
            <a:pPr>
              <a:lnSpc>
                <a:spcPct val="120000"/>
              </a:lnSpc>
            </a:pPr>
            <a:endParaRPr lang="en-US" b="1" dirty="0" smtClean="0"/>
          </a:p>
          <a:p>
            <a:pPr>
              <a:lnSpc>
                <a:spcPct val="120000"/>
              </a:lnSpc>
            </a:pPr>
            <a:endParaRPr lang="en-US" b="1" dirty="0"/>
          </a:p>
        </p:txBody>
      </p:sp>
      <p:sp>
        <p:nvSpPr>
          <p:cNvPr id="4" name="5-Point Star 3"/>
          <p:cNvSpPr/>
          <p:nvPr/>
        </p:nvSpPr>
        <p:spPr>
          <a:xfrm>
            <a:off x="7455647" y="5976470"/>
            <a:ext cx="627529" cy="567765"/>
          </a:xfrm>
          <a:prstGeom prst="star5">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1569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atin typeface="Trebuchet MS" charset="0"/>
              </a:rPr>
              <a:t>Guiding Principles</a:t>
            </a:r>
          </a:p>
        </p:txBody>
      </p:sp>
      <p:sp>
        <p:nvSpPr>
          <p:cNvPr id="3075" name="Content Placeholder 2"/>
          <p:cNvSpPr>
            <a:spLocks noGrp="1"/>
          </p:cNvSpPr>
          <p:nvPr>
            <p:ph idx="1"/>
          </p:nvPr>
        </p:nvSpPr>
        <p:spPr>
          <a:xfrm>
            <a:off x="209177" y="1676400"/>
            <a:ext cx="8782424" cy="4927600"/>
          </a:xfrm>
          <a:ln w="38100" cmpd="sng">
            <a:solidFill>
              <a:srgbClr val="FF0000"/>
            </a:solidFill>
          </a:ln>
        </p:spPr>
        <p:txBody>
          <a:bodyPr/>
          <a:lstStyle/>
          <a:p>
            <a:pPr marL="0" indent="0">
              <a:buFontTx/>
              <a:buNone/>
            </a:pPr>
            <a:r>
              <a:rPr lang="en-US" sz="2000" b="1" i="1" dirty="0">
                <a:latin typeface="Times New Roman" charset="0"/>
              </a:rPr>
              <a:t>The recommended budget will</a:t>
            </a:r>
            <a:r>
              <a:rPr lang="en-US" sz="2000" b="1" i="1" dirty="0" smtClean="0">
                <a:latin typeface="Times New Roman" charset="0"/>
              </a:rPr>
              <a:t>:</a:t>
            </a:r>
          </a:p>
          <a:p>
            <a:pPr marL="0" indent="0">
              <a:buFontTx/>
              <a:buNone/>
            </a:pPr>
            <a:endParaRPr lang="en-US" sz="2000" b="1" i="1" dirty="0">
              <a:latin typeface="Times New Roman" charset="0"/>
            </a:endParaRPr>
          </a:p>
          <a:p>
            <a:pPr marL="0" indent="0"/>
            <a:r>
              <a:rPr lang="en-US" sz="1800" dirty="0">
                <a:latin typeface="Times New Roman" charset="0"/>
              </a:rPr>
              <a:t>reflect the district mission and community expectations for excellence and respond to identified needs resulting from enrollment growth, increased mandates, and special education costs, while acknowledging fiscal realities, competing priorities, and other Town-wide needs.</a:t>
            </a:r>
          </a:p>
          <a:p>
            <a:pPr marL="0" indent="0"/>
            <a:endParaRPr lang="en-US" sz="1800" dirty="0">
              <a:latin typeface="Times New Roman" charset="0"/>
            </a:endParaRPr>
          </a:p>
          <a:p>
            <a:pPr marL="0" indent="0"/>
            <a:r>
              <a:rPr lang="en-US" sz="1800" dirty="0">
                <a:latin typeface="Times New Roman" charset="0"/>
              </a:rPr>
              <a:t>include funding requests which are necessary to address areas that have not kept pace with increased demands such as those above and include  professional staffing, clerical and administrative support and technology requirements.</a:t>
            </a:r>
          </a:p>
          <a:p>
            <a:pPr marL="0" indent="0"/>
            <a:endParaRPr lang="en-US" sz="1800" dirty="0">
              <a:latin typeface="Times New Roman" charset="0"/>
            </a:endParaRPr>
          </a:p>
          <a:p>
            <a:pPr marL="0" indent="0"/>
            <a:r>
              <a:rPr lang="en-US" sz="1800" dirty="0">
                <a:latin typeface="Times New Roman" charset="0"/>
              </a:rPr>
              <a:t>reflect contractual obligations as we know them, professional development and requirements, and staff supervision and support provisions to further the district</a:t>
            </a:r>
            <a:r>
              <a:rPr lang="ja-JP" altLang="en-US" sz="1800" dirty="0">
                <a:latin typeface="Times New Roman" charset="0"/>
              </a:rPr>
              <a:t>’</a:t>
            </a:r>
            <a:r>
              <a:rPr lang="en-US" sz="1800" dirty="0">
                <a:latin typeface="Times New Roman" charset="0"/>
              </a:rPr>
              <a:t>s goal of attracting, developing, and maintaining a highly qualified and adequately supported faculty and staff.</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5761" y="152400"/>
            <a:ext cx="8539180" cy="1015663"/>
          </a:xfrm>
          <a:prstGeom prst="rect">
            <a:avLst/>
          </a:prstGeom>
          <a:noFill/>
          <a:ln w="38100" cmpd="sng">
            <a:solidFill>
              <a:srgbClr val="FF0000"/>
            </a:solidFill>
          </a:ln>
        </p:spPr>
        <p:txBody>
          <a:bodyPr wrap="square" rtlCol="0">
            <a:spAutoFit/>
          </a:bodyPr>
          <a:lstStyle/>
          <a:p>
            <a:pPr algn="ctr"/>
            <a:r>
              <a:rPr lang="en-US" sz="3200" b="1" dirty="0" smtClean="0"/>
              <a:t>FY 14 Budget </a:t>
            </a:r>
            <a:r>
              <a:rPr lang="en-US" sz="2800" b="1" dirty="0" smtClean="0"/>
              <a:t>Budget Offsets (Gross and Net Budgets) Based on Initial December Budget</a:t>
            </a:r>
          </a:p>
        </p:txBody>
      </p:sp>
      <p:graphicFrame>
        <p:nvGraphicFramePr>
          <p:cNvPr id="4" name="Object 3"/>
          <p:cNvGraphicFramePr>
            <a:graphicFrameLocks noChangeAspect="1"/>
          </p:cNvGraphicFramePr>
          <p:nvPr>
            <p:extLst>
              <p:ext uri="{D42A27DB-BD31-4B8C-83A1-F6EECF244321}">
                <p14:modId xmlns:p14="http://schemas.microsoft.com/office/powerpoint/2010/main" val="2610614106"/>
              </p:ext>
            </p:extLst>
          </p:nvPr>
        </p:nvGraphicFramePr>
        <p:xfrm>
          <a:off x="119529" y="1255775"/>
          <a:ext cx="8904942" cy="5437871"/>
        </p:xfrm>
        <a:graphic>
          <a:graphicData uri="http://schemas.openxmlformats.org/presentationml/2006/ole">
            <mc:AlternateContent xmlns:mc="http://schemas.openxmlformats.org/markup-compatibility/2006">
              <mc:Choice xmlns:v="urn:schemas-microsoft-com:vml" Requires="v">
                <p:oleObj spid="_x0000_s6177" name="Worksheet" r:id="rId4" imgW="7210391" imgH="9096492" progId="Excel.Sheet.8">
                  <p:embed/>
                </p:oleObj>
              </mc:Choice>
              <mc:Fallback>
                <p:oleObj name="Worksheet" r:id="rId4" imgW="7210391" imgH="9096492" progId="Excel.Sheet.8">
                  <p:embed/>
                  <p:pic>
                    <p:nvPicPr>
                      <p:cNvPr id="0" name=""/>
                      <p:cNvPicPr/>
                      <p:nvPr/>
                    </p:nvPicPr>
                    <p:blipFill>
                      <a:blip r:embed="rId5"/>
                      <a:stretch>
                        <a:fillRect/>
                      </a:stretch>
                    </p:blipFill>
                    <p:spPr>
                      <a:xfrm>
                        <a:off x="119529" y="1255775"/>
                        <a:ext cx="8904942" cy="5437871"/>
                      </a:xfrm>
                      <a:prstGeom prst="rect">
                        <a:avLst/>
                      </a:prstGeom>
                      <a:ln w="38100" cmpd="sng">
                        <a:solidFill>
                          <a:srgbClr val="FF0000"/>
                        </a:solidFill>
                      </a:ln>
                    </p:spPr>
                  </p:pic>
                </p:oleObj>
              </mc:Fallback>
            </mc:AlternateContent>
          </a:graphicData>
        </a:graphic>
      </p:graphicFrame>
    </p:spTree>
    <p:extLst>
      <p:ext uri="{BB962C8B-B14F-4D97-AF65-F5344CB8AC3E}">
        <p14:creationId xmlns:p14="http://schemas.microsoft.com/office/powerpoint/2010/main" val="5416303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9803" y="133692"/>
            <a:ext cx="8941941" cy="1466508"/>
          </a:xfrm>
          <a:prstGeom prst="rect">
            <a:avLst/>
          </a:prstGeom>
          <a:ln w="28575" cmpd="sng">
            <a:solidFill>
              <a:srgbClr val="FF0000"/>
            </a:solidFill>
          </a:ln>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latin typeface="+mn-lt"/>
              </a:rPr>
              <a:t>Enrollment Related Requests</a:t>
            </a:r>
            <a:r>
              <a:rPr lang="en-US" dirty="0" smtClean="0"/>
              <a:t/>
            </a:r>
            <a:br>
              <a:rPr lang="en-US" dirty="0" smtClean="0"/>
            </a:br>
            <a:r>
              <a:rPr lang="en-US" sz="2400" b="1" dirty="0" smtClean="0"/>
              <a:t>Requests reflect both anticipated enrollment for September 2013 </a:t>
            </a:r>
            <a:br>
              <a:rPr lang="en-US" sz="2400" b="1" dirty="0" smtClean="0"/>
            </a:br>
            <a:r>
              <a:rPr lang="en-US" sz="2400" b="1" dirty="0" smtClean="0"/>
              <a:t>and underfunding of prior year needs as enrollments have grown.</a:t>
            </a:r>
            <a:endParaRPr lang="en-US" b="1" dirty="0"/>
          </a:p>
        </p:txBody>
      </p:sp>
      <p:sp>
        <p:nvSpPr>
          <p:cNvPr id="9" name="Content Placeholder 2"/>
          <p:cNvSpPr txBox="1">
            <a:spLocks/>
          </p:cNvSpPr>
          <p:nvPr/>
        </p:nvSpPr>
        <p:spPr>
          <a:xfrm>
            <a:off x="89803" y="1706082"/>
            <a:ext cx="8941941" cy="5151918"/>
          </a:xfrm>
          <a:prstGeom prst="rect">
            <a:avLst/>
          </a:prstGeom>
          <a:ln w="38100" cmpd="sng">
            <a:solidFill>
              <a:srgbClr val="FF0000"/>
            </a:solidFill>
          </a:ln>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sz="3600" b="1" dirty="0"/>
              <a:t>1</a:t>
            </a:r>
            <a:r>
              <a:rPr lang="en-US" sz="3600" b="1" dirty="0" smtClean="0"/>
              <a:t>.0 K-5 teacher</a:t>
            </a:r>
            <a:r>
              <a:rPr lang="en-US" sz="3600" b="1" dirty="0"/>
              <a:t>	</a:t>
            </a:r>
            <a:r>
              <a:rPr lang="en-US" sz="3600" b="1" dirty="0" smtClean="0"/>
              <a:t>				     	   $51,583</a:t>
            </a:r>
          </a:p>
          <a:p>
            <a:pPr>
              <a:lnSpc>
                <a:spcPct val="80000"/>
              </a:lnSpc>
            </a:pPr>
            <a:r>
              <a:rPr lang="en-US" sz="3600" b="1" dirty="0" smtClean="0"/>
              <a:t>4.0  gr. 7-12 teachers (core</a:t>
            </a:r>
            <a:r>
              <a:rPr lang="en-US" sz="3600" b="1" dirty="0"/>
              <a:t> </a:t>
            </a:r>
            <a:r>
              <a:rPr lang="en-US" sz="3600" b="1" dirty="0" smtClean="0"/>
              <a:t>        </a:t>
            </a:r>
          </a:p>
          <a:p>
            <a:pPr marL="0" indent="0">
              <a:lnSpc>
                <a:spcPct val="80000"/>
              </a:lnSpc>
              <a:buNone/>
            </a:pPr>
            <a:r>
              <a:rPr lang="en-US" sz="3600" b="1" dirty="0" smtClean="0"/>
              <a:t>   subjects and electives)		    		 $231,572</a:t>
            </a:r>
          </a:p>
          <a:p>
            <a:pPr>
              <a:lnSpc>
                <a:spcPct val="120000"/>
              </a:lnSpc>
            </a:pPr>
            <a:r>
              <a:rPr lang="en-US" sz="3600" b="1" dirty="0" smtClean="0"/>
              <a:t>additional bus and driver		  	   $46,809		</a:t>
            </a:r>
          </a:p>
          <a:p>
            <a:pPr>
              <a:lnSpc>
                <a:spcPct val="110000"/>
              </a:lnSpc>
            </a:pPr>
            <a:r>
              <a:rPr lang="en-US" sz="3600" b="1" dirty="0" smtClean="0"/>
              <a:t>assistant X-country coach		</a:t>
            </a:r>
            <a:r>
              <a:rPr lang="en-US" sz="3600" b="1" dirty="0"/>
              <a:t> </a:t>
            </a:r>
            <a:r>
              <a:rPr lang="en-US" sz="3600" b="1" dirty="0" smtClean="0"/>
              <a:t>         $1,623</a:t>
            </a:r>
          </a:p>
          <a:p>
            <a:pPr>
              <a:lnSpc>
                <a:spcPct val="110000"/>
              </a:lnSpc>
            </a:pPr>
            <a:r>
              <a:rPr lang="en-US" sz="3600" b="1" dirty="0" smtClean="0"/>
              <a:t>assistant sailing coach					      $1,623</a:t>
            </a:r>
          </a:p>
          <a:p>
            <a:pPr marL="0" indent="0">
              <a:lnSpc>
                <a:spcPct val="110000"/>
              </a:lnSpc>
              <a:buNone/>
            </a:pPr>
            <a:r>
              <a:rPr lang="en-US" sz="3600" b="1" u="sng" dirty="0" smtClean="0"/>
              <a:t>Total in Enrollment Related = $333,210  </a:t>
            </a:r>
            <a:endParaRPr lang="en-US" sz="3600" b="1" u="sng" dirty="0"/>
          </a:p>
        </p:txBody>
      </p:sp>
      <p:sp>
        <p:nvSpPr>
          <p:cNvPr id="10" name="Content Placeholder 3"/>
          <p:cNvSpPr txBox="1">
            <a:spLocks/>
          </p:cNvSpPr>
          <p:nvPr/>
        </p:nvSpPr>
        <p:spPr>
          <a:xfrm flipH="1">
            <a:off x="9407166" y="1600200"/>
            <a:ext cx="818741" cy="511784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smtClean="0"/>
          </a:p>
          <a:p>
            <a:pPr marL="0" indent="0">
              <a:buFont typeface="Arial"/>
              <a:buNone/>
            </a:pPr>
            <a:endParaRPr lang="en-US" dirty="0" smtClean="0"/>
          </a:p>
          <a:p>
            <a:pPr marL="0" indent="0">
              <a:buFont typeface="Arial"/>
              <a:buNone/>
            </a:pPr>
            <a:endParaRPr lang="en-US" dirty="0" smtClean="0"/>
          </a:p>
          <a:p>
            <a:pPr marL="0" indent="0">
              <a:buFont typeface="Arial"/>
              <a:buNone/>
            </a:pPr>
            <a:r>
              <a:rPr lang="en-US" dirty="0" smtClean="0"/>
              <a:t>						</a:t>
            </a:r>
            <a:endParaRPr lang="en-US" dirty="0"/>
          </a:p>
        </p:txBody>
      </p:sp>
    </p:spTree>
    <p:extLst>
      <p:ext uri="{BB962C8B-B14F-4D97-AF65-F5344CB8AC3E}">
        <p14:creationId xmlns:p14="http://schemas.microsoft.com/office/powerpoint/2010/main" val="13284143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0800000" flipV="1">
            <a:off x="0" y="111537"/>
            <a:ext cx="9144000" cy="6746463"/>
          </a:xfrm>
          <a:prstGeom prst="rect">
            <a:avLst/>
          </a:prstGeom>
          <a:ln w="38100" cmpd="sng">
            <a:solidFill>
              <a:srgbClr val="FF0000"/>
            </a:solidFill>
          </a:ln>
        </p:spPr>
        <p:txBody>
          <a:bodyPr wrap="square">
            <a:spAutoFit/>
          </a:bodyPr>
          <a:lstStyle/>
          <a:p>
            <a:pPr algn="ctr">
              <a:lnSpc>
                <a:spcPct val="140000"/>
              </a:lnSpc>
            </a:pPr>
            <a:r>
              <a:rPr lang="en-US" sz="3600" b="1" u="sng" dirty="0" smtClean="0"/>
              <a:t>Restoration of Needed Positions or Services</a:t>
            </a:r>
            <a:endParaRPr lang="en-US" sz="3600" b="1" dirty="0" smtClean="0"/>
          </a:p>
          <a:p>
            <a:r>
              <a:rPr lang="en-US" sz="2800" b="1" dirty="0" smtClean="0"/>
              <a:t>These roles and services existed formerly, but have been cut or reduced over the past 5 years (some when </a:t>
            </a:r>
            <a:r>
              <a:rPr lang="en-US" sz="2800" b="1" dirty="0"/>
              <a:t>the proposed operating budget override request was reduced in Spring 2009).  Positions are necessary to the effective and efficient operation of the schools; enrollment and other needs have increased since 2009</a:t>
            </a:r>
            <a:r>
              <a:rPr lang="en-US" sz="2800" b="1" dirty="0" smtClean="0"/>
              <a:t>.</a:t>
            </a:r>
          </a:p>
          <a:p>
            <a:r>
              <a:rPr lang="en-US" b="1" dirty="0" smtClean="0"/>
              <a:t> </a:t>
            </a:r>
            <a:endParaRPr lang="en-US" b="1" dirty="0"/>
          </a:p>
          <a:p>
            <a:r>
              <a:rPr lang="en-US" sz="2800" b="1" dirty="0" smtClean="0"/>
              <a:t> 0.5  middle </a:t>
            </a:r>
            <a:r>
              <a:rPr lang="en-US" sz="2800" b="1" dirty="0"/>
              <a:t>school librarian 	</a:t>
            </a:r>
            <a:r>
              <a:rPr lang="en-US" sz="2800" b="1" dirty="0" smtClean="0"/>
              <a:t>					$30,302</a:t>
            </a:r>
          </a:p>
          <a:p>
            <a:endParaRPr lang="en-US" sz="2800" b="1" dirty="0"/>
          </a:p>
          <a:p>
            <a:r>
              <a:rPr lang="en-US" sz="2800" b="1" dirty="0" smtClean="0"/>
              <a:t> 1.0  middle </a:t>
            </a:r>
            <a:r>
              <a:rPr lang="en-US" sz="2800" b="1" dirty="0"/>
              <a:t>school technology specialist </a:t>
            </a:r>
            <a:r>
              <a:rPr lang="en-US" sz="2800" b="1" i="1" dirty="0"/>
              <a:t>		</a:t>
            </a:r>
            <a:r>
              <a:rPr lang="en-US" sz="2800" b="1" dirty="0" smtClean="0"/>
              <a:t>$56,107</a:t>
            </a:r>
          </a:p>
          <a:p>
            <a:endParaRPr lang="en-US" sz="2800" b="1" i="1" dirty="0"/>
          </a:p>
          <a:p>
            <a:r>
              <a:rPr lang="en-US" sz="2800" b="1" dirty="0" smtClean="0"/>
              <a:t> 0.6  K</a:t>
            </a:r>
            <a:r>
              <a:rPr lang="en-US" sz="2800" b="1" dirty="0"/>
              <a:t>-12 mathematics director </a:t>
            </a:r>
            <a:r>
              <a:rPr lang="en-US" sz="2800" b="1" dirty="0" smtClean="0"/>
              <a:t>(full time)</a:t>
            </a:r>
            <a:r>
              <a:rPr lang="en-US" sz="2800" b="1" i="1" dirty="0"/>
              <a:t>	</a:t>
            </a:r>
            <a:r>
              <a:rPr lang="en-US" sz="2800" b="1" i="1" dirty="0" smtClean="0"/>
              <a:t>	</a:t>
            </a:r>
            <a:r>
              <a:rPr lang="en-US" sz="2800" b="1" dirty="0" smtClean="0"/>
              <a:t>$61,849</a:t>
            </a:r>
          </a:p>
          <a:p>
            <a:endParaRPr lang="en-US" sz="2800" b="1" dirty="0" smtClean="0"/>
          </a:p>
          <a:p>
            <a:r>
              <a:rPr lang="en-US" sz="2800" b="1" dirty="0" smtClean="0"/>
              <a:t> 2.0  elementary </a:t>
            </a:r>
            <a:r>
              <a:rPr lang="en-US" sz="2800" b="1" dirty="0"/>
              <a:t>assistant principals </a:t>
            </a:r>
            <a:r>
              <a:rPr lang="en-US" sz="2800" b="1" dirty="0" smtClean="0"/>
              <a:t>			     $190,332</a:t>
            </a:r>
            <a:endParaRPr lang="en-US" sz="2800" b="1" dirty="0"/>
          </a:p>
        </p:txBody>
      </p:sp>
    </p:spTree>
    <p:extLst>
      <p:ext uri="{BB962C8B-B14F-4D97-AF65-F5344CB8AC3E}">
        <p14:creationId xmlns:p14="http://schemas.microsoft.com/office/powerpoint/2010/main" val="20657476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581" y="179587"/>
            <a:ext cx="9049419" cy="6481774"/>
          </a:xfrm>
          <a:prstGeom prst="rect">
            <a:avLst/>
          </a:prstGeom>
          <a:ln w="38100" cmpd="sng">
            <a:solidFill>
              <a:srgbClr val="FF0000"/>
            </a:solidFill>
          </a:ln>
        </p:spPr>
        <p:txBody>
          <a:bodyPr wrap="square">
            <a:spAutoFit/>
          </a:bodyPr>
          <a:lstStyle/>
          <a:p>
            <a:pPr>
              <a:lnSpc>
                <a:spcPct val="80000"/>
              </a:lnSpc>
            </a:pPr>
            <a:r>
              <a:rPr lang="en-US" sz="2800" b="1" dirty="0" smtClean="0"/>
              <a:t>(restoration continued)</a:t>
            </a:r>
          </a:p>
          <a:p>
            <a:endParaRPr lang="en-US" sz="2800" b="1" dirty="0"/>
          </a:p>
          <a:p>
            <a:pPr>
              <a:lnSpc>
                <a:spcPct val="90000"/>
              </a:lnSpc>
            </a:pPr>
            <a:r>
              <a:rPr lang="en-US" sz="3200" b="1" dirty="0" smtClean="0"/>
              <a:t> 1.0 </a:t>
            </a:r>
            <a:r>
              <a:rPr lang="en-US" sz="3200" b="1" dirty="0"/>
              <a:t>PRS special education </a:t>
            </a:r>
            <a:r>
              <a:rPr lang="en-US" sz="3200" b="1" i="1" dirty="0"/>
              <a:t>						</a:t>
            </a:r>
            <a:r>
              <a:rPr lang="en-US" sz="3200" b="1" dirty="0" smtClean="0"/>
              <a:t> $61,034</a:t>
            </a:r>
          </a:p>
          <a:p>
            <a:endParaRPr lang="en-US" sz="3200" b="1" dirty="0"/>
          </a:p>
          <a:p>
            <a:pPr>
              <a:lnSpc>
                <a:spcPct val="90000"/>
              </a:lnSpc>
            </a:pPr>
            <a:r>
              <a:rPr lang="en-US" sz="3200" b="1" dirty="0" smtClean="0"/>
              <a:t> 1.0 </a:t>
            </a:r>
            <a:r>
              <a:rPr lang="en-US" sz="3200" b="1" dirty="0" err="1" smtClean="0"/>
              <a:t>custod</a:t>
            </a:r>
            <a:r>
              <a:rPr lang="en-US" sz="3200" b="1" dirty="0" smtClean="0"/>
              <a:t>./</a:t>
            </a:r>
            <a:r>
              <a:rPr lang="en-US" sz="3200" b="1" dirty="0" err="1" smtClean="0"/>
              <a:t>mainten</a:t>
            </a:r>
            <a:r>
              <a:rPr lang="en-US" sz="3200" b="1" dirty="0" smtClean="0"/>
              <a:t>. </a:t>
            </a:r>
            <a:r>
              <a:rPr lang="en-US" sz="3200" b="1" dirty="0"/>
              <a:t>support/</a:t>
            </a:r>
            <a:r>
              <a:rPr lang="en-US" sz="3200" b="1" dirty="0" smtClean="0"/>
              <a:t>supervisor $</a:t>
            </a:r>
            <a:r>
              <a:rPr lang="en-US" sz="3200" b="1" dirty="0"/>
              <a:t>65,000</a:t>
            </a:r>
          </a:p>
          <a:p>
            <a:endParaRPr lang="en-US" sz="3200" b="1" dirty="0" smtClean="0"/>
          </a:p>
          <a:p>
            <a:pPr>
              <a:lnSpc>
                <a:spcPct val="90000"/>
              </a:lnSpc>
            </a:pPr>
            <a:r>
              <a:rPr lang="en-US" sz="3200" b="1" dirty="0" smtClean="0"/>
              <a:t> 3 </a:t>
            </a:r>
            <a:r>
              <a:rPr lang="en-US" sz="3200" b="1" dirty="0"/>
              <a:t>additional college helpers for summer </a:t>
            </a:r>
            <a:r>
              <a:rPr lang="en-US" sz="3200" b="1" dirty="0" err="1" smtClean="0"/>
              <a:t>mainten</a:t>
            </a:r>
            <a:r>
              <a:rPr lang="en-US" sz="3200" b="1" dirty="0" smtClean="0"/>
              <a:t>./</a:t>
            </a:r>
            <a:r>
              <a:rPr lang="en-US" sz="3200" b="1" dirty="0"/>
              <a:t>custodial work										</a:t>
            </a:r>
            <a:r>
              <a:rPr lang="en-US" sz="3200" b="1" dirty="0" smtClean="0"/>
              <a:t>$12,650</a:t>
            </a:r>
          </a:p>
          <a:p>
            <a:endParaRPr lang="en-US" sz="3200" b="1" dirty="0"/>
          </a:p>
          <a:p>
            <a:pPr>
              <a:lnSpc>
                <a:spcPct val="90000"/>
              </a:lnSpc>
            </a:pPr>
            <a:r>
              <a:rPr lang="en-US" sz="3200" b="1" dirty="0" smtClean="0"/>
              <a:t> </a:t>
            </a:r>
            <a:r>
              <a:rPr lang="en-US" sz="3200" b="1" strike="sngStrike" dirty="0" smtClean="0"/>
              <a:t>30</a:t>
            </a:r>
            <a:r>
              <a:rPr lang="en-US" sz="3200" b="1" dirty="0" smtClean="0"/>
              <a:t> 25 hrs./</a:t>
            </a:r>
            <a:r>
              <a:rPr lang="en-US" sz="3200" b="1" dirty="0"/>
              <a:t>wk. for the high school postsecondary </a:t>
            </a:r>
            <a:r>
              <a:rPr lang="en-US" sz="3200" b="1" dirty="0" smtClean="0"/>
              <a:t>   support </a:t>
            </a:r>
            <a:r>
              <a:rPr lang="en-US" sz="3200" b="1" dirty="0"/>
              <a:t>center </a:t>
            </a:r>
            <a:r>
              <a:rPr lang="en-US" sz="3200" b="1" i="1" dirty="0"/>
              <a:t>				  </a:t>
            </a:r>
            <a:r>
              <a:rPr lang="en-US" sz="3200" b="1" i="1" dirty="0" smtClean="0"/>
              <a:t>	</a:t>
            </a:r>
            <a:r>
              <a:rPr lang="en-US" sz="3200" b="1" dirty="0" smtClean="0"/>
              <a:t> </a:t>
            </a:r>
            <a:r>
              <a:rPr lang="en-US" sz="3200" b="1" strike="sngStrike" dirty="0" smtClean="0"/>
              <a:t>$18,348</a:t>
            </a:r>
            <a:r>
              <a:rPr lang="en-US" sz="3200" b="1" dirty="0" smtClean="0"/>
              <a:t>		$15,290</a:t>
            </a:r>
            <a:endParaRPr lang="en-US" sz="3200" b="1" strike="sngStrike" dirty="0" smtClean="0"/>
          </a:p>
          <a:p>
            <a:endParaRPr lang="en-US" sz="3200" b="1" i="1" dirty="0"/>
          </a:p>
          <a:p>
            <a:r>
              <a:rPr lang="en-US" sz="3200" b="1" u="sng" dirty="0" smtClean="0"/>
              <a:t>Total: </a:t>
            </a:r>
            <a:r>
              <a:rPr lang="en-US" sz="3200" b="1" u="sng" dirty="0"/>
              <a:t>Restoration category = </a:t>
            </a:r>
            <a:r>
              <a:rPr lang="en-US" sz="3200" b="1" u="sng" strike="sngStrike" dirty="0"/>
              <a:t>$</a:t>
            </a:r>
            <a:r>
              <a:rPr lang="en-US" sz="3200" b="1" u="sng" strike="sngStrike" dirty="0" smtClean="0"/>
              <a:t>495,622</a:t>
            </a:r>
            <a:r>
              <a:rPr lang="en-US" sz="3200" b="1" u="sng" dirty="0" smtClean="0"/>
              <a:t>   $492,564</a:t>
            </a:r>
          </a:p>
          <a:p>
            <a:endParaRPr lang="en-US" sz="3200" b="1" dirty="0"/>
          </a:p>
        </p:txBody>
      </p:sp>
    </p:spTree>
    <p:extLst>
      <p:ext uri="{BB962C8B-B14F-4D97-AF65-F5344CB8AC3E}">
        <p14:creationId xmlns:p14="http://schemas.microsoft.com/office/powerpoint/2010/main" val="10828065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97" y="116981"/>
            <a:ext cx="8919883" cy="1496666"/>
          </a:xfrm>
          <a:ln w="38100" cmpd="sng">
            <a:solidFill>
              <a:srgbClr val="FF0000"/>
            </a:solidFill>
          </a:ln>
        </p:spPr>
        <p:txBody>
          <a:bodyPr>
            <a:normAutofit/>
          </a:bodyPr>
          <a:lstStyle/>
          <a:p>
            <a:r>
              <a:rPr lang="en-US" b="1" dirty="0"/>
              <a:t>Initiatives to Enhance Programs</a:t>
            </a:r>
            <a:br>
              <a:rPr lang="en-US" b="1" dirty="0"/>
            </a:br>
            <a:r>
              <a:rPr lang="en-US" sz="2200" b="1" dirty="0"/>
              <a:t>These </a:t>
            </a:r>
            <a:r>
              <a:rPr lang="en-US" sz="2200" b="1" dirty="0" smtClean="0"/>
              <a:t>resources are needed </a:t>
            </a:r>
            <a:r>
              <a:rPr lang="en-US" sz="2200" b="1" dirty="0"/>
              <a:t>to incorporate pilot programs </a:t>
            </a:r>
            <a:r>
              <a:rPr lang="en-US" sz="2200" b="1" dirty="0" smtClean="0"/>
              <a:t/>
            </a:r>
            <a:br>
              <a:rPr lang="en-US" sz="2200" b="1" dirty="0" smtClean="0"/>
            </a:br>
            <a:r>
              <a:rPr lang="en-US" sz="2200" b="1" dirty="0" smtClean="0"/>
              <a:t>and </a:t>
            </a:r>
            <a:r>
              <a:rPr lang="en-US" sz="2200" b="1" dirty="0"/>
              <a:t>to </a:t>
            </a:r>
            <a:r>
              <a:rPr lang="en-US" sz="2200" b="1" dirty="0" smtClean="0"/>
              <a:t>provide better support for </a:t>
            </a:r>
            <a:r>
              <a:rPr lang="en-US" sz="2200" b="1" dirty="0"/>
              <a:t>existing </a:t>
            </a:r>
            <a:r>
              <a:rPr lang="en-US" sz="2200" b="1" dirty="0" smtClean="0"/>
              <a:t>programs and facilities. </a:t>
            </a:r>
            <a:endParaRPr lang="en-US" sz="2200" dirty="0"/>
          </a:p>
        </p:txBody>
      </p:sp>
      <p:sp>
        <p:nvSpPr>
          <p:cNvPr id="3" name="Content Placeholder 2"/>
          <p:cNvSpPr>
            <a:spLocks noGrp="1"/>
          </p:cNvSpPr>
          <p:nvPr>
            <p:ph idx="1"/>
          </p:nvPr>
        </p:nvSpPr>
        <p:spPr>
          <a:xfrm>
            <a:off x="119529" y="1628588"/>
            <a:ext cx="8919883" cy="5229412"/>
          </a:xfrm>
          <a:ln w="38100" cmpd="sng">
            <a:solidFill>
              <a:srgbClr val="FF0000"/>
            </a:solidFill>
          </a:ln>
        </p:spPr>
        <p:txBody>
          <a:bodyPr>
            <a:normAutofit fontScale="25000" lnSpcReduction="20000"/>
          </a:bodyPr>
          <a:lstStyle/>
          <a:p>
            <a:pPr>
              <a:lnSpc>
                <a:spcPct val="120000"/>
              </a:lnSpc>
            </a:pPr>
            <a:r>
              <a:rPr lang="en-US" sz="9600" b="1" dirty="0" smtClean="0"/>
              <a:t>HS Global Citizenship Program</a:t>
            </a:r>
          </a:p>
          <a:p>
            <a:pPr marL="0" indent="0">
              <a:buNone/>
            </a:pPr>
            <a:r>
              <a:rPr lang="en-US" sz="9600" b="1" dirty="0" smtClean="0"/>
              <a:t>	leader and advisor stipends (prior HEF funding)          $6,200</a:t>
            </a:r>
          </a:p>
          <a:p>
            <a:endParaRPr lang="en-US" sz="9600" b="1" dirty="0" smtClean="0"/>
          </a:p>
          <a:p>
            <a:r>
              <a:rPr lang="en-US" sz="9600" b="1" dirty="0" smtClean="0"/>
              <a:t>Freshman Advisory program</a:t>
            </a:r>
          </a:p>
          <a:p>
            <a:pPr marL="0" indent="0">
              <a:buNone/>
            </a:pPr>
            <a:r>
              <a:rPr lang="en-US" sz="9600" b="1" dirty="0" smtClean="0"/>
              <a:t>	teacher advisor stipends (prior volunteer)			    $7,585</a:t>
            </a:r>
          </a:p>
          <a:p>
            <a:endParaRPr lang="en-US" sz="9600" b="1" dirty="0" smtClean="0"/>
          </a:p>
          <a:p>
            <a:r>
              <a:rPr lang="en-US" sz="9600" b="1" dirty="0" smtClean="0"/>
              <a:t>HS Language Lab</a:t>
            </a:r>
          </a:p>
          <a:p>
            <a:pPr marL="0" indent="0">
              <a:buNone/>
            </a:pPr>
            <a:r>
              <a:rPr lang="en-US" sz="9600" b="1" dirty="0" smtClean="0"/>
              <a:t>	lab aide hours (+ 5 </a:t>
            </a:r>
            <a:r>
              <a:rPr lang="en-US" sz="9600" b="1" dirty="0" err="1" smtClean="0"/>
              <a:t>hrs</a:t>
            </a:r>
            <a:r>
              <a:rPr lang="en-US" sz="9600" b="1" dirty="0" smtClean="0"/>
              <a:t>/</a:t>
            </a:r>
            <a:r>
              <a:rPr lang="en-US" sz="9600" b="1" dirty="0" err="1" smtClean="0"/>
              <a:t>wk</a:t>
            </a:r>
            <a:r>
              <a:rPr lang="en-US" sz="9600" b="1" dirty="0" smtClean="0"/>
              <a:t>)							    $3,058</a:t>
            </a:r>
          </a:p>
          <a:p>
            <a:endParaRPr lang="en-US" sz="9600" b="1" dirty="0" smtClean="0"/>
          </a:p>
          <a:p>
            <a:r>
              <a:rPr lang="en-US" sz="9600" b="1" dirty="0" smtClean="0"/>
              <a:t>General equip., copier, maintenance</a:t>
            </a:r>
          </a:p>
          <a:p>
            <a:pPr marL="0" indent="0">
              <a:buNone/>
            </a:pPr>
            <a:r>
              <a:rPr lang="en-US" sz="9600" b="1" dirty="0"/>
              <a:t>	</a:t>
            </a:r>
            <a:r>
              <a:rPr lang="en-US" sz="9600" b="1" dirty="0" smtClean="0"/>
              <a:t>increased funding levels								  $27,000</a:t>
            </a:r>
          </a:p>
          <a:p>
            <a:pPr marL="0" indent="0">
              <a:buNone/>
            </a:pPr>
            <a:endParaRPr lang="en-US" sz="9600" b="1" dirty="0"/>
          </a:p>
          <a:p>
            <a:pPr marL="0" indent="0">
              <a:buNone/>
            </a:pPr>
            <a:r>
              <a:rPr lang="en-US" sz="9600" b="1" u="sng" dirty="0" smtClean="0"/>
              <a:t>Total in Enhanced Programs category = $43,843</a:t>
            </a:r>
          </a:p>
          <a:p>
            <a:pPr marL="0" indent="0">
              <a:buNone/>
            </a:pPr>
            <a:r>
              <a:rPr lang="en-US" sz="8000" b="1" dirty="0"/>
              <a:t>	</a:t>
            </a:r>
            <a:r>
              <a:rPr lang="en-US" sz="8000" b="1" dirty="0" smtClean="0"/>
              <a:t>		</a:t>
            </a:r>
            <a:r>
              <a:rPr lang="en-US" dirty="0" smtClean="0"/>
              <a:t>	</a:t>
            </a:r>
          </a:p>
          <a:p>
            <a:endParaRPr lang="en-US" dirty="0"/>
          </a:p>
        </p:txBody>
      </p:sp>
    </p:spTree>
    <p:extLst>
      <p:ext uri="{BB962C8B-B14F-4D97-AF65-F5344CB8AC3E}">
        <p14:creationId xmlns:p14="http://schemas.microsoft.com/office/powerpoint/2010/main" val="30362227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4471" y="104588"/>
            <a:ext cx="8904941" cy="1314824"/>
          </a:xfrm>
          <a:ln w="38100" cmpd="sng">
            <a:solidFill>
              <a:srgbClr val="FF0000"/>
            </a:solidFill>
          </a:ln>
        </p:spPr>
        <p:txBody>
          <a:bodyPr>
            <a:normAutofit/>
          </a:bodyPr>
          <a:lstStyle/>
          <a:p>
            <a:r>
              <a:rPr lang="en-US" sz="3600" b="1" dirty="0" smtClean="0"/>
              <a:t>Areas of Unique Need</a:t>
            </a:r>
            <a:br>
              <a:rPr lang="en-US" sz="3600" b="1" dirty="0" smtClean="0"/>
            </a:br>
            <a:r>
              <a:rPr lang="en-US" sz="2200" b="1" dirty="0" smtClean="0"/>
              <a:t>Includes responding to: state and federal mandates, changing student demographics, and social/emotional and health needs</a:t>
            </a:r>
            <a:endParaRPr lang="en-US" sz="2200" b="1" dirty="0"/>
          </a:p>
        </p:txBody>
      </p:sp>
      <p:sp>
        <p:nvSpPr>
          <p:cNvPr id="5" name="Content Placeholder 4"/>
          <p:cNvSpPr>
            <a:spLocks noGrp="1"/>
          </p:cNvSpPr>
          <p:nvPr>
            <p:ph sz="half" idx="1"/>
          </p:nvPr>
        </p:nvSpPr>
        <p:spPr>
          <a:xfrm>
            <a:off x="134471" y="1583765"/>
            <a:ext cx="8904941" cy="5035176"/>
          </a:xfrm>
          <a:ln w="38100" cmpd="sng">
            <a:solidFill>
              <a:srgbClr val="FF0000"/>
            </a:solidFill>
          </a:ln>
        </p:spPr>
        <p:txBody>
          <a:bodyPr>
            <a:noAutofit/>
          </a:bodyPr>
          <a:lstStyle/>
          <a:p>
            <a:pPr>
              <a:lnSpc>
                <a:spcPct val="50000"/>
              </a:lnSpc>
            </a:pPr>
            <a:endParaRPr lang="en-US" sz="3200" b="1" dirty="0" smtClean="0"/>
          </a:p>
          <a:p>
            <a:pPr>
              <a:lnSpc>
                <a:spcPct val="50000"/>
              </a:lnSpc>
            </a:pPr>
            <a:r>
              <a:rPr lang="en-US" sz="3200" b="1" dirty="0" smtClean="0"/>
              <a:t>Central office -.5 clerical support 			$14,611</a:t>
            </a:r>
          </a:p>
          <a:p>
            <a:pPr>
              <a:lnSpc>
                <a:spcPct val="50000"/>
              </a:lnSpc>
            </a:pPr>
            <a:endParaRPr lang="en-US" sz="3200" b="1" dirty="0" smtClean="0"/>
          </a:p>
          <a:p>
            <a:pPr>
              <a:lnSpc>
                <a:spcPct val="50000"/>
              </a:lnSpc>
            </a:pPr>
            <a:r>
              <a:rPr lang="en-US" sz="3200" b="1" dirty="0" smtClean="0"/>
              <a:t>Transition room tutor (27.5/</a:t>
            </a:r>
            <a:r>
              <a:rPr lang="en-US" sz="3200" b="1" dirty="0" err="1" smtClean="0"/>
              <a:t>wk</a:t>
            </a:r>
            <a:r>
              <a:rPr lang="en-US" sz="3200" b="1" dirty="0" smtClean="0"/>
              <a:t>) 		    	$27,723</a:t>
            </a:r>
          </a:p>
          <a:p>
            <a:pPr>
              <a:lnSpc>
                <a:spcPct val="50000"/>
              </a:lnSpc>
            </a:pPr>
            <a:endParaRPr lang="en-US" sz="3200" b="1" dirty="0" smtClean="0"/>
          </a:p>
          <a:p>
            <a:pPr>
              <a:lnSpc>
                <a:spcPct val="50000"/>
              </a:lnSpc>
            </a:pPr>
            <a:r>
              <a:rPr lang="en-US" sz="3200" b="1" dirty="0" smtClean="0"/>
              <a:t>HS health aide increase (+ 5hrs/</a:t>
            </a:r>
            <a:r>
              <a:rPr lang="en-US" sz="3200" b="1" dirty="0" err="1" smtClean="0"/>
              <a:t>wk</a:t>
            </a:r>
            <a:r>
              <a:rPr lang="en-US" sz="3200" b="1" dirty="0" smtClean="0"/>
              <a:t>)        $3,058</a:t>
            </a:r>
          </a:p>
          <a:p>
            <a:pPr>
              <a:lnSpc>
                <a:spcPct val="50000"/>
              </a:lnSpc>
            </a:pPr>
            <a:endParaRPr lang="en-US" sz="3200" b="1" dirty="0" smtClean="0"/>
          </a:p>
          <a:p>
            <a:pPr>
              <a:lnSpc>
                <a:spcPct val="50000"/>
              </a:lnSpc>
            </a:pPr>
            <a:r>
              <a:rPr lang="en-US" sz="3200" b="1" strike="sngStrike" dirty="0" smtClean="0"/>
              <a:t>Algebra II support – teacher stipends     $2,400</a:t>
            </a:r>
          </a:p>
          <a:p>
            <a:pPr>
              <a:lnSpc>
                <a:spcPct val="50000"/>
              </a:lnSpc>
            </a:pPr>
            <a:endParaRPr lang="en-US" sz="3200" b="1" strike="sngStrike" dirty="0" smtClean="0"/>
          </a:p>
          <a:p>
            <a:pPr>
              <a:lnSpc>
                <a:spcPct val="50000"/>
              </a:lnSpc>
            </a:pPr>
            <a:r>
              <a:rPr lang="en-US" sz="3200" b="1" dirty="0" smtClean="0"/>
              <a:t>Title IX  clerical support  					       $3,000	</a:t>
            </a:r>
          </a:p>
          <a:p>
            <a:pPr>
              <a:lnSpc>
                <a:spcPct val="50000"/>
              </a:lnSpc>
            </a:pPr>
            <a:r>
              <a:rPr lang="en-US" sz="3200" b="1" dirty="0" smtClean="0"/>
              <a:t>	</a:t>
            </a:r>
          </a:p>
          <a:p>
            <a:pPr>
              <a:lnSpc>
                <a:spcPct val="50000"/>
              </a:lnSpc>
            </a:pPr>
            <a:r>
              <a:rPr lang="en-US" sz="3200" b="1" dirty="0" smtClean="0"/>
              <a:t>Title IX  dance team coaches				  $3,108</a:t>
            </a:r>
          </a:p>
          <a:p>
            <a:pPr>
              <a:lnSpc>
                <a:spcPct val="50000"/>
              </a:lnSpc>
            </a:pPr>
            <a:endParaRPr lang="en-US" sz="3200" b="1" dirty="0" smtClean="0"/>
          </a:p>
          <a:p>
            <a:pPr marL="0" indent="0">
              <a:lnSpc>
                <a:spcPct val="50000"/>
              </a:lnSpc>
              <a:buNone/>
            </a:pPr>
            <a:r>
              <a:rPr lang="en-US" sz="3200" b="1" u="sng" dirty="0" smtClean="0"/>
              <a:t>Total in Unique Need category		$51,500</a:t>
            </a:r>
          </a:p>
        </p:txBody>
      </p:sp>
    </p:spTree>
    <p:extLst>
      <p:ext uri="{BB962C8B-B14F-4D97-AF65-F5344CB8AC3E}">
        <p14:creationId xmlns:p14="http://schemas.microsoft.com/office/powerpoint/2010/main" val="27555262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12" y="140167"/>
            <a:ext cx="8940799" cy="1143000"/>
          </a:xfrm>
          <a:ln w="38100" cmpd="sng">
            <a:solidFill>
              <a:srgbClr val="FF0000"/>
            </a:solidFill>
          </a:ln>
        </p:spPr>
        <p:txBody>
          <a:bodyPr/>
          <a:lstStyle/>
          <a:p>
            <a:r>
              <a:rPr lang="en-US" dirty="0" smtClean="0"/>
              <a:t>ADDITIONAL FTEs by CATEGORY</a:t>
            </a:r>
            <a:endParaRPr lang="en-US" dirty="0"/>
          </a:p>
        </p:txBody>
      </p:sp>
      <p:sp>
        <p:nvSpPr>
          <p:cNvPr id="3" name="Content Placeholder 2"/>
          <p:cNvSpPr>
            <a:spLocks noGrp="1"/>
          </p:cNvSpPr>
          <p:nvPr>
            <p:ph sz="half" idx="1"/>
          </p:nvPr>
        </p:nvSpPr>
        <p:spPr>
          <a:xfrm>
            <a:off x="149412" y="1467224"/>
            <a:ext cx="4316506" cy="4884271"/>
          </a:xfrm>
          <a:ln w="38100" cmpd="sng">
            <a:solidFill>
              <a:srgbClr val="FF0000"/>
            </a:solidFill>
          </a:ln>
        </p:spPr>
        <p:txBody>
          <a:bodyPr>
            <a:normAutofit lnSpcReduction="10000"/>
          </a:bodyPr>
          <a:lstStyle/>
          <a:p>
            <a:pPr marL="0" indent="0">
              <a:lnSpc>
                <a:spcPct val="110000"/>
              </a:lnSpc>
              <a:buNone/>
            </a:pPr>
            <a:r>
              <a:rPr lang="en-US" b="1" u="sng" dirty="0" smtClean="0"/>
              <a:t>*Professional Staff</a:t>
            </a:r>
          </a:p>
          <a:p>
            <a:pPr marL="0" indent="0">
              <a:lnSpc>
                <a:spcPct val="110000"/>
              </a:lnSpc>
              <a:buNone/>
            </a:pPr>
            <a:r>
              <a:rPr lang="en-US" b="1" dirty="0" smtClean="0"/>
              <a:t>     Admin.</a:t>
            </a:r>
            <a:r>
              <a:rPr lang="en-US" b="1" dirty="0"/>
              <a:t> </a:t>
            </a:r>
            <a:r>
              <a:rPr lang="en-US" b="1" dirty="0" smtClean="0"/>
              <a:t>Elem. APs  	   2.0	Math DH 			   0.6</a:t>
            </a:r>
          </a:p>
          <a:p>
            <a:pPr marL="0" indent="0">
              <a:lnSpc>
                <a:spcPct val="110000"/>
              </a:lnSpc>
              <a:buNone/>
            </a:pPr>
            <a:r>
              <a:rPr lang="en-US" b="1" dirty="0" smtClean="0"/>
              <a:t>     Classroom teachers  5.0</a:t>
            </a:r>
          </a:p>
          <a:p>
            <a:pPr marL="0" indent="0">
              <a:lnSpc>
                <a:spcPct val="80000"/>
              </a:lnSpc>
              <a:buNone/>
            </a:pPr>
            <a:r>
              <a:rPr lang="en-US" b="1" dirty="0"/>
              <a:t>	</a:t>
            </a:r>
            <a:r>
              <a:rPr lang="en-US" b="1" dirty="0" smtClean="0"/>
              <a:t>	(</a:t>
            </a:r>
            <a:r>
              <a:rPr lang="en-US" sz="1800" b="1" dirty="0" smtClean="0"/>
              <a:t>MS &amp; HS 4.0, Elem. 1.0</a:t>
            </a:r>
            <a:r>
              <a:rPr lang="en-US" b="1" dirty="0" smtClean="0"/>
              <a:t>) </a:t>
            </a:r>
          </a:p>
          <a:p>
            <a:pPr marL="0" indent="0">
              <a:lnSpc>
                <a:spcPct val="110000"/>
              </a:lnSpc>
              <a:buNone/>
            </a:pPr>
            <a:r>
              <a:rPr lang="en-US" b="1" dirty="0"/>
              <a:t>	</a:t>
            </a:r>
            <a:r>
              <a:rPr lang="en-US" b="1" dirty="0" smtClean="0"/>
              <a:t>Tech Specialist MS	   1.0</a:t>
            </a:r>
          </a:p>
          <a:p>
            <a:pPr marL="0" indent="0">
              <a:lnSpc>
                <a:spcPct val="110000"/>
              </a:lnSpc>
              <a:buNone/>
            </a:pPr>
            <a:r>
              <a:rPr lang="en-US" b="1" dirty="0" smtClean="0"/>
              <a:t>	Library/Media MS    0.5</a:t>
            </a:r>
          </a:p>
          <a:p>
            <a:pPr marL="0" indent="0">
              <a:lnSpc>
                <a:spcPct val="110000"/>
              </a:lnSpc>
              <a:buNone/>
            </a:pPr>
            <a:r>
              <a:rPr lang="en-US" b="1" dirty="0"/>
              <a:t>	</a:t>
            </a:r>
            <a:r>
              <a:rPr lang="en-US" b="1" dirty="0" smtClean="0"/>
              <a:t>Spec. Ed.  PRS		   1.0</a:t>
            </a:r>
          </a:p>
          <a:p>
            <a:pPr marL="0" indent="0">
              <a:lnSpc>
                <a:spcPct val="110000"/>
              </a:lnSpc>
              <a:buNone/>
            </a:pPr>
            <a:r>
              <a:rPr lang="en-US" b="1" dirty="0" smtClean="0"/>
              <a:t>*</a:t>
            </a:r>
            <a:r>
              <a:rPr lang="en-US" sz="2400" b="1" dirty="0" smtClean="0"/>
              <a:t>(of which 4 FTEs extend the   	time of existing positions)</a:t>
            </a:r>
            <a:endParaRPr lang="en-US" sz="2400" b="1" dirty="0"/>
          </a:p>
        </p:txBody>
      </p:sp>
      <p:sp>
        <p:nvSpPr>
          <p:cNvPr id="4" name="Content Placeholder 3"/>
          <p:cNvSpPr>
            <a:spLocks noGrp="1"/>
          </p:cNvSpPr>
          <p:nvPr>
            <p:ph sz="half" idx="2"/>
          </p:nvPr>
        </p:nvSpPr>
        <p:spPr>
          <a:xfrm>
            <a:off x="4669117" y="1465730"/>
            <a:ext cx="4421094" cy="4884271"/>
          </a:xfrm>
          <a:ln w="38100" cmpd="sng">
            <a:solidFill>
              <a:srgbClr val="FF0000"/>
            </a:solidFill>
          </a:ln>
        </p:spPr>
        <p:txBody>
          <a:bodyPr>
            <a:normAutofit lnSpcReduction="10000"/>
          </a:bodyPr>
          <a:lstStyle/>
          <a:p>
            <a:pPr marL="0" indent="0">
              <a:lnSpc>
                <a:spcPct val="110000"/>
              </a:lnSpc>
              <a:buNone/>
            </a:pPr>
            <a:r>
              <a:rPr lang="en-US" b="1" u="sng" dirty="0" smtClean="0"/>
              <a:t>Support Staff - Salaried</a:t>
            </a:r>
          </a:p>
          <a:p>
            <a:pPr marL="0" indent="0">
              <a:lnSpc>
                <a:spcPct val="110000"/>
              </a:lnSpc>
              <a:buNone/>
            </a:pPr>
            <a:r>
              <a:rPr lang="en-US" b="1" dirty="0"/>
              <a:t>	</a:t>
            </a:r>
            <a:r>
              <a:rPr lang="en-US" b="1" dirty="0" smtClean="0"/>
              <a:t>Sec./Clerical  C.O.	  	 0.5</a:t>
            </a:r>
          </a:p>
          <a:p>
            <a:pPr marL="0" indent="0">
              <a:lnSpc>
                <a:spcPct val="110000"/>
              </a:lnSpc>
              <a:buNone/>
            </a:pPr>
            <a:r>
              <a:rPr lang="en-US" b="1" dirty="0"/>
              <a:t>	</a:t>
            </a:r>
            <a:r>
              <a:rPr lang="en-US" b="1" dirty="0" smtClean="0"/>
              <a:t>Bus Driver (new bus) 	 1.0</a:t>
            </a:r>
          </a:p>
          <a:p>
            <a:pPr marL="0" indent="0">
              <a:lnSpc>
                <a:spcPct val="110000"/>
              </a:lnSpc>
              <a:buNone/>
            </a:pPr>
            <a:r>
              <a:rPr lang="en-US" b="1" dirty="0"/>
              <a:t>	</a:t>
            </a:r>
            <a:r>
              <a:rPr lang="en-US" b="1" dirty="0" smtClean="0"/>
              <a:t>Custodial/</a:t>
            </a:r>
            <a:r>
              <a:rPr lang="en-US" b="1" dirty="0" err="1" smtClean="0"/>
              <a:t>Superv</a:t>
            </a:r>
            <a:r>
              <a:rPr lang="en-US" b="1" dirty="0" smtClean="0"/>
              <a:t>.        1.0</a:t>
            </a:r>
          </a:p>
          <a:p>
            <a:pPr marL="0" indent="0">
              <a:lnSpc>
                <a:spcPct val="110000"/>
              </a:lnSpc>
              <a:buNone/>
            </a:pPr>
            <a:r>
              <a:rPr lang="en-US" b="1" u="sng" dirty="0" smtClean="0"/>
              <a:t>Support Staff – Hourly</a:t>
            </a:r>
          </a:p>
          <a:p>
            <a:pPr marL="0" indent="0">
              <a:lnSpc>
                <a:spcPct val="110000"/>
              </a:lnSpc>
              <a:buNone/>
            </a:pPr>
            <a:r>
              <a:rPr lang="en-US" b="1" dirty="0"/>
              <a:t>	</a:t>
            </a:r>
            <a:r>
              <a:rPr lang="en-US" b="1" dirty="0" err="1"/>
              <a:t>Paras</a:t>
            </a:r>
            <a:r>
              <a:rPr lang="en-US" b="1" dirty="0"/>
              <a:t> and </a:t>
            </a:r>
            <a:r>
              <a:rPr lang="en-US" b="1" dirty="0" smtClean="0"/>
              <a:t>tutors/wk. 62.5</a:t>
            </a:r>
            <a:endParaRPr lang="en-US" b="1" dirty="0"/>
          </a:p>
          <a:p>
            <a:pPr marL="0" indent="0">
              <a:lnSpc>
                <a:spcPct val="80000"/>
              </a:lnSpc>
              <a:buNone/>
            </a:pPr>
            <a:r>
              <a:rPr lang="en-US" sz="1900" b="1" dirty="0" smtClean="0"/>
              <a:t>	(transition tutor, college career aide, 	lang. lab, health  aide)</a:t>
            </a:r>
          </a:p>
          <a:p>
            <a:pPr marL="0" indent="0">
              <a:lnSpc>
                <a:spcPct val="110000"/>
              </a:lnSpc>
              <a:buNone/>
            </a:pPr>
            <a:r>
              <a:rPr lang="en-US" b="1" dirty="0"/>
              <a:t>	</a:t>
            </a:r>
            <a:r>
              <a:rPr lang="en-US" b="1" dirty="0" smtClean="0"/>
              <a:t>Other </a:t>
            </a:r>
            <a:r>
              <a:rPr lang="en-US" b="1" dirty="0" err="1" smtClean="0"/>
              <a:t>Stipended</a:t>
            </a:r>
            <a:r>
              <a:rPr lang="en-US" b="1" dirty="0" smtClean="0"/>
              <a:t> (PT)</a:t>
            </a:r>
          </a:p>
          <a:p>
            <a:pPr marL="0" indent="0">
              <a:lnSpc>
                <a:spcPct val="80000"/>
              </a:lnSpc>
              <a:buNone/>
            </a:pPr>
            <a:r>
              <a:rPr lang="en-US" b="1" dirty="0"/>
              <a:t>	</a:t>
            </a:r>
            <a:r>
              <a:rPr lang="en-US" sz="1900" b="1" dirty="0" smtClean="0"/>
              <a:t>(summer college help 3, coaches 3)</a:t>
            </a:r>
            <a:endParaRPr lang="en-US" sz="1900" b="1" dirty="0"/>
          </a:p>
        </p:txBody>
      </p:sp>
    </p:spTree>
    <p:extLst>
      <p:ext uri="{BB962C8B-B14F-4D97-AF65-F5344CB8AC3E}">
        <p14:creationId xmlns:p14="http://schemas.microsoft.com/office/powerpoint/2010/main" val="3844402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905973260"/>
              </p:ext>
            </p:extLst>
          </p:nvPr>
        </p:nvGraphicFramePr>
        <p:xfrm>
          <a:off x="0" y="0"/>
          <a:ext cx="9144000" cy="68373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14297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4471" y="274638"/>
            <a:ext cx="8904941" cy="1147762"/>
          </a:xfrm>
          <a:ln w="38100" cmpd="sng">
            <a:solidFill>
              <a:srgbClr val="FF0000"/>
            </a:solidFill>
          </a:ln>
        </p:spPr>
        <p:txBody>
          <a:bodyPr>
            <a:normAutofit/>
          </a:bodyPr>
          <a:lstStyle/>
          <a:p>
            <a:pPr>
              <a:lnSpc>
                <a:spcPct val="80000"/>
              </a:lnSpc>
            </a:pPr>
            <a:r>
              <a:rPr lang="en-US" sz="4000" b="1" dirty="0" smtClean="0"/>
              <a:t>Justified Needs, but </a:t>
            </a:r>
            <a:r>
              <a:rPr lang="en-US" sz="4000" b="1" dirty="0" smtClean="0">
                <a:solidFill>
                  <a:srgbClr val="FF0000"/>
                </a:solidFill>
              </a:rPr>
              <a:t>NOT</a:t>
            </a:r>
            <a:r>
              <a:rPr lang="en-US" sz="4000" b="1" dirty="0" smtClean="0"/>
              <a:t> in Proposed Budget at this time</a:t>
            </a:r>
            <a:endParaRPr lang="en-US" sz="4000" b="1" dirty="0"/>
          </a:p>
        </p:txBody>
      </p:sp>
      <p:sp>
        <p:nvSpPr>
          <p:cNvPr id="5" name="Content Placeholder 4"/>
          <p:cNvSpPr>
            <a:spLocks noGrp="1"/>
          </p:cNvSpPr>
          <p:nvPr>
            <p:ph sz="half" idx="1"/>
          </p:nvPr>
        </p:nvSpPr>
        <p:spPr>
          <a:xfrm>
            <a:off x="134471" y="1498600"/>
            <a:ext cx="4361329" cy="5239870"/>
          </a:xfrm>
          <a:ln w="28575" cmpd="sng">
            <a:solidFill>
              <a:srgbClr val="FF0000"/>
            </a:solidFill>
          </a:ln>
        </p:spPr>
        <p:txBody>
          <a:bodyPr>
            <a:noAutofit/>
          </a:bodyPr>
          <a:lstStyle/>
          <a:p>
            <a:pPr>
              <a:lnSpc>
                <a:spcPct val="90000"/>
              </a:lnSpc>
            </a:pPr>
            <a:r>
              <a:rPr lang="en-US" b="1" dirty="0" smtClean="0"/>
              <a:t>Restoration of 2.25 MS and elem. adjustment counselors </a:t>
            </a:r>
            <a:r>
              <a:rPr lang="en-US" sz="2400" b="1" dirty="0" smtClean="0"/>
              <a:t>($142,768)</a:t>
            </a:r>
          </a:p>
          <a:p>
            <a:pPr marL="0" indent="0">
              <a:lnSpc>
                <a:spcPct val="70000"/>
              </a:lnSpc>
              <a:buNone/>
            </a:pPr>
            <a:endParaRPr lang="en-US" b="1" dirty="0" smtClean="0"/>
          </a:p>
          <a:p>
            <a:pPr>
              <a:lnSpc>
                <a:spcPct val="90000"/>
              </a:lnSpc>
            </a:pPr>
            <a:r>
              <a:rPr lang="en-US" b="1" dirty="0" smtClean="0"/>
              <a:t>Additional 1.0 elem. teacher to mitigate large class sizes </a:t>
            </a:r>
            <a:r>
              <a:rPr lang="en-US" sz="2400" b="1" dirty="0" smtClean="0"/>
              <a:t>($53,806)</a:t>
            </a:r>
          </a:p>
          <a:p>
            <a:pPr>
              <a:lnSpc>
                <a:spcPct val="70000"/>
              </a:lnSpc>
            </a:pPr>
            <a:endParaRPr lang="en-US" sz="2400" b="1" dirty="0" smtClean="0"/>
          </a:p>
          <a:p>
            <a:pPr>
              <a:lnSpc>
                <a:spcPct val="90000"/>
              </a:lnSpc>
            </a:pPr>
            <a:r>
              <a:rPr lang="en-US" b="1" dirty="0" smtClean="0"/>
              <a:t>Additional aide/</a:t>
            </a:r>
            <a:r>
              <a:rPr lang="en-US" b="1" dirty="0" err="1" smtClean="0"/>
              <a:t>para</a:t>
            </a:r>
            <a:r>
              <a:rPr lang="en-US" b="1" dirty="0" smtClean="0"/>
              <a:t> </a:t>
            </a:r>
            <a:r>
              <a:rPr lang="en-US" b="1" dirty="0" err="1" smtClean="0"/>
              <a:t>hrs</a:t>
            </a:r>
            <a:r>
              <a:rPr lang="en-US" b="1" dirty="0" smtClean="0"/>
              <a:t> </a:t>
            </a:r>
            <a:r>
              <a:rPr lang="en-US" sz="2400" b="1" dirty="0" smtClean="0"/>
              <a:t>(each 7.5/</a:t>
            </a:r>
            <a:r>
              <a:rPr lang="en-US" sz="2400" b="1" dirty="0" err="1" smtClean="0"/>
              <a:t>wk</a:t>
            </a:r>
            <a:r>
              <a:rPr lang="en-US" b="1" dirty="0" smtClean="0"/>
              <a:t>): HS health room and lang. lab </a:t>
            </a:r>
            <a:r>
              <a:rPr lang="en-US" sz="2400" b="1" dirty="0" smtClean="0"/>
              <a:t>($4,587) </a:t>
            </a:r>
            <a:endParaRPr lang="en-US" b="1" dirty="0"/>
          </a:p>
        </p:txBody>
      </p:sp>
      <p:sp>
        <p:nvSpPr>
          <p:cNvPr id="6" name="Content Placeholder 5"/>
          <p:cNvSpPr>
            <a:spLocks noGrp="1"/>
          </p:cNvSpPr>
          <p:nvPr>
            <p:ph sz="half" idx="2"/>
          </p:nvPr>
        </p:nvSpPr>
        <p:spPr>
          <a:xfrm>
            <a:off x="4648200" y="1498599"/>
            <a:ext cx="4391212" cy="5239871"/>
          </a:xfrm>
          <a:ln w="28575" cmpd="sng">
            <a:solidFill>
              <a:srgbClr val="FF0000"/>
            </a:solidFill>
          </a:ln>
        </p:spPr>
        <p:txBody>
          <a:bodyPr>
            <a:noAutofit/>
          </a:bodyPr>
          <a:lstStyle/>
          <a:p>
            <a:pPr>
              <a:lnSpc>
                <a:spcPct val="90000"/>
              </a:lnSpc>
              <a:spcAft>
                <a:spcPts val="300"/>
              </a:spcAft>
            </a:pPr>
            <a:r>
              <a:rPr lang="en-US" b="1" dirty="0" smtClean="0"/>
              <a:t>0.6 elementary reading evaluator (</a:t>
            </a:r>
            <a:r>
              <a:rPr lang="en-US" sz="2400" b="1" dirty="0" smtClean="0"/>
              <a:t>$51,748</a:t>
            </a:r>
            <a:r>
              <a:rPr lang="en-US" b="1" dirty="0" smtClean="0"/>
              <a:t>)</a:t>
            </a:r>
          </a:p>
          <a:p>
            <a:pPr marL="0" indent="0">
              <a:lnSpc>
                <a:spcPct val="50000"/>
              </a:lnSpc>
              <a:spcAft>
                <a:spcPts val="300"/>
              </a:spcAft>
              <a:buNone/>
            </a:pPr>
            <a:endParaRPr lang="en-US" b="1" dirty="0"/>
          </a:p>
          <a:p>
            <a:pPr>
              <a:lnSpc>
                <a:spcPct val="90000"/>
              </a:lnSpc>
            </a:pPr>
            <a:r>
              <a:rPr lang="en-US" b="1" dirty="0" smtClean="0"/>
              <a:t>Additional tutor hours </a:t>
            </a:r>
            <a:r>
              <a:rPr lang="en-US" sz="2400" b="1" dirty="0" smtClean="0"/>
              <a:t>(7.5/</a:t>
            </a:r>
            <a:r>
              <a:rPr lang="en-US" sz="2400" b="1" dirty="0" err="1" smtClean="0"/>
              <a:t>wk</a:t>
            </a:r>
            <a:r>
              <a:rPr lang="en-US" b="1" dirty="0" smtClean="0"/>
              <a:t>) for transitional room program  (</a:t>
            </a:r>
            <a:r>
              <a:rPr lang="en-US" sz="2400" b="1" dirty="0" smtClean="0"/>
              <a:t>$5,545</a:t>
            </a:r>
            <a:r>
              <a:rPr lang="en-US" b="1" dirty="0" smtClean="0"/>
              <a:t>)</a:t>
            </a:r>
          </a:p>
          <a:p>
            <a:pPr marL="0" indent="0">
              <a:lnSpc>
                <a:spcPct val="50000"/>
              </a:lnSpc>
              <a:buNone/>
            </a:pPr>
            <a:endParaRPr lang="en-US" b="1" dirty="0" smtClean="0"/>
          </a:p>
          <a:p>
            <a:pPr>
              <a:lnSpc>
                <a:spcPct val="90000"/>
              </a:lnSpc>
            </a:pPr>
            <a:r>
              <a:rPr lang="en-US" b="1" dirty="0"/>
              <a:t>T</a:t>
            </a:r>
            <a:r>
              <a:rPr lang="en-US" b="1" dirty="0" smtClean="0"/>
              <a:t>ext, instruct. materials, equip., </a:t>
            </a:r>
            <a:r>
              <a:rPr lang="en-US" b="1" dirty="0" err="1" smtClean="0"/>
              <a:t>mainten</a:t>
            </a:r>
            <a:r>
              <a:rPr lang="en-US" b="1" dirty="0" smtClean="0"/>
              <a:t>. projects</a:t>
            </a:r>
          </a:p>
          <a:p>
            <a:pPr marL="0" indent="0">
              <a:lnSpc>
                <a:spcPct val="90000"/>
              </a:lnSpc>
              <a:buNone/>
            </a:pPr>
            <a:r>
              <a:rPr lang="en-US" b="1" dirty="0" smtClean="0"/>
              <a:t>	(</a:t>
            </a:r>
            <a:r>
              <a:rPr lang="en-US" sz="2400" b="1" dirty="0" smtClean="0"/>
              <a:t>$100K estimate</a:t>
            </a:r>
            <a:r>
              <a:rPr lang="en-US" b="1" dirty="0" smtClean="0"/>
              <a:t>)</a:t>
            </a:r>
            <a:endParaRPr lang="en-US" b="1" dirty="0"/>
          </a:p>
          <a:p>
            <a:pPr marL="0" indent="0">
              <a:lnSpc>
                <a:spcPct val="120000"/>
              </a:lnSpc>
              <a:spcAft>
                <a:spcPts val="200"/>
              </a:spcAft>
              <a:buNone/>
            </a:pPr>
            <a:r>
              <a:rPr lang="en-US" b="1" u="sng" dirty="0" smtClean="0"/>
              <a:t>Total: requests not included</a:t>
            </a:r>
            <a:r>
              <a:rPr lang="en-US" b="1" dirty="0" smtClean="0"/>
              <a:t>   (</a:t>
            </a:r>
            <a:r>
              <a:rPr lang="en-US" sz="2400" b="1" dirty="0" smtClean="0"/>
              <a:t>$358,484</a:t>
            </a:r>
            <a:r>
              <a:rPr lang="en-US" b="1" dirty="0" smtClean="0"/>
              <a:t>)</a:t>
            </a:r>
            <a:endParaRPr lang="en-US" b="1" dirty="0"/>
          </a:p>
        </p:txBody>
      </p:sp>
    </p:spTree>
    <p:extLst>
      <p:ext uri="{BB962C8B-B14F-4D97-AF65-F5344CB8AC3E}">
        <p14:creationId xmlns:p14="http://schemas.microsoft.com/office/powerpoint/2010/main" val="7759002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816170811"/>
              </p:ext>
            </p:extLst>
          </p:nvPr>
        </p:nvGraphicFramePr>
        <p:xfrm>
          <a:off x="353568" y="402336"/>
          <a:ext cx="8375904" cy="59131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0712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atin typeface="Trebuchet MS" charset="0"/>
              </a:rPr>
              <a:t>Guiding Principles</a:t>
            </a:r>
          </a:p>
        </p:txBody>
      </p:sp>
      <p:sp>
        <p:nvSpPr>
          <p:cNvPr id="3075" name="Content Placeholder 2"/>
          <p:cNvSpPr>
            <a:spLocks noGrp="1"/>
          </p:cNvSpPr>
          <p:nvPr>
            <p:ph idx="1"/>
          </p:nvPr>
        </p:nvSpPr>
        <p:spPr>
          <a:xfrm>
            <a:off x="194235" y="1371600"/>
            <a:ext cx="8797365" cy="5277224"/>
          </a:xfrm>
          <a:ln w="38100" cmpd="sng">
            <a:solidFill>
              <a:srgbClr val="FF0000"/>
            </a:solidFill>
          </a:ln>
        </p:spPr>
        <p:txBody>
          <a:bodyPr/>
          <a:lstStyle/>
          <a:p>
            <a:pPr marL="0" indent="0">
              <a:buFontTx/>
              <a:buNone/>
            </a:pPr>
            <a:r>
              <a:rPr lang="en-US" sz="2000" b="1" i="1" dirty="0">
                <a:latin typeface="Times New Roman" charset="0"/>
              </a:rPr>
              <a:t>The recommended budget will:</a:t>
            </a:r>
          </a:p>
          <a:p>
            <a:pPr marL="0" indent="0"/>
            <a:r>
              <a:rPr lang="en-US" sz="1800" dirty="0">
                <a:latin typeface="Times New Roman" charset="0"/>
              </a:rPr>
              <a:t>provide funding to meet state and federal mandates and DESE regulations, including those related to the special education and ELE laws, MA Accountability Standards, Common Core curriculum adoptions, and the new Educator Evaluation Standards, will be incorporated into the recommended budget.</a:t>
            </a:r>
          </a:p>
          <a:p>
            <a:pPr marL="0" indent="0"/>
            <a:endParaRPr lang="en-US" sz="1800" dirty="0">
              <a:latin typeface="Times New Roman" charset="0"/>
            </a:endParaRPr>
          </a:p>
          <a:p>
            <a:pPr marL="0" indent="0"/>
            <a:r>
              <a:rPr lang="en-US" sz="1800" dirty="0">
                <a:latin typeface="Times New Roman" charset="0"/>
              </a:rPr>
              <a:t>include proposals for funding maintenance of, and capital improvements to, school buildings and properties and acquisition or replacement/upgrading of specialized equipment and technology enhancements.</a:t>
            </a:r>
          </a:p>
          <a:p>
            <a:pPr marL="0" indent="0"/>
            <a:endParaRPr lang="en-US" sz="1800" dirty="0">
              <a:latin typeface="Times New Roman" charset="0"/>
            </a:endParaRPr>
          </a:p>
          <a:p>
            <a:pPr marL="0" indent="0"/>
            <a:r>
              <a:rPr lang="en-US" sz="1800" dirty="0">
                <a:latin typeface="Times New Roman" charset="0"/>
              </a:rPr>
              <a:t>will provide adequate funding for projected utilities/energy costs and for contracted services, such as for transportation and preventive maintenance.</a:t>
            </a:r>
          </a:p>
          <a:p>
            <a:pPr marL="0" indent="0">
              <a:buFontTx/>
              <a:buNone/>
            </a:pPr>
            <a:endParaRPr lang="en-US" sz="1800" dirty="0">
              <a:latin typeface="Times New Roman" charset="0"/>
            </a:endParaRPr>
          </a:p>
          <a:p>
            <a:pPr marL="0" indent="0"/>
            <a:r>
              <a:rPr lang="en-US" sz="1800" dirty="0">
                <a:latin typeface="Times New Roman" charset="0"/>
              </a:rPr>
              <a:t>will responsibly develop and reflect consideration of cost effective approaches to acquiring, managing resources and will include appropriate documentation of  both  needs and proposed solutions.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flipH="1">
            <a:off x="9583400" y="4579483"/>
            <a:ext cx="590142" cy="49952225"/>
          </a:xfrm>
          <a:prstGeom prst="rect">
            <a:avLst/>
          </a:prstGeom>
        </p:spPr>
        <p:txBody>
          <a:bodyPr wrap="square">
            <a:spAutoFit/>
          </a:bodyPr>
          <a:lstStyle/>
          <a:p>
            <a:r>
              <a:rPr lang="en-US" b="1" dirty="0"/>
              <a:t>SPECIAL </a:t>
            </a:r>
            <a:r>
              <a:rPr lang="en-US" b="1" dirty="0" smtClean="0"/>
              <a:t>DUCATIN </a:t>
            </a:r>
            <a:r>
              <a:rPr lang="en-US" b="1" dirty="0"/>
              <a:t>BUDGET AS % OF TOTAL SCHOOL OPERATING BUDGET</a:t>
            </a:r>
          </a:p>
          <a:p>
            <a:endParaRPr lang="en-US" b="1" dirty="0"/>
          </a:p>
          <a:p>
            <a:r>
              <a:rPr lang="fr-FR" b="1" dirty="0"/>
              <a:t>FY ’98 TO FY ’13</a:t>
            </a:r>
          </a:p>
          <a:p>
            <a:endParaRPr lang="fr-FR" b="1" dirty="0"/>
          </a:p>
          <a:p>
            <a:endParaRPr lang="fr-FR" b="1" dirty="0"/>
          </a:p>
          <a:p>
            <a:r>
              <a:rPr lang="fr-FR" b="1" u="sng" dirty="0"/>
              <a:t>Fiscal </a:t>
            </a:r>
            <a:r>
              <a:rPr lang="fr-FR" b="1" u="sng" dirty="0" err="1"/>
              <a:t>Year</a:t>
            </a:r>
            <a:r>
              <a:rPr lang="fr-FR" b="1" dirty="0"/>
              <a:t>	</a:t>
            </a:r>
            <a:r>
              <a:rPr lang="fr-FR" b="1" u="sng" dirty="0"/>
              <a:t>% of Total Operating</a:t>
            </a:r>
            <a:r>
              <a:rPr lang="fr-FR" b="1" dirty="0"/>
              <a:t>	</a:t>
            </a:r>
            <a:r>
              <a:rPr lang="fr-FR" b="1" u="sng" dirty="0"/>
              <a:t>Circuit </a:t>
            </a:r>
            <a:r>
              <a:rPr lang="fr-FR" b="1" u="sng" dirty="0" err="1"/>
              <a:t>Breaker</a:t>
            </a:r>
            <a:endParaRPr lang="fr-FR" b="1" dirty="0"/>
          </a:p>
          <a:p>
            <a:r>
              <a:rPr lang="fr-FR" b="1" dirty="0"/>
              <a:t>FY 98	15.7%</a:t>
            </a:r>
          </a:p>
          <a:p>
            <a:r>
              <a:rPr lang="fr-FR" b="1" dirty="0"/>
              <a:t>FY 99	16.8%</a:t>
            </a:r>
          </a:p>
          <a:p>
            <a:r>
              <a:rPr lang="fr-FR" b="1" dirty="0"/>
              <a:t>FY 00	17.8%</a:t>
            </a:r>
          </a:p>
          <a:p>
            <a:r>
              <a:rPr lang="fr-FR" b="1" dirty="0"/>
              <a:t>FY 01	17.1%</a:t>
            </a:r>
          </a:p>
          <a:p>
            <a:r>
              <a:rPr lang="fr-FR" b="1" dirty="0"/>
              <a:t>FY 02	17.7%</a:t>
            </a:r>
          </a:p>
          <a:p>
            <a:r>
              <a:rPr lang="fr-FR" b="1" dirty="0"/>
              <a:t>FY 03	19.0%</a:t>
            </a:r>
          </a:p>
          <a:p>
            <a:r>
              <a:rPr lang="fr-FR" b="1" dirty="0"/>
              <a:t>FY 04	20.1%	125,804</a:t>
            </a:r>
          </a:p>
          <a:p>
            <a:r>
              <a:rPr lang="fr-FR" b="1" dirty="0"/>
              <a:t>FY 05	20.9%	150,000	</a:t>
            </a:r>
          </a:p>
          <a:p>
            <a:r>
              <a:rPr lang="fr-FR" b="1" dirty="0"/>
              <a:t>FY 06	20.6%	589,384</a:t>
            </a:r>
          </a:p>
          <a:p>
            <a:r>
              <a:rPr lang="fr-FR" b="1" dirty="0"/>
              <a:t>FY 07	20.6%	556,912</a:t>
            </a:r>
          </a:p>
          <a:p>
            <a:r>
              <a:rPr lang="fr-FR" b="1" dirty="0"/>
              <a:t>FY 08	22.5%	641,777</a:t>
            </a:r>
          </a:p>
          <a:p>
            <a:r>
              <a:rPr lang="fr-FR" b="1" dirty="0"/>
              <a:t>FY 09	23.3%	607,366</a:t>
            </a:r>
          </a:p>
          <a:p>
            <a:r>
              <a:rPr lang="fr-FR" b="1" dirty="0"/>
              <a:t>FY 10	23.3%	845,081</a:t>
            </a:r>
          </a:p>
          <a:p>
            <a:r>
              <a:rPr lang="fr-FR" b="1" dirty="0"/>
              <a:t>FY 11	21.5%	513,039</a:t>
            </a:r>
          </a:p>
          <a:p>
            <a:r>
              <a:rPr lang="fr-FR" b="1" dirty="0"/>
              <a:t>FY 12 	24.6%	438,670</a:t>
            </a:r>
          </a:p>
          <a:p>
            <a:r>
              <a:rPr lang="en-US" b="1" dirty="0"/>
              <a:t>FY 13 (proposed)	25.1%	767,625</a:t>
            </a:r>
          </a:p>
          <a:p>
            <a:endParaRPr lang="en-US" b="1" dirty="0"/>
          </a:p>
          <a:p>
            <a:endParaRPr lang="en-US" b="1" dirty="0"/>
          </a:p>
          <a:p>
            <a:r>
              <a:rPr lang="en-US" b="1" dirty="0"/>
              <a:t>(Budget figures are net of grants and offsets, including Circuit Breaker)</a:t>
            </a:r>
          </a:p>
          <a:p>
            <a:endParaRPr lang="en-US" b="1" dirty="0"/>
          </a:p>
          <a:p>
            <a:endParaRPr lang="en-US" b="1" dirty="0"/>
          </a:p>
        </p:txBody>
      </p:sp>
      <p:graphicFrame>
        <p:nvGraphicFramePr>
          <p:cNvPr id="4" name="Object 3"/>
          <p:cNvGraphicFramePr>
            <a:graphicFrameLocks noChangeAspect="1"/>
          </p:cNvGraphicFramePr>
          <p:nvPr>
            <p:extLst>
              <p:ext uri="{D42A27DB-BD31-4B8C-83A1-F6EECF244321}">
                <p14:modId xmlns:p14="http://schemas.microsoft.com/office/powerpoint/2010/main" val="1460212911"/>
              </p:ext>
            </p:extLst>
          </p:nvPr>
        </p:nvGraphicFramePr>
        <p:xfrm>
          <a:off x="136526" y="176213"/>
          <a:ext cx="8874456" cy="6607175"/>
        </p:xfrm>
        <a:graphic>
          <a:graphicData uri="http://schemas.openxmlformats.org/presentationml/2006/ole">
            <mc:AlternateContent xmlns:mc="http://schemas.openxmlformats.org/markup-compatibility/2006">
              <mc:Choice xmlns:v="urn:schemas-microsoft-com:vml" Requires="v">
                <p:oleObj spid="_x0000_s3110" name="Document" r:id="rId5" imgW="9144000" imgH="6781800" progId="Word.Document.12">
                  <p:embed/>
                </p:oleObj>
              </mc:Choice>
              <mc:Fallback>
                <p:oleObj name="Document" r:id="rId5" imgW="9144000" imgH="6781800" progId="Word.Document.12">
                  <p:embed/>
                  <p:pic>
                    <p:nvPicPr>
                      <p:cNvPr id="0" name=""/>
                      <p:cNvPicPr/>
                      <p:nvPr/>
                    </p:nvPicPr>
                    <p:blipFill>
                      <a:blip r:embed="rId6"/>
                      <a:stretch>
                        <a:fillRect/>
                      </a:stretch>
                    </p:blipFill>
                    <p:spPr>
                      <a:xfrm>
                        <a:off x="136526" y="176213"/>
                        <a:ext cx="8874456" cy="6607175"/>
                      </a:xfrm>
                      <a:prstGeom prst="rect">
                        <a:avLst/>
                      </a:prstGeom>
                      <a:ln w="38100" cmpd="sng">
                        <a:solidFill>
                          <a:srgbClr val="FF0000"/>
                        </a:solidFill>
                      </a:ln>
                    </p:spPr>
                  </p:pic>
                </p:oleObj>
              </mc:Fallback>
            </mc:AlternateContent>
          </a:graphicData>
        </a:graphic>
      </p:graphicFrame>
    </p:spTree>
    <p:extLst>
      <p:ext uri="{BB962C8B-B14F-4D97-AF65-F5344CB8AC3E}">
        <p14:creationId xmlns:p14="http://schemas.microsoft.com/office/powerpoint/2010/main" val="11509246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cmpd="sng">
            <a:solidFill>
              <a:srgbClr val="FF0000"/>
            </a:solidFill>
          </a:ln>
        </p:spPr>
        <p:txBody>
          <a:bodyPr>
            <a:normAutofit fontScale="90000"/>
          </a:bodyPr>
          <a:lstStyle/>
          <a:p>
            <a:r>
              <a:rPr lang="en-US" b="1" dirty="0" smtClean="0"/>
              <a:t>SPECIAL EDUCATION ENROLLMENT</a:t>
            </a:r>
            <a:br>
              <a:rPr lang="en-US" b="1" dirty="0" smtClean="0"/>
            </a:br>
            <a:r>
              <a:rPr lang="en-US" b="1" dirty="0" smtClean="0"/>
              <a:t>January 2013 “Snapshot”</a:t>
            </a:r>
            <a:endParaRPr lang="en-US" b="1" dirty="0"/>
          </a:p>
        </p:txBody>
      </p:sp>
      <p:sp>
        <p:nvSpPr>
          <p:cNvPr id="3" name="Text Placeholder 2"/>
          <p:cNvSpPr>
            <a:spLocks noGrp="1"/>
          </p:cNvSpPr>
          <p:nvPr>
            <p:ph type="body" idx="1"/>
          </p:nvPr>
        </p:nvSpPr>
        <p:spPr/>
        <p:txBody>
          <a:bodyPr>
            <a:noAutofit/>
          </a:bodyPr>
          <a:lstStyle/>
          <a:p>
            <a:r>
              <a:rPr lang="en-US" sz="2800" u="sng" dirty="0" smtClean="0"/>
              <a:t>By Level (</a:t>
            </a:r>
            <a:r>
              <a:rPr lang="en-US" sz="2000" u="sng" dirty="0" smtClean="0"/>
              <a:t>In + Out of District</a:t>
            </a:r>
            <a:r>
              <a:rPr lang="en-US" sz="2800" u="sng" dirty="0" smtClean="0"/>
              <a:t>)</a:t>
            </a:r>
            <a:endParaRPr lang="en-US" sz="2800" u="sng" dirty="0"/>
          </a:p>
        </p:txBody>
      </p:sp>
      <p:sp>
        <p:nvSpPr>
          <p:cNvPr id="4" name="Content Placeholder 3"/>
          <p:cNvSpPr>
            <a:spLocks noGrp="1"/>
          </p:cNvSpPr>
          <p:nvPr>
            <p:ph sz="half" idx="2"/>
          </p:nvPr>
        </p:nvSpPr>
        <p:spPr>
          <a:ln w="38100" cmpd="sng">
            <a:solidFill>
              <a:srgbClr val="FF0000"/>
            </a:solidFill>
          </a:ln>
        </p:spPr>
        <p:txBody>
          <a:bodyPr>
            <a:normAutofit fontScale="92500" lnSpcReduction="20000"/>
          </a:bodyPr>
          <a:lstStyle/>
          <a:p>
            <a:pPr marL="0" indent="0">
              <a:buNone/>
            </a:pPr>
            <a:r>
              <a:rPr lang="en-US" b="1" dirty="0" smtClean="0"/>
              <a:t>Pre-K			  35 + 2 </a:t>
            </a:r>
          </a:p>
          <a:p>
            <a:pPr marL="0" indent="0">
              <a:buNone/>
            </a:pPr>
            <a:r>
              <a:rPr lang="en-US" b="1" dirty="0" smtClean="0"/>
              <a:t>Elem. K-5		211 + 16 + (1#)</a:t>
            </a:r>
          </a:p>
          <a:p>
            <a:pPr marL="0" indent="0">
              <a:buNone/>
            </a:pPr>
            <a:r>
              <a:rPr lang="en-US" b="1" dirty="0" smtClean="0"/>
              <a:t>MS 6-8			150 + 15 + (2#)</a:t>
            </a:r>
          </a:p>
          <a:p>
            <a:pPr marL="0" indent="0">
              <a:buNone/>
            </a:pPr>
            <a:r>
              <a:rPr lang="en-US" b="1" dirty="0" smtClean="0"/>
              <a:t>HS 9-12+		152 + 29 + (3#)</a:t>
            </a:r>
            <a:endParaRPr lang="en-US" b="1" dirty="0"/>
          </a:p>
          <a:p>
            <a:pPr marL="0" indent="0">
              <a:buNone/>
            </a:pPr>
            <a:endParaRPr lang="en-US" sz="2800" b="1" dirty="0" smtClean="0"/>
          </a:p>
          <a:p>
            <a:pPr marL="0" indent="0">
              <a:buNone/>
            </a:pPr>
            <a:r>
              <a:rPr lang="en-US" sz="2800" b="1" dirty="0" smtClean="0"/>
              <a:t>TOTALS		</a:t>
            </a:r>
            <a:r>
              <a:rPr lang="en-US" sz="2800" b="1" dirty="0" smtClean="0">
                <a:solidFill>
                  <a:srgbClr val="FF0000"/>
                </a:solidFill>
              </a:rPr>
              <a:t>548</a:t>
            </a:r>
            <a:r>
              <a:rPr lang="en-US" sz="2800" b="1" dirty="0" smtClean="0"/>
              <a:t> + 62 + (6#)</a:t>
            </a:r>
          </a:p>
          <a:p>
            <a:pPr marL="0" indent="0">
              <a:buNone/>
            </a:pPr>
            <a:r>
              <a:rPr lang="en-US" sz="2800" b="1" dirty="0" smtClean="0"/>
              <a:t> </a:t>
            </a:r>
          </a:p>
          <a:p>
            <a:pPr marL="0" indent="0" algn="ctr">
              <a:buNone/>
            </a:pPr>
            <a:r>
              <a:rPr lang="en-US" sz="3000" b="1" dirty="0" smtClean="0"/>
              <a:t>610</a:t>
            </a:r>
          </a:p>
          <a:p>
            <a:pPr marL="0" indent="0">
              <a:buNone/>
            </a:pPr>
            <a:endParaRPr lang="en-US" sz="1600" b="1" dirty="0" smtClean="0"/>
          </a:p>
          <a:p>
            <a:pPr marL="0" indent="0">
              <a:buNone/>
            </a:pPr>
            <a:r>
              <a:rPr lang="en-US" sz="1600" b="1" dirty="0" smtClean="0"/>
              <a:t>#     NON-SPED PRIVATE SCHOOL, BUT SERVICE      ELIGIBLE</a:t>
            </a:r>
            <a:endParaRPr lang="en-US" sz="1600" b="1" dirty="0"/>
          </a:p>
        </p:txBody>
      </p:sp>
      <p:sp>
        <p:nvSpPr>
          <p:cNvPr id="5" name="Text Placeholder 4"/>
          <p:cNvSpPr>
            <a:spLocks noGrp="1"/>
          </p:cNvSpPr>
          <p:nvPr>
            <p:ph type="body" sz="quarter" idx="3"/>
          </p:nvPr>
        </p:nvSpPr>
        <p:spPr/>
        <p:txBody>
          <a:bodyPr>
            <a:normAutofit/>
          </a:bodyPr>
          <a:lstStyle/>
          <a:p>
            <a:r>
              <a:rPr lang="en-US" sz="2800" u="sng" dirty="0" smtClean="0"/>
              <a:t>By Building</a:t>
            </a:r>
            <a:endParaRPr lang="en-US" sz="2800" u="sng" dirty="0"/>
          </a:p>
        </p:txBody>
      </p:sp>
      <p:sp>
        <p:nvSpPr>
          <p:cNvPr id="6" name="Content Placeholder 5"/>
          <p:cNvSpPr>
            <a:spLocks noGrp="1"/>
          </p:cNvSpPr>
          <p:nvPr>
            <p:ph sz="quarter" idx="4"/>
          </p:nvPr>
        </p:nvSpPr>
        <p:spPr>
          <a:ln w="38100" cmpd="sng">
            <a:solidFill>
              <a:srgbClr val="FF0000"/>
            </a:solidFill>
          </a:ln>
        </p:spPr>
        <p:txBody>
          <a:bodyPr/>
          <a:lstStyle/>
          <a:p>
            <a:pPr marL="0" indent="0">
              <a:buNone/>
            </a:pPr>
            <a:r>
              <a:rPr lang="en-US" b="1" dirty="0" smtClean="0"/>
              <a:t>EAST		 60  K-5 + 35 PK</a:t>
            </a:r>
          </a:p>
          <a:p>
            <a:pPr marL="0" indent="0">
              <a:buNone/>
            </a:pPr>
            <a:r>
              <a:rPr lang="en-US" b="1" dirty="0" smtClean="0"/>
              <a:t>FOSTER	 55   K-5</a:t>
            </a:r>
          </a:p>
          <a:p>
            <a:pPr marL="0" indent="0">
              <a:buNone/>
            </a:pPr>
            <a:r>
              <a:rPr lang="en-US" b="1" dirty="0" smtClean="0"/>
              <a:t>PRS		 54   K-5</a:t>
            </a:r>
          </a:p>
          <a:p>
            <a:pPr marL="0" indent="0">
              <a:buNone/>
            </a:pPr>
            <a:r>
              <a:rPr lang="en-US" b="1" dirty="0" smtClean="0"/>
              <a:t>SOUTH		 42   K-5</a:t>
            </a:r>
          </a:p>
          <a:p>
            <a:pPr marL="0" indent="0">
              <a:buNone/>
            </a:pPr>
            <a:r>
              <a:rPr lang="en-US" b="1" dirty="0" smtClean="0"/>
              <a:t>MS			</a:t>
            </a:r>
            <a:r>
              <a:rPr lang="en-US" b="1" smtClean="0"/>
              <a:t>150   6</a:t>
            </a:r>
            <a:r>
              <a:rPr lang="en-US" b="1" dirty="0" smtClean="0"/>
              <a:t>-8</a:t>
            </a:r>
          </a:p>
          <a:p>
            <a:pPr marL="0" indent="0">
              <a:buNone/>
            </a:pPr>
            <a:r>
              <a:rPr lang="en-US" b="1" dirty="0" smtClean="0"/>
              <a:t>HS			147+5  9-12+</a:t>
            </a:r>
          </a:p>
          <a:p>
            <a:pPr marL="0" indent="0">
              <a:buNone/>
            </a:pPr>
            <a:endParaRPr lang="en-US" b="1" dirty="0" smtClean="0"/>
          </a:p>
          <a:p>
            <a:pPr marL="0" indent="0">
              <a:buNone/>
            </a:pPr>
            <a:r>
              <a:rPr lang="en-US" sz="2800" b="1" dirty="0" smtClean="0"/>
              <a:t>TOTAL		</a:t>
            </a:r>
            <a:r>
              <a:rPr lang="en-US" sz="2800" b="1" dirty="0" smtClean="0">
                <a:solidFill>
                  <a:srgbClr val="FF0000"/>
                </a:solidFill>
              </a:rPr>
              <a:t> 548</a:t>
            </a:r>
          </a:p>
          <a:p>
            <a:pPr marL="0" indent="0">
              <a:buNone/>
            </a:pPr>
            <a:endParaRPr lang="en-US" dirty="0"/>
          </a:p>
        </p:txBody>
      </p:sp>
    </p:spTree>
    <p:extLst>
      <p:ext uri="{BB962C8B-B14F-4D97-AF65-F5344CB8AC3E}">
        <p14:creationId xmlns:p14="http://schemas.microsoft.com/office/powerpoint/2010/main" val="13777123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037" y="274638"/>
            <a:ext cx="8714031" cy="836755"/>
          </a:xfrm>
          <a:ln w="38100" cmpd="sng">
            <a:solidFill>
              <a:srgbClr val="FF0000"/>
            </a:solidFill>
          </a:ln>
        </p:spPr>
        <p:txBody>
          <a:bodyPr/>
          <a:lstStyle/>
          <a:p>
            <a:r>
              <a:rPr lang="en-US" dirty="0" smtClean="0"/>
              <a:t>FY2014 - Special </a:t>
            </a:r>
            <a:r>
              <a:rPr lang="en-US" dirty="0"/>
              <a:t>E</a:t>
            </a:r>
            <a:r>
              <a:rPr lang="en-US" dirty="0" smtClean="0"/>
              <a:t>ducation </a:t>
            </a:r>
            <a:r>
              <a:rPr lang="en-US" dirty="0"/>
              <a:t>S</a:t>
            </a:r>
            <a:r>
              <a:rPr lang="en-US" dirty="0" smtClean="0"/>
              <a:t>taffing</a:t>
            </a:r>
            <a:endParaRPr lang="en-US" dirty="0"/>
          </a:p>
        </p:txBody>
      </p:sp>
      <p:sp>
        <p:nvSpPr>
          <p:cNvPr id="3" name="Text Placeholder 2"/>
          <p:cNvSpPr>
            <a:spLocks noGrp="1"/>
          </p:cNvSpPr>
          <p:nvPr>
            <p:ph type="body" idx="1"/>
          </p:nvPr>
        </p:nvSpPr>
        <p:spPr>
          <a:xfrm>
            <a:off x="457200" y="1234881"/>
            <a:ext cx="4040188" cy="423388"/>
          </a:xfrm>
        </p:spPr>
        <p:txBody>
          <a:bodyPr>
            <a:normAutofit fontScale="92500" lnSpcReduction="20000"/>
          </a:bodyPr>
          <a:lstStyle/>
          <a:p>
            <a:r>
              <a:rPr lang="en-US" sz="2800" u="sng" dirty="0" smtClean="0"/>
              <a:t>FTEs under 2300 B</a:t>
            </a:r>
            <a:endParaRPr lang="en-US" sz="2800" u="sng" dirty="0"/>
          </a:p>
        </p:txBody>
      </p:sp>
      <p:sp>
        <p:nvSpPr>
          <p:cNvPr id="4" name="Content Placeholder 3"/>
          <p:cNvSpPr>
            <a:spLocks noGrp="1"/>
          </p:cNvSpPr>
          <p:nvPr>
            <p:ph sz="half" idx="2"/>
          </p:nvPr>
        </p:nvSpPr>
        <p:spPr>
          <a:xfrm>
            <a:off x="194037" y="1781758"/>
            <a:ext cx="4145339" cy="4803076"/>
          </a:xfrm>
          <a:ln w="38100" cmpd="sng">
            <a:solidFill>
              <a:srgbClr val="FF0000"/>
            </a:solidFill>
          </a:ln>
        </p:spPr>
        <p:txBody>
          <a:bodyPr>
            <a:normAutofit/>
          </a:bodyPr>
          <a:lstStyle/>
          <a:p>
            <a:pPr marL="0" indent="0">
              <a:buNone/>
            </a:pPr>
            <a:r>
              <a:rPr lang="en-US" b="1" dirty="0" smtClean="0"/>
              <a:t>3.0 Pre-K (E)	3.0 </a:t>
            </a:r>
            <a:r>
              <a:rPr lang="en-US" b="1" dirty="0"/>
              <a:t>E</a:t>
            </a:r>
            <a:r>
              <a:rPr lang="en-US" b="1" dirty="0" smtClean="0"/>
              <a:t>xt K. (E,S)</a:t>
            </a:r>
          </a:p>
          <a:p>
            <a:pPr marL="0" indent="0">
              <a:buNone/>
            </a:pPr>
            <a:r>
              <a:rPr lang="en-US" b="1" dirty="0" smtClean="0"/>
              <a:t>4.O Foster (K-5</a:t>
            </a:r>
            <a:r>
              <a:rPr lang="en-US" b="1" dirty="0" smtClean="0">
                <a:solidFill>
                  <a:srgbClr val="008000"/>
                </a:solidFill>
              </a:rPr>
              <a:t>)  4.0 PRS* (K-5)</a:t>
            </a:r>
          </a:p>
          <a:p>
            <a:pPr marL="0" indent="0">
              <a:buNone/>
            </a:pPr>
            <a:r>
              <a:rPr lang="en-US" b="1" dirty="0" smtClean="0"/>
              <a:t>4.0 East (K-5)   4.0 South (K-5)</a:t>
            </a:r>
          </a:p>
          <a:p>
            <a:pPr marL="0" indent="0">
              <a:buNone/>
            </a:pPr>
            <a:r>
              <a:rPr lang="en-US" b="1" dirty="0" smtClean="0"/>
              <a:t>7.0 MS (6-8)	7.0 HS (9-12+)</a:t>
            </a:r>
          </a:p>
          <a:p>
            <a:pPr marL="0" indent="0">
              <a:buNone/>
            </a:pPr>
            <a:r>
              <a:rPr lang="en-US" b="1" dirty="0" smtClean="0"/>
              <a:t>5.0 Speech/Lang.**  (see CS)</a:t>
            </a:r>
          </a:p>
          <a:p>
            <a:pPr marL="0" indent="0">
              <a:buNone/>
            </a:pPr>
            <a:r>
              <a:rPr lang="en-US" b="1" dirty="0" smtClean="0"/>
              <a:t>2.0 </a:t>
            </a:r>
            <a:r>
              <a:rPr lang="en-US" b="1" dirty="0" err="1" smtClean="0"/>
              <a:t>Occup</a:t>
            </a:r>
            <a:r>
              <a:rPr lang="en-US" b="1" dirty="0" smtClean="0"/>
              <a:t>. Therapy</a:t>
            </a:r>
          </a:p>
          <a:p>
            <a:pPr marL="0" indent="0">
              <a:buNone/>
            </a:pPr>
            <a:r>
              <a:rPr lang="en-US" b="1" dirty="0" smtClean="0"/>
              <a:t>5.8 Reading</a:t>
            </a:r>
          </a:p>
          <a:p>
            <a:pPr marL="0" indent="0">
              <a:buNone/>
            </a:pPr>
            <a:r>
              <a:rPr lang="en-US" b="1" u="sng" dirty="0" smtClean="0"/>
              <a:t>Support</a:t>
            </a:r>
          </a:p>
          <a:p>
            <a:pPr marL="0" indent="0">
              <a:buNone/>
            </a:pPr>
            <a:r>
              <a:rPr lang="en-US" b="1" dirty="0" smtClean="0"/>
              <a:t>Para-educators, tutors, building clerical   (hourly)</a:t>
            </a:r>
          </a:p>
          <a:p>
            <a:pPr marL="0" indent="0">
              <a:buNone/>
            </a:pPr>
            <a:r>
              <a:rPr lang="en-US" b="1" dirty="0" smtClean="0">
                <a:solidFill>
                  <a:srgbClr val="008000"/>
                </a:solidFill>
              </a:rPr>
              <a:t>(* includes 1.0 new)</a:t>
            </a:r>
            <a:endParaRPr lang="en-US" b="1" dirty="0">
              <a:solidFill>
                <a:srgbClr val="008000"/>
              </a:solidFill>
            </a:endParaRPr>
          </a:p>
        </p:txBody>
      </p:sp>
      <p:sp>
        <p:nvSpPr>
          <p:cNvPr id="5" name="Text Placeholder 4"/>
          <p:cNvSpPr>
            <a:spLocks noGrp="1"/>
          </p:cNvSpPr>
          <p:nvPr>
            <p:ph type="body" sz="quarter" idx="3"/>
          </p:nvPr>
        </p:nvSpPr>
        <p:spPr>
          <a:xfrm>
            <a:off x="4645025" y="1234881"/>
            <a:ext cx="4041775" cy="423388"/>
          </a:xfrm>
        </p:spPr>
        <p:txBody>
          <a:bodyPr>
            <a:noAutofit/>
          </a:bodyPr>
          <a:lstStyle/>
          <a:p>
            <a:r>
              <a:rPr lang="en-US" sz="2800" u="sng" dirty="0" smtClean="0"/>
              <a:t>FTEs in other functions</a:t>
            </a:r>
            <a:endParaRPr lang="en-US" sz="2800" u="sng" dirty="0"/>
          </a:p>
        </p:txBody>
      </p:sp>
      <p:sp>
        <p:nvSpPr>
          <p:cNvPr id="6" name="Content Placeholder 5"/>
          <p:cNvSpPr>
            <a:spLocks noGrp="1"/>
          </p:cNvSpPr>
          <p:nvPr>
            <p:ph sz="quarter" idx="4"/>
          </p:nvPr>
        </p:nvSpPr>
        <p:spPr>
          <a:xfrm>
            <a:off x="4645025" y="1781758"/>
            <a:ext cx="4263043" cy="4803075"/>
          </a:xfrm>
          <a:ln w="38100" cmpd="sng">
            <a:solidFill>
              <a:srgbClr val="FF0000"/>
            </a:solidFill>
          </a:ln>
        </p:spPr>
        <p:txBody>
          <a:bodyPr>
            <a:noAutofit/>
          </a:bodyPr>
          <a:lstStyle/>
          <a:p>
            <a:pPr marL="0" indent="0">
              <a:buNone/>
            </a:pPr>
            <a:r>
              <a:rPr lang="en-US" b="1" dirty="0" smtClean="0"/>
              <a:t>2100B	Director 1.0</a:t>
            </a:r>
          </a:p>
          <a:p>
            <a:pPr marL="0" indent="0">
              <a:buNone/>
            </a:pPr>
            <a:r>
              <a:rPr lang="en-US" b="1" dirty="0" smtClean="0"/>
              <a:t>2100B C.O. Clerical 1.85</a:t>
            </a:r>
          </a:p>
          <a:p>
            <a:pPr marL="0" indent="0">
              <a:buNone/>
            </a:pPr>
            <a:r>
              <a:rPr lang="en-US" b="1" dirty="0" smtClean="0"/>
              <a:t>2700B Elem. </a:t>
            </a:r>
            <a:r>
              <a:rPr lang="en-US" b="1" dirty="0"/>
              <a:t>P</a:t>
            </a:r>
            <a:r>
              <a:rPr lang="en-US" b="1" dirty="0" smtClean="0"/>
              <a:t>sych./Chairs (4.0)</a:t>
            </a:r>
          </a:p>
          <a:p>
            <a:pPr marL="0" indent="0">
              <a:buNone/>
            </a:pPr>
            <a:r>
              <a:rPr lang="en-US" b="1" dirty="0" smtClean="0"/>
              <a:t>2700B E. Childhood </a:t>
            </a:r>
            <a:r>
              <a:rPr lang="en-US" b="1" dirty="0" err="1" smtClean="0"/>
              <a:t>Coord</a:t>
            </a:r>
            <a:r>
              <a:rPr lang="en-US" b="1" dirty="0" smtClean="0"/>
              <a:t>. (.7)</a:t>
            </a:r>
          </a:p>
          <a:p>
            <a:pPr marL="0" indent="0">
              <a:buNone/>
            </a:pPr>
            <a:r>
              <a:rPr lang="en-US" b="1" dirty="0" smtClean="0"/>
              <a:t>2800B Sec. Psychologists (2.5)</a:t>
            </a:r>
          </a:p>
          <a:p>
            <a:pPr marL="0" indent="0">
              <a:lnSpc>
                <a:spcPct val="80000"/>
              </a:lnSpc>
              <a:buNone/>
            </a:pPr>
            <a:endParaRPr lang="en-US" b="1" u="sng" dirty="0" smtClean="0"/>
          </a:p>
          <a:p>
            <a:pPr marL="0" indent="0">
              <a:buNone/>
            </a:pPr>
            <a:r>
              <a:rPr lang="en-US" b="1" u="sng" dirty="0" smtClean="0"/>
              <a:t>Contracted Services (CS)</a:t>
            </a:r>
          </a:p>
          <a:p>
            <a:pPr marL="0" indent="0">
              <a:buNone/>
            </a:pPr>
            <a:r>
              <a:rPr lang="en-US" b="1" dirty="0" smtClean="0"/>
              <a:t>English Support Tutor, ASL Interpreter (2), Phys. </a:t>
            </a:r>
            <a:r>
              <a:rPr lang="en-US" b="1" dirty="0" err="1" smtClean="0"/>
              <a:t>Ther</a:t>
            </a:r>
            <a:r>
              <a:rPr lang="en-US" b="1" dirty="0" smtClean="0"/>
              <a:t>.(1),</a:t>
            </a:r>
          </a:p>
          <a:p>
            <a:pPr marL="0" indent="0">
              <a:buNone/>
            </a:pPr>
            <a:r>
              <a:rPr lang="en-US" b="1" dirty="0" smtClean="0"/>
              <a:t>ABA Spec.( PT), O of D </a:t>
            </a:r>
            <a:r>
              <a:rPr lang="en-US" b="1" dirty="0" err="1" smtClean="0"/>
              <a:t>Coord</a:t>
            </a:r>
            <a:r>
              <a:rPr lang="en-US" b="1" dirty="0" smtClean="0"/>
              <a:t>. (PT), **Sp./Lang. (PT)</a:t>
            </a:r>
          </a:p>
          <a:p>
            <a:pPr marL="0" indent="0">
              <a:buNone/>
            </a:pPr>
            <a:endParaRPr lang="en-US" b="1" dirty="0" smtClean="0"/>
          </a:p>
          <a:p>
            <a:pPr marL="0" indent="0">
              <a:buNone/>
            </a:pPr>
            <a:endParaRPr lang="en-US" b="1" dirty="0" smtClean="0"/>
          </a:p>
          <a:p>
            <a:endParaRPr lang="en-US" b="1" dirty="0"/>
          </a:p>
        </p:txBody>
      </p:sp>
    </p:spTree>
    <p:extLst>
      <p:ext uri="{BB962C8B-B14F-4D97-AF65-F5344CB8AC3E}">
        <p14:creationId xmlns:p14="http://schemas.microsoft.com/office/powerpoint/2010/main" val="20157339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94739697"/>
              </p:ext>
            </p:extLst>
          </p:nvPr>
        </p:nvGraphicFramePr>
        <p:xfrm>
          <a:off x="77726" y="120129"/>
          <a:ext cx="9066274" cy="6607018"/>
        </p:xfrm>
        <a:graphic>
          <a:graphicData uri="http://schemas.openxmlformats.org/presentationml/2006/ole">
            <mc:AlternateContent xmlns:mc="http://schemas.openxmlformats.org/markup-compatibility/2006">
              <mc:Choice xmlns:v="urn:schemas-microsoft-com:vml" Requires="v">
                <p:oleObj spid="_x0000_s5158" name="Worksheet" r:id="rId4" imgW="8585200" imgH="5842000" progId="Excel.Sheet.12">
                  <p:embed/>
                </p:oleObj>
              </mc:Choice>
              <mc:Fallback>
                <p:oleObj name="Worksheet" r:id="rId4" imgW="8585200" imgH="5842000" progId="Excel.Sheet.12">
                  <p:embed/>
                  <p:pic>
                    <p:nvPicPr>
                      <p:cNvPr id="0" name=""/>
                      <p:cNvPicPr/>
                      <p:nvPr/>
                    </p:nvPicPr>
                    <p:blipFill>
                      <a:blip r:embed="rId5"/>
                      <a:stretch>
                        <a:fillRect/>
                      </a:stretch>
                    </p:blipFill>
                    <p:spPr>
                      <a:xfrm>
                        <a:off x="77726" y="120129"/>
                        <a:ext cx="9066274" cy="6607018"/>
                      </a:xfrm>
                      <a:prstGeom prst="rect">
                        <a:avLst/>
                      </a:prstGeom>
                      <a:ln w="38100" cmpd="sng">
                        <a:solidFill>
                          <a:srgbClr val="FF0000"/>
                        </a:solidFill>
                      </a:ln>
                    </p:spPr>
                  </p:pic>
                </p:oleObj>
              </mc:Fallback>
            </mc:AlternateContent>
          </a:graphicData>
        </a:graphic>
      </p:graphicFrame>
    </p:spTree>
    <p:extLst>
      <p:ext uri="{BB962C8B-B14F-4D97-AF65-F5344CB8AC3E}">
        <p14:creationId xmlns:p14="http://schemas.microsoft.com/office/powerpoint/2010/main" val="1998532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382170543"/>
              </p:ext>
            </p:extLst>
          </p:nvPr>
        </p:nvGraphicFramePr>
        <p:xfrm>
          <a:off x="120147" y="154449"/>
          <a:ext cx="8890834" cy="6572697"/>
        </p:xfrm>
        <a:graphic>
          <a:graphicData uri="http://schemas.openxmlformats.org/presentationml/2006/ole">
            <mc:AlternateContent xmlns:mc="http://schemas.openxmlformats.org/markup-compatibility/2006">
              <mc:Choice xmlns:v="urn:schemas-microsoft-com:vml" Requires="v">
                <p:oleObj spid="_x0000_s4134" name="Worksheet" r:id="rId4" imgW="8140700" imgH="5905500" progId="Excel.Sheet.12">
                  <p:embed/>
                </p:oleObj>
              </mc:Choice>
              <mc:Fallback>
                <p:oleObj name="Worksheet" r:id="rId4" imgW="8140700" imgH="5905500" progId="Excel.Sheet.12">
                  <p:embed/>
                  <p:pic>
                    <p:nvPicPr>
                      <p:cNvPr id="0" name=""/>
                      <p:cNvPicPr/>
                      <p:nvPr/>
                    </p:nvPicPr>
                    <p:blipFill>
                      <a:blip r:embed="rId5"/>
                      <a:stretch>
                        <a:fillRect/>
                      </a:stretch>
                    </p:blipFill>
                    <p:spPr>
                      <a:xfrm>
                        <a:off x="120147" y="154449"/>
                        <a:ext cx="8890834" cy="6572697"/>
                      </a:xfrm>
                      <a:prstGeom prst="rect">
                        <a:avLst/>
                      </a:prstGeom>
                      <a:ln w="38100" cmpd="sng">
                        <a:solidFill>
                          <a:srgbClr val="FF0000"/>
                        </a:solidFill>
                      </a:ln>
                    </p:spPr>
                  </p:pic>
                </p:oleObj>
              </mc:Fallback>
            </mc:AlternateContent>
          </a:graphicData>
        </a:graphic>
      </p:graphicFrame>
    </p:spTree>
    <p:extLst>
      <p:ext uri="{BB962C8B-B14F-4D97-AF65-F5344CB8AC3E}">
        <p14:creationId xmlns:p14="http://schemas.microsoft.com/office/powerpoint/2010/main" val="15713181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518117784"/>
              </p:ext>
            </p:extLst>
          </p:nvPr>
        </p:nvGraphicFramePr>
        <p:xfrm>
          <a:off x="171637" y="120128"/>
          <a:ext cx="8839343" cy="6607019"/>
        </p:xfrm>
        <a:graphic>
          <a:graphicData uri="http://schemas.openxmlformats.org/presentationml/2006/ole">
            <mc:AlternateContent xmlns:mc="http://schemas.openxmlformats.org/markup-compatibility/2006">
              <mc:Choice xmlns:v="urn:schemas-microsoft-com:vml" Requires="v">
                <p:oleObj spid="_x0000_s7201" name="Document" r:id="rId5" imgW="7366000" imgH="5854700" progId="Word.Document.12">
                  <p:embed/>
                </p:oleObj>
              </mc:Choice>
              <mc:Fallback>
                <p:oleObj name="Document" r:id="rId5" imgW="7366000" imgH="5854700" progId="Word.Document.12">
                  <p:embed/>
                  <p:pic>
                    <p:nvPicPr>
                      <p:cNvPr id="0" name=""/>
                      <p:cNvPicPr/>
                      <p:nvPr/>
                    </p:nvPicPr>
                    <p:blipFill>
                      <a:blip r:embed="rId6"/>
                      <a:stretch>
                        <a:fillRect/>
                      </a:stretch>
                    </p:blipFill>
                    <p:spPr>
                      <a:xfrm>
                        <a:off x="171637" y="120128"/>
                        <a:ext cx="8839343" cy="6607019"/>
                      </a:xfrm>
                      <a:prstGeom prst="rect">
                        <a:avLst/>
                      </a:prstGeom>
                      <a:ln w="38100" cmpd="sng">
                        <a:solidFill>
                          <a:srgbClr val="FF0000"/>
                        </a:solidFill>
                      </a:ln>
                    </p:spPr>
                  </p:pic>
                </p:oleObj>
              </mc:Fallback>
            </mc:AlternateContent>
          </a:graphicData>
        </a:graphic>
      </p:graphicFrame>
    </p:spTree>
    <p:extLst>
      <p:ext uri="{BB962C8B-B14F-4D97-AF65-F5344CB8AC3E}">
        <p14:creationId xmlns:p14="http://schemas.microsoft.com/office/powerpoint/2010/main" val="30449837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407149"/>
          </a:xfrm>
          <a:ln w="38100" cmpd="sng">
            <a:solidFill>
              <a:srgbClr val="FF0000"/>
            </a:solidFill>
          </a:ln>
        </p:spPr>
        <p:txBody>
          <a:bodyPr>
            <a:normAutofit fontScale="90000"/>
          </a:bodyPr>
          <a:lstStyle/>
          <a:p>
            <a:r>
              <a:rPr lang="en-US" dirty="0" smtClean="0"/>
              <a:t>Out of District *Tuitions</a:t>
            </a:r>
            <a:br>
              <a:rPr lang="en-US" dirty="0" smtClean="0"/>
            </a:br>
            <a:r>
              <a:rPr lang="en-US" dirty="0" smtClean="0"/>
              <a:t>(2013-2014, projected for 66 students)</a:t>
            </a:r>
            <a:endParaRPr lang="en-US" dirty="0"/>
          </a:p>
        </p:txBody>
      </p:sp>
      <p:sp>
        <p:nvSpPr>
          <p:cNvPr id="3" name="Text Placeholder 2"/>
          <p:cNvSpPr>
            <a:spLocks noGrp="1"/>
          </p:cNvSpPr>
          <p:nvPr>
            <p:ph type="body" idx="1"/>
          </p:nvPr>
        </p:nvSpPr>
        <p:spPr/>
        <p:txBody>
          <a:bodyPr/>
          <a:lstStyle/>
          <a:p>
            <a:r>
              <a:rPr lang="en-US" dirty="0" smtClean="0"/>
              <a:t>Type of School</a:t>
            </a:r>
            <a:endParaRPr lang="en-US" dirty="0"/>
          </a:p>
        </p:txBody>
      </p:sp>
      <p:sp>
        <p:nvSpPr>
          <p:cNvPr id="4" name="Content Placeholder 3"/>
          <p:cNvSpPr>
            <a:spLocks noGrp="1"/>
          </p:cNvSpPr>
          <p:nvPr>
            <p:ph sz="half" idx="2"/>
          </p:nvPr>
        </p:nvSpPr>
        <p:spPr>
          <a:xfrm>
            <a:off x="457200" y="2174874"/>
            <a:ext cx="4040188" cy="4346339"/>
          </a:xfrm>
          <a:ln w="38100" cmpd="sng">
            <a:solidFill>
              <a:srgbClr val="FF0000"/>
            </a:solidFill>
          </a:ln>
        </p:spPr>
        <p:txBody>
          <a:bodyPr>
            <a:noAutofit/>
          </a:bodyPr>
          <a:lstStyle/>
          <a:p>
            <a:pPr marL="0" indent="0">
              <a:lnSpc>
                <a:spcPct val="150000"/>
              </a:lnSpc>
              <a:buNone/>
            </a:pPr>
            <a:r>
              <a:rPr lang="en-US" sz="2000" b="1" dirty="0" smtClean="0"/>
              <a:t>Private Day Schools (12)</a:t>
            </a:r>
          </a:p>
          <a:p>
            <a:pPr marL="0" indent="0">
              <a:lnSpc>
                <a:spcPct val="150000"/>
              </a:lnSpc>
              <a:buNone/>
            </a:pPr>
            <a:r>
              <a:rPr lang="en-US" sz="2000" b="1" dirty="0" smtClean="0"/>
              <a:t>Private Residential Schools (11)</a:t>
            </a:r>
          </a:p>
          <a:p>
            <a:pPr marL="0" indent="0">
              <a:lnSpc>
                <a:spcPct val="150000"/>
              </a:lnSpc>
              <a:buNone/>
            </a:pPr>
            <a:r>
              <a:rPr lang="en-US" sz="2000" b="1" dirty="0" smtClean="0"/>
              <a:t>SEIS (Public) Residential (2) </a:t>
            </a:r>
          </a:p>
          <a:p>
            <a:pPr marL="0" indent="0">
              <a:lnSpc>
                <a:spcPct val="150000"/>
              </a:lnSpc>
              <a:buNone/>
            </a:pPr>
            <a:r>
              <a:rPr lang="en-US" sz="2000" b="1" dirty="0" smtClean="0"/>
              <a:t>Other Public Schools (5)</a:t>
            </a:r>
          </a:p>
          <a:p>
            <a:pPr marL="0" indent="0">
              <a:lnSpc>
                <a:spcPct val="150000"/>
              </a:lnSpc>
              <a:buNone/>
            </a:pPr>
            <a:r>
              <a:rPr lang="en-US" sz="2000" b="1" dirty="0" smtClean="0"/>
              <a:t>South Shore Educ. </a:t>
            </a:r>
            <a:r>
              <a:rPr lang="en-US" sz="2000" b="1" dirty="0" err="1" smtClean="0"/>
              <a:t>Collab</a:t>
            </a:r>
            <a:r>
              <a:rPr lang="en-US" sz="2000" b="1" dirty="0" smtClean="0"/>
              <a:t>. (26)</a:t>
            </a:r>
          </a:p>
          <a:p>
            <a:pPr marL="0" indent="0">
              <a:lnSpc>
                <a:spcPct val="150000"/>
              </a:lnSpc>
              <a:buNone/>
            </a:pPr>
            <a:r>
              <a:rPr lang="en-US" sz="2000" b="1" dirty="0" smtClean="0"/>
              <a:t>Other Local </a:t>
            </a:r>
            <a:r>
              <a:rPr lang="en-US" sz="2000" b="1" dirty="0" err="1" smtClean="0"/>
              <a:t>Collaboratives</a:t>
            </a:r>
            <a:r>
              <a:rPr lang="en-US" sz="2000" b="1" dirty="0" smtClean="0"/>
              <a:t> (10)</a:t>
            </a:r>
          </a:p>
          <a:p>
            <a:pPr marL="0" indent="0">
              <a:buNone/>
            </a:pPr>
            <a:endParaRPr lang="en-US" sz="1600" b="1" dirty="0" smtClean="0"/>
          </a:p>
          <a:p>
            <a:pPr marL="0" indent="0">
              <a:buNone/>
            </a:pPr>
            <a:r>
              <a:rPr lang="en-US" sz="1600" b="1" dirty="0" smtClean="0"/>
              <a:t>*Tuitions include known increases and projections for OSD requested </a:t>
            </a:r>
            <a:r>
              <a:rPr lang="en-US" sz="1600" b="1" dirty="0"/>
              <a:t>increases. Some tuitions are for year-round services.	</a:t>
            </a:r>
          </a:p>
          <a:p>
            <a:pPr marL="0" indent="0">
              <a:buNone/>
            </a:pPr>
            <a:r>
              <a:rPr lang="en-US" sz="1600" b="1" dirty="0" smtClean="0"/>
              <a:t> </a:t>
            </a:r>
            <a:endParaRPr lang="en-US" sz="1600" b="1" dirty="0"/>
          </a:p>
        </p:txBody>
      </p:sp>
      <p:sp>
        <p:nvSpPr>
          <p:cNvPr id="5" name="Text Placeholder 4"/>
          <p:cNvSpPr>
            <a:spLocks noGrp="1"/>
          </p:cNvSpPr>
          <p:nvPr>
            <p:ph type="body" sz="quarter" idx="3"/>
          </p:nvPr>
        </p:nvSpPr>
        <p:spPr/>
        <p:txBody>
          <a:bodyPr/>
          <a:lstStyle/>
          <a:p>
            <a:pPr>
              <a:lnSpc>
                <a:spcPct val="110000"/>
              </a:lnSpc>
            </a:pPr>
            <a:r>
              <a:rPr lang="en-US" dirty="0" smtClean="0"/>
              <a:t>*Tuition Range</a:t>
            </a:r>
            <a:endParaRPr lang="en-US" dirty="0"/>
          </a:p>
        </p:txBody>
      </p:sp>
      <p:sp>
        <p:nvSpPr>
          <p:cNvPr id="6" name="Content Placeholder 5"/>
          <p:cNvSpPr>
            <a:spLocks noGrp="1"/>
          </p:cNvSpPr>
          <p:nvPr>
            <p:ph sz="quarter" idx="4"/>
          </p:nvPr>
        </p:nvSpPr>
        <p:spPr>
          <a:xfrm>
            <a:off x="4645025" y="2174874"/>
            <a:ext cx="4041775" cy="4346340"/>
          </a:xfrm>
          <a:ln w="38100" cmpd="sng">
            <a:solidFill>
              <a:srgbClr val="FF0000"/>
            </a:solidFill>
          </a:ln>
        </p:spPr>
        <p:txBody>
          <a:bodyPr>
            <a:normAutofit fontScale="25000" lnSpcReduction="20000"/>
          </a:bodyPr>
          <a:lstStyle/>
          <a:p>
            <a:pPr marL="0" lvl="1" indent="0">
              <a:lnSpc>
                <a:spcPct val="170000"/>
              </a:lnSpc>
              <a:spcBef>
                <a:spcPts val="480"/>
              </a:spcBef>
              <a:buNone/>
            </a:pPr>
            <a:r>
              <a:rPr lang="en-US" sz="8000" b="1" dirty="0" smtClean="0"/>
              <a:t>$ 40,492		to		$ 106,000</a:t>
            </a:r>
          </a:p>
          <a:p>
            <a:pPr marL="0" lvl="1" indent="0">
              <a:lnSpc>
                <a:spcPct val="170000"/>
              </a:lnSpc>
              <a:spcBef>
                <a:spcPts val="480"/>
              </a:spcBef>
              <a:buNone/>
            </a:pPr>
            <a:r>
              <a:rPr lang="en-US" sz="8000" b="1" dirty="0" smtClean="0"/>
              <a:t>$ 69,812		to		$ 213,570</a:t>
            </a:r>
            <a:endParaRPr lang="en-US" sz="8000" b="1" dirty="0"/>
          </a:p>
          <a:p>
            <a:pPr marL="0" lvl="1" indent="0">
              <a:lnSpc>
                <a:spcPct val="170000"/>
              </a:lnSpc>
              <a:spcBef>
                <a:spcPts val="480"/>
              </a:spcBef>
              <a:buNone/>
            </a:pPr>
            <a:r>
              <a:rPr lang="en-US" sz="8000" b="1" dirty="0" smtClean="0"/>
              <a:t>Deducted from Chapter 70 </a:t>
            </a:r>
          </a:p>
          <a:p>
            <a:pPr marL="0" lvl="1" indent="0">
              <a:lnSpc>
                <a:spcPct val="170000"/>
              </a:lnSpc>
              <a:spcBef>
                <a:spcPts val="480"/>
              </a:spcBef>
              <a:buNone/>
            </a:pPr>
            <a:r>
              <a:rPr lang="en-US" sz="8000" b="1" dirty="0" smtClean="0"/>
              <a:t>$ 32,270		to		$ 42,700 </a:t>
            </a:r>
          </a:p>
          <a:p>
            <a:pPr marL="0" lvl="1" indent="0">
              <a:lnSpc>
                <a:spcPct val="170000"/>
              </a:lnSpc>
              <a:spcBef>
                <a:spcPts val="480"/>
              </a:spcBef>
              <a:buNone/>
            </a:pPr>
            <a:r>
              <a:rPr lang="en-US" sz="8000" b="1" dirty="0" smtClean="0"/>
              <a:t>$ 32,270		to		$ 56,120</a:t>
            </a:r>
            <a:endParaRPr lang="en-US" sz="8000" b="1" dirty="0"/>
          </a:p>
          <a:p>
            <a:pPr marL="0" lvl="1" indent="0">
              <a:lnSpc>
                <a:spcPct val="170000"/>
              </a:lnSpc>
              <a:spcBef>
                <a:spcPts val="480"/>
              </a:spcBef>
              <a:buNone/>
            </a:pPr>
            <a:r>
              <a:rPr lang="en-US" sz="8000" b="1" dirty="0" smtClean="0"/>
              <a:t>$ 29,750		to		$ 56,650</a:t>
            </a:r>
          </a:p>
          <a:p>
            <a:pPr marL="0" indent="0">
              <a:lnSpc>
                <a:spcPct val="170000"/>
              </a:lnSpc>
              <a:buNone/>
            </a:pPr>
            <a:endParaRPr lang="en-US" sz="4200" b="1" dirty="0" smtClean="0"/>
          </a:p>
          <a:p>
            <a:pPr marL="0" indent="0">
              <a:buNone/>
            </a:pPr>
            <a:r>
              <a:rPr lang="en-US" sz="6400" b="1" dirty="0" smtClean="0"/>
              <a:t>SEIS - Special Education in Institutional Settings(add’ services only)</a:t>
            </a:r>
          </a:p>
          <a:p>
            <a:pPr marL="0" indent="0">
              <a:buNone/>
            </a:pPr>
            <a:r>
              <a:rPr lang="en-US" sz="6400" b="1" dirty="0" smtClean="0"/>
              <a:t>  </a:t>
            </a:r>
          </a:p>
          <a:p>
            <a:pPr marL="0" indent="0">
              <a:lnSpc>
                <a:spcPct val="80000"/>
              </a:lnSpc>
              <a:buNone/>
            </a:pPr>
            <a:r>
              <a:rPr lang="en-US" sz="6400" b="1" dirty="0" smtClean="0"/>
              <a:t>OSD – Operational Services Division </a:t>
            </a:r>
          </a:p>
        </p:txBody>
      </p:sp>
    </p:spTree>
    <p:extLst>
      <p:ext uri="{BB962C8B-B14F-4D97-AF65-F5344CB8AC3E}">
        <p14:creationId xmlns:p14="http://schemas.microsoft.com/office/powerpoint/2010/main" val="63572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47234"/>
            <a:ext cx="9144000" cy="5592300"/>
          </a:xfrm>
          <a:prstGeom prst="rect">
            <a:avLst/>
          </a:prstGeom>
          <a:ln w="38100" cmpd="sng">
            <a:solidFill>
              <a:srgbClr val="FF0000"/>
            </a:solidFill>
          </a:ln>
        </p:spPr>
        <p:txBody>
          <a:bodyPr wrap="square">
            <a:spAutoFit/>
          </a:bodyPr>
          <a:lstStyle/>
          <a:p>
            <a:pPr algn="ctr"/>
            <a:r>
              <a:rPr lang="en-US" sz="2800" b="1" dirty="0"/>
              <a:t> Combined Budgets $42,224,716	</a:t>
            </a:r>
          </a:p>
          <a:p>
            <a:pPr algn="ctr"/>
            <a:r>
              <a:rPr lang="en-US" sz="2800" b="1" dirty="0">
                <a:solidFill>
                  <a:srgbClr val="3366FF"/>
                </a:solidFill>
              </a:rPr>
              <a:t>( + 4.09 %  from FY </a:t>
            </a:r>
            <a:r>
              <a:rPr lang="fr-FR" sz="2800" b="1" dirty="0" smtClean="0">
                <a:solidFill>
                  <a:srgbClr val="3366FF"/>
                </a:solidFill>
              </a:rPr>
              <a:t>’</a:t>
            </a:r>
            <a:r>
              <a:rPr lang="en-US" sz="2800" b="1" dirty="0" smtClean="0">
                <a:solidFill>
                  <a:srgbClr val="3366FF"/>
                </a:solidFill>
              </a:rPr>
              <a:t>13)</a:t>
            </a:r>
            <a:endParaRPr lang="en-US" sz="2800" b="1" dirty="0" smtClean="0"/>
          </a:p>
          <a:p>
            <a:endParaRPr lang="en-US" sz="2800" b="1" dirty="0"/>
          </a:p>
          <a:p>
            <a:r>
              <a:rPr lang="en-US" sz="3200" b="1" dirty="0" smtClean="0"/>
              <a:t>Regular </a:t>
            </a:r>
            <a:r>
              <a:rPr lang="en-US" sz="3200" b="1" dirty="0"/>
              <a:t>Education	 </a:t>
            </a:r>
            <a:r>
              <a:rPr lang="en-US" sz="3200" b="1" dirty="0" smtClean="0"/>
              <a:t>$31,676,310</a:t>
            </a:r>
            <a:r>
              <a:rPr lang="en-US" sz="3200" b="1" dirty="0"/>
              <a:t>	</a:t>
            </a:r>
            <a:r>
              <a:rPr lang="en-US" sz="2800" b="1" dirty="0" smtClean="0"/>
              <a:t>     </a:t>
            </a:r>
          </a:p>
          <a:p>
            <a:pPr>
              <a:spcAft>
                <a:spcPts val="300"/>
              </a:spcAft>
            </a:pPr>
            <a:r>
              <a:rPr lang="en-US" sz="2800" b="1" dirty="0" smtClean="0">
                <a:solidFill>
                  <a:srgbClr val="3366FF"/>
                </a:solidFill>
              </a:rPr>
              <a:t>					( +5.86% </a:t>
            </a:r>
            <a:r>
              <a:rPr lang="en-US" sz="2800" b="1" dirty="0">
                <a:solidFill>
                  <a:srgbClr val="3366FF"/>
                </a:solidFill>
              </a:rPr>
              <a:t>from FY ‘</a:t>
            </a:r>
            <a:r>
              <a:rPr lang="en-US" sz="2800" b="1" dirty="0" smtClean="0">
                <a:solidFill>
                  <a:srgbClr val="3366FF"/>
                </a:solidFill>
              </a:rPr>
              <a:t>13)</a:t>
            </a:r>
          </a:p>
          <a:p>
            <a:pPr>
              <a:lnSpc>
                <a:spcPct val="90000"/>
              </a:lnSpc>
              <a:spcAft>
                <a:spcPts val="300"/>
              </a:spcAft>
            </a:pPr>
            <a:endParaRPr lang="en-US" sz="2800" b="1" dirty="0">
              <a:solidFill>
                <a:srgbClr val="3366FF"/>
              </a:solidFill>
            </a:endParaRPr>
          </a:p>
          <a:p>
            <a:r>
              <a:rPr lang="en-US" sz="2800" b="1" dirty="0" smtClean="0"/>
              <a:t> </a:t>
            </a:r>
            <a:r>
              <a:rPr lang="en-US" sz="3200" b="1" dirty="0" smtClean="0"/>
              <a:t>Special </a:t>
            </a:r>
            <a:r>
              <a:rPr lang="en-US" sz="3200" b="1" dirty="0"/>
              <a:t>Education	</a:t>
            </a:r>
            <a:r>
              <a:rPr lang="en-US" sz="3200" b="1" dirty="0" smtClean="0"/>
              <a:t>$10,410,115</a:t>
            </a:r>
            <a:r>
              <a:rPr lang="en-US" sz="2800" b="1" dirty="0"/>
              <a:t>		</a:t>
            </a:r>
          </a:p>
          <a:p>
            <a:r>
              <a:rPr lang="en-US" sz="2800" b="1" dirty="0" smtClean="0">
                <a:solidFill>
                  <a:srgbClr val="3366FF"/>
                </a:solidFill>
              </a:rPr>
              <a:t>					( - .84% </a:t>
            </a:r>
            <a:r>
              <a:rPr lang="en-US" sz="2800" b="1" dirty="0">
                <a:solidFill>
                  <a:srgbClr val="3366FF"/>
                </a:solidFill>
              </a:rPr>
              <a:t>% from FY ‘</a:t>
            </a:r>
            <a:r>
              <a:rPr lang="en-US" sz="2800" b="1" dirty="0" smtClean="0">
                <a:solidFill>
                  <a:srgbClr val="3366FF"/>
                </a:solidFill>
              </a:rPr>
              <a:t>13)</a:t>
            </a:r>
          </a:p>
          <a:p>
            <a:pPr>
              <a:lnSpc>
                <a:spcPct val="90000"/>
              </a:lnSpc>
            </a:pPr>
            <a:endParaRPr lang="en-US" sz="2800" b="1" dirty="0">
              <a:solidFill>
                <a:srgbClr val="3366FF"/>
              </a:solidFill>
            </a:endParaRPr>
          </a:p>
          <a:p>
            <a:pPr>
              <a:lnSpc>
                <a:spcPct val="110000"/>
              </a:lnSpc>
            </a:pPr>
            <a:r>
              <a:rPr lang="en-US" sz="3200" b="1" dirty="0" smtClean="0"/>
              <a:t> Vocational </a:t>
            </a:r>
            <a:r>
              <a:rPr lang="en-US" sz="3200" b="1" dirty="0"/>
              <a:t>Education	</a:t>
            </a:r>
            <a:r>
              <a:rPr lang="en-US" sz="3200" b="1" dirty="0" smtClean="0"/>
              <a:t> $138,292</a:t>
            </a:r>
            <a:r>
              <a:rPr lang="en-US" sz="2800" b="1" dirty="0"/>
              <a:t>	</a:t>
            </a:r>
            <a:endParaRPr lang="en-US" sz="2800" b="1" dirty="0" smtClean="0"/>
          </a:p>
          <a:p>
            <a:pPr>
              <a:lnSpc>
                <a:spcPct val="110000"/>
              </a:lnSpc>
            </a:pPr>
            <a:r>
              <a:rPr lang="en-US" sz="2800" b="1" dirty="0" smtClean="0">
                <a:solidFill>
                  <a:srgbClr val="3366FF"/>
                </a:solidFill>
              </a:rPr>
              <a:t>					( - 4.96 </a:t>
            </a:r>
            <a:r>
              <a:rPr lang="en-US" sz="2800" b="1" dirty="0">
                <a:solidFill>
                  <a:srgbClr val="3366FF"/>
                </a:solidFill>
              </a:rPr>
              <a:t>% from FY </a:t>
            </a:r>
            <a:r>
              <a:rPr lang="fr-FR" sz="2800" b="1" dirty="0">
                <a:solidFill>
                  <a:srgbClr val="3366FF"/>
                </a:solidFill>
              </a:rPr>
              <a:t>’</a:t>
            </a:r>
            <a:r>
              <a:rPr lang="en-US" sz="2800" b="1" dirty="0" smtClean="0">
                <a:solidFill>
                  <a:srgbClr val="3366FF"/>
                </a:solidFill>
              </a:rPr>
              <a:t>13)</a:t>
            </a:r>
            <a:endParaRPr lang="en-US" sz="2800" b="1" dirty="0">
              <a:solidFill>
                <a:srgbClr val="3366FF"/>
              </a:solidFill>
            </a:endParaRPr>
          </a:p>
          <a:p>
            <a:pPr algn="ctr"/>
            <a:endParaRPr lang="en-US" sz="3200" b="1" dirty="0"/>
          </a:p>
        </p:txBody>
      </p:sp>
      <p:sp>
        <p:nvSpPr>
          <p:cNvPr id="3" name="TextBox 2"/>
          <p:cNvSpPr txBox="1"/>
          <p:nvPr/>
        </p:nvSpPr>
        <p:spPr>
          <a:xfrm>
            <a:off x="0" y="160254"/>
            <a:ext cx="9144000" cy="1086980"/>
          </a:xfrm>
          <a:prstGeom prst="rect">
            <a:avLst/>
          </a:prstGeom>
          <a:noFill/>
          <a:ln w="38100" cmpd="sng">
            <a:solidFill>
              <a:srgbClr val="FF0000"/>
            </a:solidFill>
          </a:ln>
        </p:spPr>
        <p:txBody>
          <a:bodyPr wrap="square" rtlCol="0">
            <a:spAutoFit/>
          </a:bodyPr>
          <a:lstStyle/>
          <a:p>
            <a:pPr algn="ctr"/>
            <a:r>
              <a:rPr lang="en-US" sz="3200" b="1" dirty="0" smtClean="0"/>
              <a:t>FY 2014 ADMINISTRATION - PROPOSED BUDGET </a:t>
            </a:r>
            <a:endParaRPr lang="en-US" sz="3200" b="1" dirty="0"/>
          </a:p>
          <a:p>
            <a:pPr algn="ctr"/>
            <a:r>
              <a:rPr lang="en-US" sz="3200" b="1" dirty="0" smtClean="0"/>
              <a:t> “AT A GLANCE</a:t>
            </a:r>
            <a:r>
              <a:rPr lang="en-US" sz="2800" b="1" dirty="0" smtClean="0"/>
              <a:t>”		</a:t>
            </a:r>
            <a:endParaRPr lang="en-US" sz="2800" b="1" dirty="0"/>
          </a:p>
        </p:txBody>
      </p:sp>
      <p:sp>
        <p:nvSpPr>
          <p:cNvPr id="5" name="Hexagon 4"/>
          <p:cNvSpPr/>
          <p:nvPr/>
        </p:nvSpPr>
        <p:spPr>
          <a:xfrm>
            <a:off x="6529294" y="2629647"/>
            <a:ext cx="2151530" cy="1822824"/>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January 31 Revision</a:t>
            </a:r>
          </a:p>
          <a:p>
            <a:pPr algn="ctr"/>
            <a:r>
              <a:rPr lang="en-US" sz="2000" b="1" dirty="0" smtClean="0">
                <a:solidFill>
                  <a:srgbClr val="000000"/>
                </a:solidFill>
              </a:rPr>
              <a:t>( - $79,287)</a:t>
            </a:r>
            <a:endParaRPr lang="en-US" sz="2000" b="1" dirty="0">
              <a:solidFill>
                <a:srgbClr val="000000"/>
              </a:solidFill>
            </a:endParaRPr>
          </a:p>
        </p:txBody>
      </p:sp>
      <p:sp>
        <p:nvSpPr>
          <p:cNvPr id="4" name="5-Point Star 3"/>
          <p:cNvSpPr/>
          <p:nvPr/>
        </p:nvSpPr>
        <p:spPr>
          <a:xfrm>
            <a:off x="672353" y="1247234"/>
            <a:ext cx="896471" cy="896472"/>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61036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4706" y="134471"/>
            <a:ext cx="9069294" cy="926353"/>
          </a:xfrm>
          <a:ln w="38100" cmpd="sng">
            <a:solidFill>
              <a:srgbClr val="FF0000"/>
            </a:solidFill>
          </a:ln>
        </p:spPr>
        <p:txBody>
          <a:bodyPr>
            <a:noAutofit/>
          </a:bodyPr>
          <a:lstStyle/>
          <a:p>
            <a:r>
              <a:rPr lang="en-US" sz="3600" dirty="0" smtClean="0"/>
              <a:t>NEWER  $$$ MANDATES:  The “Heavy Hitters”</a:t>
            </a:r>
            <a:endParaRPr lang="en-US" sz="3600" dirty="0"/>
          </a:p>
        </p:txBody>
      </p:sp>
      <p:sp>
        <p:nvSpPr>
          <p:cNvPr id="7" name="TextBox 6"/>
          <p:cNvSpPr txBox="1"/>
          <p:nvPr/>
        </p:nvSpPr>
        <p:spPr>
          <a:xfrm>
            <a:off x="14941" y="1225689"/>
            <a:ext cx="9069293" cy="5632311"/>
          </a:xfrm>
          <a:prstGeom prst="rect">
            <a:avLst/>
          </a:prstGeom>
          <a:noFill/>
          <a:ln w="38100" cmpd="sng">
            <a:solidFill>
              <a:srgbClr val="FF0000"/>
            </a:solidFill>
          </a:ln>
        </p:spPr>
        <p:txBody>
          <a:bodyPr wrap="square" rtlCol="0">
            <a:spAutoFit/>
          </a:bodyPr>
          <a:lstStyle/>
          <a:p>
            <a:r>
              <a:rPr lang="en-US" sz="2000" b="1" dirty="0" smtClean="0"/>
              <a:t>HB# 4307			  Background Checks:  FINGERPRINTING of EDUCATORS</a:t>
            </a:r>
          </a:p>
          <a:p>
            <a:r>
              <a:rPr lang="en-US" sz="2000" b="1" dirty="0" smtClean="0"/>
              <a:t>Sept ‘13 – </a:t>
            </a:r>
            <a:r>
              <a:rPr lang="fr-FR" sz="2000" b="1" dirty="0" smtClean="0"/>
              <a:t>’</a:t>
            </a:r>
            <a:r>
              <a:rPr lang="en-US" sz="2000" b="1" dirty="0" smtClean="0"/>
              <a:t>15		  </a:t>
            </a:r>
            <a:r>
              <a:rPr lang="en-US" sz="2000" b="1" dirty="0" smtClean="0">
                <a:solidFill>
                  <a:srgbClr val="FF0000"/>
                </a:solidFill>
              </a:rPr>
              <a:t>Recordkeeping and process costs ($35 -$55 per educator)</a:t>
            </a:r>
          </a:p>
          <a:p>
            <a:endParaRPr lang="en-US" sz="2000" b="1" dirty="0">
              <a:solidFill>
                <a:srgbClr val="FF0000"/>
              </a:solidFill>
            </a:endParaRPr>
          </a:p>
          <a:p>
            <a:r>
              <a:rPr lang="en-US" sz="2000" b="1" dirty="0" smtClean="0"/>
              <a:t>C.222 - Acts of 2012	  School Discipline:  ACCESS FOR EXCLUDED STUDENTS</a:t>
            </a:r>
          </a:p>
          <a:p>
            <a:r>
              <a:rPr lang="en-US" sz="2000" b="1" smtClean="0"/>
              <a:t>July  </a:t>
            </a:r>
            <a:r>
              <a:rPr lang="en-US" sz="2000" b="1" dirty="0" smtClean="0"/>
              <a:t>2014			  </a:t>
            </a:r>
            <a:r>
              <a:rPr lang="en-US" sz="2000" b="1" dirty="0" smtClean="0">
                <a:solidFill>
                  <a:srgbClr val="FF0000"/>
                </a:solidFill>
              </a:rPr>
              <a:t>Tutoring?, e- courses?, </a:t>
            </a:r>
            <a:r>
              <a:rPr lang="en-US" sz="2000" b="1" dirty="0" err="1" smtClean="0">
                <a:solidFill>
                  <a:srgbClr val="FF0000"/>
                </a:solidFill>
              </a:rPr>
              <a:t>OoD</a:t>
            </a:r>
            <a:r>
              <a:rPr lang="en-US" sz="2000" b="1" dirty="0" smtClean="0">
                <a:solidFill>
                  <a:srgbClr val="FF0000"/>
                </a:solidFill>
              </a:rPr>
              <a:t> placement?, alternative 					   		  programs? – Increased planning and support activities for 					  counselors and administrators </a:t>
            </a:r>
          </a:p>
          <a:p>
            <a:endParaRPr lang="en-US" sz="2000" b="1" dirty="0"/>
          </a:p>
          <a:p>
            <a:r>
              <a:rPr lang="en-US" sz="2000" b="1" dirty="0" smtClean="0"/>
              <a:t>PARCC ASSESSMENT	  Online Testing: SUCCESSOR TESTING TO MA MCAS</a:t>
            </a:r>
          </a:p>
          <a:p>
            <a:r>
              <a:rPr lang="en-US" sz="2000" b="1" dirty="0" smtClean="0"/>
              <a:t>Spring 2015			  </a:t>
            </a:r>
            <a:r>
              <a:rPr lang="en-US" sz="2000" b="1" dirty="0" smtClean="0">
                <a:solidFill>
                  <a:srgbClr val="FF0000"/>
                </a:solidFill>
              </a:rPr>
              <a:t>Costs of enhanced technology resources (computers,</a:t>
            </a:r>
          </a:p>
          <a:p>
            <a:r>
              <a:rPr lang="en-US" sz="2000" b="1" dirty="0" smtClean="0"/>
              <a:t> (initial testing)</a:t>
            </a:r>
            <a:r>
              <a:rPr lang="en-US" sz="2000" b="1" dirty="0" smtClean="0">
                <a:solidFill>
                  <a:srgbClr val="FF0000"/>
                </a:solidFill>
              </a:rPr>
              <a:t>		  Internet access, band width, headsets and microphones</a:t>
            </a:r>
            <a:r>
              <a:rPr lang="en-US" sz="2000" b="1" dirty="0">
                <a:solidFill>
                  <a:srgbClr val="FF0000"/>
                </a:solidFill>
              </a:rPr>
              <a:t>)</a:t>
            </a:r>
            <a:r>
              <a:rPr lang="en-US" sz="2000" b="1" dirty="0" smtClean="0">
                <a:solidFill>
                  <a:srgbClr val="FF0000"/>
                </a:solidFill>
              </a:rPr>
              <a:t> </a:t>
            </a:r>
          </a:p>
          <a:p>
            <a:endParaRPr lang="en-US" sz="2000" b="1" dirty="0">
              <a:solidFill>
                <a:srgbClr val="FF0000"/>
              </a:solidFill>
            </a:endParaRPr>
          </a:p>
          <a:p>
            <a:r>
              <a:rPr lang="en-US" sz="2000" b="1" dirty="0" smtClean="0"/>
              <a:t>DESE/RETELL			  Licensure Endorsements:   SEI TRAINING FOR TEACHERS 	</a:t>
            </a:r>
          </a:p>
          <a:p>
            <a:r>
              <a:rPr lang="en-US" sz="2000" b="1" dirty="0" smtClean="0"/>
              <a:t>thru 2016			  &amp; SUPERVISORS of ELL (English Language Learner) STUDENTS (staggered)			 </a:t>
            </a:r>
            <a:r>
              <a:rPr lang="en-US" sz="2000" b="1" dirty="0" smtClean="0">
                <a:solidFill>
                  <a:srgbClr val="FF0000"/>
                </a:solidFill>
              </a:rPr>
              <a:t> Costs </a:t>
            </a:r>
            <a:r>
              <a:rPr lang="en-US" sz="2000" b="1" dirty="0">
                <a:solidFill>
                  <a:srgbClr val="FF0000"/>
                </a:solidFill>
              </a:rPr>
              <a:t>related to mandated training and eligibility </a:t>
            </a:r>
            <a:r>
              <a:rPr lang="en-US" sz="2000" b="1" dirty="0" smtClean="0">
                <a:solidFill>
                  <a:srgbClr val="FF0000"/>
                </a:solidFill>
              </a:rPr>
              <a:t>changes</a:t>
            </a:r>
            <a:endParaRPr lang="en-US" sz="2000" b="1" dirty="0" smtClean="0"/>
          </a:p>
          <a:p>
            <a:r>
              <a:rPr lang="en-US" sz="2000" b="1" dirty="0" smtClean="0"/>
              <a:t> 	 		</a:t>
            </a:r>
            <a:endParaRPr lang="en-US" sz="2000" b="1" dirty="0"/>
          </a:p>
          <a:p>
            <a:r>
              <a:rPr lang="en-US" sz="2000" b="1" dirty="0" smtClean="0">
                <a:solidFill>
                  <a:schemeClr val="accent6"/>
                </a:solidFill>
              </a:rPr>
              <a:t>	Other Potential Costs:  Title IX Compliance, Coordinated Program Review 	Compliance, Additional school security measures, etc.  </a:t>
            </a:r>
            <a:endParaRPr lang="en-US" sz="2000" b="1" dirty="0">
              <a:solidFill>
                <a:schemeClr val="accent6"/>
              </a:solidFill>
            </a:endParaRPr>
          </a:p>
        </p:txBody>
      </p:sp>
    </p:spTree>
    <p:extLst>
      <p:ext uri="{BB962C8B-B14F-4D97-AF65-F5344CB8AC3E}">
        <p14:creationId xmlns:p14="http://schemas.microsoft.com/office/powerpoint/2010/main" val="34385349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588" y="94570"/>
            <a:ext cx="8934824" cy="861665"/>
          </a:xfrm>
          <a:ln w="38100" cmpd="sng">
            <a:solidFill>
              <a:srgbClr val="FF0000"/>
            </a:solidFill>
          </a:ln>
        </p:spPr>
        <p:txBody>
          <a:bodyPr>
            <a:noAutofit/>
          </a:bodyPr>
          <a:lstStyle/>
          <a:p>
            <a:r>
              <a:rPr lang="en-US" sz="3600" dirty="0" smtClean="0"/>
              <a:t>STRATEGIES FOR SAVINGS AND EFFICIENCIES</a:t>
            </a:r>
            <a:endParaRPr lang="en-US" sz="3600" dirty="0"/>
          </a:p>
        </p:txBody>
      </p:sp>
      <p:sp>
        <p:nvSpPr>
          <p:cNvPr id="4" name="Text Placeholder 3"/>
          <p:cNvSpPr>
            <a:spLocks noGrp="1"/>
          </p:cNvSpPr>
          <p:nvPr>
            <p:ph type="body" idx="1"/>
          </p:nvPr>
        </p:nvSpPr>
        <p:spPr>
          <a:xfrm>
            <a:off x="94" y="823119"/>
            <a:ext cx="3750141" cy="639762"/>
          </a:xfrm>
        </p:spPr>
        <p:txBody>
          <a:bodyPr/>
          <a:lstStyle/>
          <a:p>
            <a:pPr algn="ctr"/>
            <a:r>
              <a:rPr lang="en-US" dirty="0" smtClean="0">
                <a:solidFill>
                  <a:srgbClr val="FF0000"/>
                </a:solidFill>
              </a:rPr>
              <a:t>Strategy</a:t>
            </a:r>
            <a:endParaRPr lang="en-US" dirty="0">
              <a:solidFill>
                <a:srgbClr val="FF0000"/>
              </a:solidFill>
            </a:endParaRPr>
          </a:p>
        </p:txBody>
      </p:sp>
      <p:sp>
        <p:nvSpPr>
          <p:cNvPr id="5" name="Content Placeholder 4"/>
          <p:cNvSpPr>
            <a:spLocks noGrp="1"/>
          </p:cNvSpPr>
          <p:nvPr>
            <p:ph sz="half" idx="2"/>
          </p:nvPr>
        </p:nvSpPr>
        <p:spPr>
          <a:xfrm>
            <a:off x="104588" y="1651933"/>
            <a:ext cx="3645647" cy="5049013"/>
          </a:xfrm>
          <a:ln w="38100" cmpd="sng">
            <a:solidFill>
              <a:srgbClr val="FF0000"/>
            </a:solidFill>
          </a:ln>
        </p:spPr>
        <p:txBody>
          <a:bodyPr>
            <a:noAutofit/>
          </a:bodyPr>
          <a:lstStyle/>
          <a:p>
            <a:pPr marL="347472" indent="-347472">
              <a:lnSpc>
                <a:spcPct val="80000"/>
              </a:lnSpc>
            </a:pPr>
            <a:r>
              <a:rPr lang="en-US" b="1" dirty="0" smtClean="0"/>
              <a:t>Lease </a:t>
            </a:r>
            <a:r>
              <a:rPr lang="en-US" b="1" dirty="0" err="1" smtClean="0"/>
              <a:t>vs</a:t>
            </a:r>
            <a:r>
              <a:rPr lang="en-US" b="1" dirty="0" smtClean="0"/>
              <a:t> purchase of copiers</a:t>
            </a:r>
          </a:p>
          <a:p>
            <a:pPr marL="347472" indent="-347472">
              <a:lnSpc>
                <a:spcPct val="80000"/>
              </a:lnSpc>
            </a:pPr>
            <a:r>
              <a:rPr lang="en-US" b="1" dirty="0" smtClean="0"/>
              <a:t>Electronic school to home communication</a:t>
            </a:r>
          </a:p>
          <a:p>
            <a:pPr marL="347472" indent="-347472">
              <a:lnSpc>
                <a:spcPct val="80000"/>
              </a:lnSpc>
            </a:pPr>
            <a:r>
              <a:rPr lang="en-US" b="1" dirty="0" smtClean="0"/>
              <a:t>Recycling and composting efforts</a:t>
            </a:r>
          </a:p>
          <a:p>
            <a:pPr marL="347472" indent="-347472">
              <a:lnSpc>
                <a:spcPct val="80000"/>
              </a:lnSpc>
            </a:pPr>
            <a:r>
              <a:rPr lang="en-US" b="1" dirty="0" smtClean="0"/>
              <a:t>Direct deposit and “paperless payroll”</a:t>
            </a:r>
          </a:p>
          <a:p>
            <a:pPr marL="347472" indent="-347472">
              <a:lnSpc>
                <a:spcPct val="80000"/>
              </a:lnSpc>
              <a:buNone/>
            </a:pPr>
            <a:r>
              <a:rPr lang="en-US" b="1" dirty="0"/>
              <a:t>	</a:t>
            </a:r>
            <a:r>
              <a:rPr lang="en-US" b="1" dirty="0" smtClean="0"/>
              <a:t>initiatives</a:t>
            </a:r>
          </a:p>
          <a:p>
            <a:pPr marL="347472" indent="-347472">
              <a:lnSpc>
                <a:spcPct val="80000"/>
              </a:lnSpc>
            </a:pPr>
            <a:r>
              <a:rPr lang="en-US" b="1" dirty="0" smtClean="0"/>
              <a:t>Revised ordering protocols (school-based)</a:t>
            </a:r>
          </a:p>
          <a:p>
            <a:pPr marL="347472" indent="-347472">
              <a:lnSpc>
                <a:spcPct val="80000"/>
              </a:lnSpc>
            </a:pPr>
            <a:r>
              <a:rPr lang="en-US" b="1" dirty="0" smtClean="0"/>
              <a:t>Standardizing </a:t>
            </a:r>
            <a:r>
              <a:rPr lang="en-US" b="1" dirty="0" err="1" smtClean="0"/>
              <a:t>para</a:t>
            </a:r>
            <a:r>
              <a:rPr lang="en-US" b="1" dirty="0" smtClean="0"/>
              <a:t> services across schools</a:t>
            </a:r>
          </a:p>
          <a:p>
            <a:pPr marL="347472" indent="-347472">
              <a:lnSpc>
                <a:spcPct val="80000"/>
              </a:lnSpc>
            </a:pPr>
            <a:r>
              <a:rPr lang="en-US" b="1" dirty="0" smtClean="0"/>
              <a:t>Energy reduction and management projects</a:t>
            </a:r>
          </a:p>
          <a:p>
            <a:pPr marL="347472" indent="-347472">
              <a:lnSpc>
                <a:spcPct val="80000"/>
              </a:lnSpc>
            </a:pPr>
            <a:endParaRPr lang="en-US" b="1" dirty="0" smtClean="0"/>
          </a:p>
          <a:p>
            <a:pPr>
              <a:lnSpc>
                <a:spcPct val="80000"/>
              </a:lnSpc>
            </a:pPr>
            <a:endParaRPr lang="en-US" b="1" dirty="0" smtClean="0"/>
          </a:p>
          <a:p>
            <a:pPr marL="0" indent="0">
              <a:buNone/>
            </a:pPr>
            <a:endParaRPr lang="en-US" b="1" dirty="0"/>
          </a:p>
        </p:txBody>
      </p:sp>
      <p:sp>
        <p:nvSpPr>
          <p:cNvPr id="6" name="Text Placeholder 5"/>
          <p:cNvSpPr>
            <a:spLocks noGrp="1"/>
          </p:cNvSpPr>
          <p:nvPr>
            <p:ph type="body" sz="quarter" idx="3"/>
          </p:nvPr>
        </p:nvSpPr>
        <p:spPr>
          <a:xfrm>
            <a:off x="4034119" y="823119"/>
            <a:ext cx="4665942" cy="639762"/>
          </a:xfrm>
        </p:spPr>
        <p:txBody>
          <a:bodyPr/>
          <a:lstStyle/>
          <a:p>
            <a:r>
              <a:rPr lang="en-US" dirty="0" smtClean="0"/>
              <a:t>			</a:t>
            </a:r>
            <a:r>
              <a:rPr lang="en-US" dirty="0" smtClean="0">
                <a:solidFill>
                  <a:srgbClr val="008000"/>
                </a:solidFill>
              </a:rPr>
              <a:t>Impact</a:t>
            </a:r>
            <a:endParaRPr lang="en-US" dirty="0">
              <a:solidFill>
                <a:srgbClr val="008000"/>
              </a:solidFill>
            </a:endParaRPr>
          </a:p>
        </p:txBody>
      </p:sp>
      <p:sp>
        <p:nvSpPr>
          <p:cNvPr id="7" name="Content Placeholder 6"/>
          <p:cNvSpPr>
            <a:spLocks noGrp="1"/>
          </p:cNvSpPr>
          <p:nvPr>
            <p:ph sz="quarter" idx="4"/>
          </p:nvPr>
        </p:nvSpPr>
        <p:spPr>
          <a:xfrm>
            <a:off x="3750235" y="1651934"/>
            <a:ext cx="5289177" cy="5049012"/>
          </a:xfrm>
          <a:ln w="38100" cmpd="sng">
            <a:solidFill>
              <a:srgbClr val="FF0000"/>
            </a:solidFill>
          </a:ln>
        </p:spPr>
        <p:txBody>
          <a:bodyPr anchor="t">
            <a:noAutofit/>
          </a:bodyPr>
          <a:lstStyle/>
          <a:p>
            <a:pPr>
              <a:lnSpc>
                <a:spcPct val="80000"/>
              </a:lnSpc>
            </a:pPr>
            <a:r>
              <a:rPr lang="en-US" b="1" dirty="0" smtClean="0"/>
              <a:t>Savings in maintenance costs, less “down” time</a:t>
            </a:r>
          </a:p>
          <a:p>
            <a:pPr>
              <a:lnSpc>
                <a:spcPct val="80000"/>
              </a:lnSpc>
            </a:pPr>
            <a:r>
              <a:rPr lang="en-US" b="1" dirty="0" smtClean="0"/>
              <a:t>Savings in paper, production and distribution of paper copy</a:t>
            </a:r>
          </a:p>
          <a:p>
            <a:pPr>
              <a:lnSpc>
                <a:spcPct val="80000"/>
              </a:lnSpc>
            </a:pPr>
            <a:r>
              <a:rPr lang="en-US" b="1" dirty="0" smtClean="0"/>
              <a:t>Reduction in disposal costs and some revenue production</a:t>
            </a:r>
          </a:p>
          <a:p>
            <a:pPr>
              <a:lnSpc>
                <a:spcPct val="80000"/>
              </a:lnSpc>
            </a:pPr>
            <a:r>
              <a:rPr lang="en-US" b="1" dirty="0" smtClean="0"/>
              <a:t>Better use of personnel, printing savings, more accurate reporting and recording</a:t>
            </a:r>
          </a:p>
          <a:p>
            <a:pPr>
              <a:lnSpc>
                <a:spcPct val="80000"/>
              </a:lnSpc>
            </a:pPr>
            <a:r>
              <a:rPr lang="en-US" b="1" dirty="0" smtClean="0"/>
              <a:t>Reduced potential for overstocking, better inventory control</a:t>
            </a:r>
          </a:p>
          <a:p>
            <a:pPr>
              <a:lnSpc>
                <a:spcPct val="80000"/>
              </a:lnSpc>
            </a:pPr>
            <a:r>
              <a:rPr lang="en-US" b="1" dirty="0" smtClean="0"/>
              <a:t>Savings in </a:t>
            </a:r>
            <a:r>
              <a:rPr lang="en-US" b="1" dirty="0" err="1" smtClean="0"/>
              <a:t>para</a:t>
            </a:r>
            <a:r>
              <a:rPr lang="en-US" b="1" dirty="0" smtClean="0"/>
              <a:t> hours/$ in regular education</a:t>
            </a:r>
          </a:p>
          <a:p>
            <a:pPr>
              <a:lnSpc>
                <a:spcPct val="80000"/>
              </a:lnSpc>
            </a:pPr>
            <a:r>
              <a:rPr lang="en-US" b="1" dirty="0" smtClean="0"/>
              <a:t>Energy/$ savings in capital and in operating budgets</a:t>
            </a:r>
          </a:p>
          <a:p>
            <a:pPr marL="0" indent="0">
              <a:lnSpc>
                <a:spcPct val="80000"/>
              </a:lnSpc>
              <a:buNone/>
            </a:pPr>
            <a:endParaRPr lang="en-US" b="1" dirty="0" smtClean="0"/>
          </a:p>
          <a:p>
            <a:pPr>
              <a:lnSpc>
                <a:spcPct val="80000"/>
              </a:lnSpc>
            </a:pPr>
            <a:endParaRPr lang="en-US" b="1" dirty="0" smtClean="0"/>
          </a:p>
          <a:p>
            <a:pPr marL="0" indent="0">
              <a:lnSpc>
                <a:spcPct val="80000"/>
              </a:lnSpc>
              <a:buNone/>
            </a:pPr>
            <a:endParaRPr lang="en-US" b="1" dirty="0" smtClean="0"/>
          </a:p>
          <a:p>
            <a:pPr>
              <a:lnSpc>
                <a:spcPct val="80000"/>
              </a:lnSpc>
            </a:pPr>
            <a:endParaRPr lang="en-US" b="1" dirty="0" smtClean="0"/>
          </a:p>
          <a:p>
            <a:pPr>
              <a:lnSpc>
                <a:spcPct val="80000"/>
              </a:lnSpc>
            </a:pPr>
            <a:endParaRPr lang="en-US" b="1" dirty="0"/>
          </a:p>
        </p:txBody>
      </p:sp>
    </p:spTree>
    <p:extLst>
      <p:ext uri="{BB962C8B-B14F-4D97-AF65-F5344CB8AC3E}">
        <p14:creationId xmlns:p14="http://schemas.microsoft.com/office/powerpoint/2010/main" val="1747448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801127"/>
          </a:xfrm>
          <a:ln w="57150" cmpd="sng">
            <a:solidFill>
              <a:srgbClr val="FF0000"/>
            </a:solidFill>
          </a:ln>
        </p:spPr>
        <p:txBody>
          <a:bodyPr/>
          <a:lstStyle/>
          <a:p>
            <a:r>
              <a:rPr lang="en-US" dirty="0">
                <a:latin typeface="Trebuchet MS" charset="0"/>
              </a:rPr>
              <a:t>Boston Globe</a:t>
            </a:r>
          </a:p>
        </p:txBody>
      </p:sp>
      <p:pic>
        <p:nvPicPr>
          <p:cNvPr id="5123" name="Picture_x0020_1" descr="ps05so1studentcos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94" y="1329765"/>
            <a:ext cx="8798019" cy="5184588"/>
          </a:xfrm>
          <a:prstGeom prst="rect">
            <a:avLst/>
          </a:prstGeom>
          <a:noFill/>
          <a:ln w="571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 name="7-Point Star 3"/>
          <p:cNvSpPr/>
          <p:nvPr/>
        </p:nvSpPr>
        <p:spPr>
          <a:xfrm>
            <a:off x="3733800" y="3276600"/>
            <a:ext cx="520700" cy="377825"/>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588" y="94570"/>
            <a:ext cx="8934824" cy="861665"/>
          </a:xfrm>
          <a:ln w="38100" cmpd="sng">
            <a:solidFill>
              <a:srgbClr val="FF0000"/>
            </a:solidFill>
          </a:ln>
        </p:spPr>
        <p:txBody>
          <a:bodyPr>
            <a:noAutofit/>
          </a:bodyPr>
          <a:lstStyle/>
          <a:p>
            <a:r>
              <a:rPr lang="en-US" sz="3600" dirty="0" smtClean="0"/>
              <a:t>STRATEGIES FOR SAVINGS AND EFFICIENCIES</a:t>
            </a:r>
            <a:endParaRPr lang="en-US" sz="3600" dirty="0"/>
          </a:p>
        </p:txBody>
      </p:sp>
      <p:sp>
        <p:nvSpPr>
          <p:cNvPr id="4" name="Text Placeholder 3"/>
          <p:cNvSpPr>
            <a:spLocks noGrp="1"/>
          </p:cNvSpPr>
          <p:nvPr>
            <p:ph type="body" idx="1"/>
          </p:nvPr>
        </p:nvSpPr>
        <p:spPr>
          <a:xfrm>
            <a:off x="94" y="823119"/>
            <a:ext cx="3750141" cy="639762"/>
          </a:xfrm>
        </p:spPr>
        <p:txBody>
          <a:bodyPr/>
          <a:lstStyle/>
          <a:p>
            <a:pPr algn="ctr"/>
            <a:r>
              <a:rPr lang="en-US" dirty="0" smtClean="0">
                <a:solidFill>
                  <a:srgbClr val="FF0000"/>
                </a:solidFill>
              </a:rPr>
              <a:t>Strategy</a:t>
            </a:r>
            <a:endParaRPr lang="en-US" dirty="0">
              <a:solidFill>
                <a:srgbClr val="FF0000"/>
              </a:solidFill>
            </a:endParaRPr>
          </a:p>
        </p:txBody>
      </p:sp>
      <p:sp>
        <p:nvSpPr>
          <p:cNvPr id="5" name="Content Placeholder 4"/>
          <p:cNvSpPr>
            <a:spLocks noGrp="1"/>
          </p:cNvSpPr>
          <p:nvPr>
            <p:ph sz="half" idx="2"/>
          </p:nvPr>
        </p:nvSpPr>
        <p:spPr>
          <a:xfrm>
            <a:off x="104588" y="1651933"/>
            <a:ext cx="3645647" cy="5049013"/>
          </a:xfrm>
          <a:ln w="38100" cmpd="sng">
            <a:solidFill>
              <a:srgbClr val="FF0000"/>
            </a:solidFill>
          </a:ln>
        </p:spPr>
        <p:txBody>
          <a:bodyPr>
            <a:noAutofit/>
          </a:bodyPr>
          <a:lstStyle/>
          <a:p>
            <a:pPr marL="347472" indent="-347472">
              <a:lnSpc>
                <a:spcPct val="80000"/>
              </a:lnSpc>
            </a:pPr>
            <a:r>
              <a:rPr lang="en-US" b="1" dirty="0" smtClean="0"/>
              <a:t>Develop. of new ways to provide FAPE in- district such as thru new cohort groups, transition services etc.</a:t>
            </a:r>
            <a:endParaRPr lang="en-US" b="1" dirty="0"/>
          </a:p>
          <a:p>
            <a:pPr marL="347472" indent="-347472">
              <a:lnSpc>
                <a:spcPct val="80000"/>
              </a:lnSpc>
            </a:pPr>
            <a:r>
              <a:rPr lang="en-US" b="1" dirty="0" smtClean="0"/>
              <a:t>Review of contracts for specialized services to negotiate better rates for special education services</a:t>
            </a:r>
          </a:p>
          <a:p>
            <a:pPr marL="347472" indent="-347472">
              <a:lnSpc>
                <a:spcPct val="80000"/>
              </a:lnSpc>
            </a:pPr>
            <a:r>
              <a:rPr lang="en-US" b="1" dirty="0" smtClean="0"/>
              <a:t>“Cross training” of C.O. clerical staff</a:t>
            </a:r>
          </a:p>
          <a:p>
            <a:pPr marL="347472" indent="-347472">
              <a:lnSpc>
                <a:spcPct val="80000"/>
              </a:lnSpc>
            </a:pPr>
            <a:endParaRPr lang="en-US" b="1" dirty="0" smtClean="0"/>
          </a:p>
          <a:p>
            <a:pPr marL="347472" indent="-347472">
              <a:lnSpc>
                <a:spcPct val="80000"/>
              </a:lnSpc>
            </a:pPr>
            <a:r>
              <a:rPr lang="en-US" b="1" dirty="0" smtClean="0"/>
              <a:t>Minimizing hiring of substitutes for support roles, where possible</a:t>
            </a:r>
          </a:p>
          <a:p>
            <a:pPr marL="347472" indent="-347472">
              <a:lnSpc>
                <a:spcPct val="80000"/>
              </a:lnSpc>
            </a:pPr>
            <a:endParaRPr lang="en-US" b="1" dirty="0" smtClean="0"/>
          </a:p>
          <a:p>
            <a:pPr>
              <a:lnSpc>
                <a:spcPct val="80000"/>
              </a:lnSpc>
            </a:pPr>
            <a:endParaRPr lang="en-US" b="1" dirty="0" smtClean="0"/>
          </a:p>
          <a:p>
            <a:pPr marL="0" indent="0">
              <a:buNone/>
            </a:pPr>
            <a:endParaRPr lang="en-US" b="1" dirty="0"/>
          </a:p>
        </p:txBody>
      </p:sp>
      <p:sp>
        <p:nvSpPr>
          <p:cNvPr id="6" name="Text Placeholder 5"/>
          <p:cNvSpPr>
            <a:spLocks noGrp="1"/>
          </p:cNvSpPr>
          <p:nvPr>
            <p:ph type="body" sz="quarter" idx="3"/>
          </p:nvPr>
        </p:nvSpPr>
        <p:spPr>
          <a:xfrm>
            <a:off x="4034119" y="823119"/>
            <a:ext cx="4665942" cy="639762"/>
          </a:xfrm>
        </p:spPr>
        <p:txBody>
          <a:bodyPr/>
          <a:lstStyle/>
          <a:p>
            <a:r>
              <a:rPr lang="en-US" dirty="0" smtClean="0"/>
              <a:t>			</a:t>
            </a:r>
            <a:r>
              <a:rPr lang="en-US" dirty="0" smtClean="0">
                <a:solidFill>
                  <a:srgbClr val="008000"/>
                </a:solidFill>
              </a:rPr>
              <a:t>Impact</a:t>
            </a:r>
            <a:endParaRPr lang="en-US" dirty="0">
              <a:solidFill>
                <a:srgbClr val="008000"/>
              </a:solidFill>
            </a:endParaRPr>
          </a:p>
        </p:txBody>
      </p:sp>
      <p:sp>
        <p:nvSpPr>
          <p:cNvPr id="7" name="Content Placeholder 6"/>
          <p:cNvSpPr>
            <a:spLocks noGrp="1"/>
          </p:cNvSpPr>
          <p:nvPr>
            <p:ph sz="quarter" idx="4"/>
          </p:nvPr>
        </p:nvSpPr>
        <p:spPr>
          <a:xfrm>
            <a:off x="3750235" y="1651934"/>
            <a:ext cx="5289177" cy="5049012"/>
          </a:xfrm>
          <a:ln w="38100" cmpd="sng">
            <a:solidFill>
              <a:srgbClr val="FF0000"/>
            </a:solidFill>
          </a:ln>
        </p:spPr>
        <p:txBody>
          <a:bodyPr anchor="t">
            <a:noAutofit/>
          </a:bodyPr>
          <a:lstStyle/>
          <a:p>
            <a:pPr>
              <a:lnSpc>
                <a:spcPct val="80000"/>
              </a:lnSpc>
            </a:pPr>
            <a:r>
              <a:rPr lang="en-US" b="1" dirty="0" smtClean="0"/>
              <a:t>Cost savings and children served in least restrictive settings (ex.” in-district” intensive K and PK programs and return of </a:t>
            </a:r>
            <a:r>
              <a:rPr lang="en-US" b="1" dirty="0" err="1" smtClean="0"/>
              <a:t>OoD</a:t>
            </a:r>
            <a:r>
              <a:rPr lang="en-US" b="1" dirty="0" smtClean="0"/>
              <a:t> students to HPS) </a:t>
            </a:r>
          </a:p>
          <a:p>
            <a:pPr>
              <a:lnSpc>
                <a:spcPct val="80000"/>
              </a:lnSpc>
            </a:pPr>
            <a:endParaRPr lang="en-US" b="1" dirty="0" smtClean="0"/>
          </a:p>
          <a:p>
            <a:pPr>
              <a:lnSpc>
                <a:spcPct val="80000"/>
              </a:lnSpc>
            </a:pPr>
            <a:r>
              <a:rPr lang="en-US" b="1" dirty="0" smtClean="0"/>
              <a:t>Cost savings and improved service quality</a:t>
            </a:r>
          </a:p>
          <a:p>
            <a:pPr marL="0" indent="0">
              <a:lnSpc>
                <a:spcPct val="80000"/>
              </a:lnSpc>
              <a:buNone/>
            </a:pPr>
            <a:endParaRPr lang="en-US" b="1" dirty="0"/>
          </a:p>
          <a:p>
            <a:pPr marL="0" indent="0">
              <a:lnSpc>
                <a:spcPct val="80000"/>
              </a:lnSpc>
              <a:buNone/>
            </a:pPr>
            <a:endParaRPr lang="en-US" b="1" dirty="0" smtClean="0"/>
          </a:p>
          <a:p>
            <a:pPr>
              <a:lnSpc>
                <a:spcPct val="80000"/>
              </a:lnSpc>
            </a:pPr>
            <a:r>
              <a:rPr lang="en-US" b="1" dirty="0" smtClean="0"/>
              <a:t>Better management of resources to meet new demands and consistent coverage during times of absence</a:t>
            </a:r>
          </a:p>
          <a:p>
            <a:pPr>
              <a:lnSpc>
                <a:spcPct val="120000"/>
              </a:lnSpc>
            </a:pPr>
            <a:r>
              <a:rPr lang="en-US" b="1" dirty="0" smtClean="0"/>
              <a:t>Cost savings </a:t>
            </a:r>
            <a:endParaRPr lang="en-US" b="1" dirty="0"/>
          </a:p>
        </p:txBody>
      </p:sp>
    </p:spTree>
    <p:extLst>
      <p:ext uri="{BB962C8B-B14F-4D97-AF65-F5344CB8AC3E}">
        <p14:creationId xmlns:p14="http://schemas.microsoft.com/office/powerpoint/2010/main" val="8624827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29" y="119529"/>
            <a:ext cx="8875059" cy="1298109"/>
          </a:xfrm>
          <a:ln w="38100" cmpd="sng">
            <a:solidFill>
              <a:srgbClr val="FF0000"/>
            </a:solidFill>
          </a:ln>
        </p:spPr>
        <p:txBody>
          <a:bodyPr/>
          <a:lstStyle/>
          <a:p>
            <a:r>
              <a:rPr lang="en-US" dirty="0" smtClean="0"/>
              <a:t>FY 14 SCHOOL CAPITAL REQUEST</a:t>
            </a:r>
            <a:endParaRPr lang="en-US" dirty="0"/>
          </a:p>
        </p:txBody>
      </p:sp>
      <p:sp>
        <p:nvSpPr>
          <p:cNvPr id="3" name="Content Placeholder 2"/>
          <p:cNvSpPr>
            <a:spLocks noGrp="1"/>
          </p:cNvSpPr>
          <p:nvPr>
            <p:ph idx="1"/>
          </p:nvPr>
        </p:nvSpPr>
        <p:spPr>
          <a:xfrm>
            <a:off x="119529" y="1600199"/>
            <a:ext cx="8875059" cy="5138271"/>
          </a:xfrm>
          <a:ln w="38100" cmpd="sng">
            <a:solidFill>
              <a:srgbClr val="FF0000"/>
            </a:solidFill>
          </a:ln>
        </p:spPr>
        <p:txBody>
          <a:bodyPr/>
          <a:lstStyle/>
          <a:p>
            <a:pPr>
              <a:lnSpc>
                <a:spcPct val="110000"/>
              </a:lnSpc>
            </a:pPr>
            <a:r>
              <a:rPr lang="en-US" b="1" dirty="0" smtClean="0"/>
              <a:t>Capital Outlay Request – School Needs</a:t>
            </a:r>
          </a:p>
          <a:p>
            <a:pPr lvl="1">
              <a:lnSpc>
                <a:spcPct val="110000"/>
              </a:lnSpc>
            </a:pPr>
            <a:r>
              <a:rPr lang="en-US" b="1" dirty="0" smtClean="0"/>
              <a:t>January 9, 2013		$1,267,074</a:t>
            </a:r>
          </a:p>
          <a:p>
            <a:pPr>
              <a:lnSpc>
                <a:spcPct val="110000"/>
              </a:lnSpc>
            </a:pPr>
            <a:r>
              <a:rPr lang="en-US" b="1" dirty="0" smtClean="0"/>
              <a:t>Redistributed and Reduced – School Committee Meeting</a:t>
            </a:r>
          </a:p>
          <a:p>
            <a:pPr lvl="1">
              <a:lnSpc>
                <a:spcPct val="110000"/>
              </a:lnSpc>
            </a:pPr>
            <a:r>
              <a:rPr lang="en-US" b="1" dirty="0" smtClean="0"/>
              <a:t>January 24			$790,334</a:t>
            </a:r>
          </a:p>
          <a:p>
            <a:pPr>
              <a:lnSpc>
                <a:spcPct val="110000"/>
              </a:lnSpc>
            </a:pPr>
            <a:r>
              <a:rPr lang="en-US" b="1" dirty="0" smtClean="0"/>
              <a:t>Further Redistributed/Refined/Reduced –Long Range Planning Sub Committee</a:t>
            </a:r>
          </a:p>
          <a:p>
            <a:pPr lvl="1">
              <a:lnSpc>
                <a:spcPct val="110000"/>
              </a:lnSpc>
            </a:pPr>
            <a:r>
              <a:rPr lang="en-US" b="1" dirty="0" smtClean="0"/>
              <a:t>January 30			$660,734</a:t>
            </a:r>
            <a:endParaRPr lang="en-US" b="1" dirty="0"/>
          </a:p>
        </p:txBody>
      </p:sp>
    </p:spTree>
    <p:extLst>
      <p:ext uri="{BB962C8B-B14F-4D97-AF65-F5344CB8AC3E}">
        <p14:creationId xmlns:p14="http://schemas.microsoft.com/office/powerpoint/2010/main" val="22798393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29" y="104589"/>
            <a:ext cx="8860117" cy="6633882"/>
          </a:xfrm>
          <a:prstGeom prst="rect">
            <a:avLst/>
          </a:prstGeom>
          <a:noFill/>
          <a:ln w="38100"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88266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 y="114300"/>
            <a:ext cx="8966200" cy="851932"/>
          </a:xfrm>
          <a:ln w="57150" cmpd="sng">
            <a:solidFill>
              <a:srgbClr val="FF0000"/>
            </a:solidFill>
          </a:ln>
        </p:spPr>
        <p:txBody>
          <a:bodyPr/>
          <a:lstStyle/>
          <a:p>
            <a:r>
              <a:rPr lang="en-US" dirty="0" smtClean="0"/>
              <a:t>NEXT STEPS</a:t>
            </a:r>
            <a:endParaRPr lang="en-US" dirty="0"/>
          </a:p>
        </p:txBody>
      </p:sp>
      <p:sp>
        <p:nvSpPr>
          <p:cNvPr id="3" name="Content Placeholder 2"/>
          <p:cNvSpPr>
            <a:spLocks noGrp="1"/>
          </p:cNvSpPr>
          <p:nvPr>
            <p:ph idx="1"/>
          </p:nvPr>
        </p:nvSpPr>
        <p:spPr>
          <a:xfrm>
            <a:off x="88900" y="990600"/>
            <a:ext cx="8966200" cy="5778500"/>
          </a:xfrm>
          <a:ln w="28575" cmpd="sng">
            <a:solidFill>
              <a:srgbClr val="FF0000"/>
            </a:solidFill>
          </a:ln>
        </p:spPr>
        <p:txBody>
          <a:bodyPr>
            <a:normAutofit/>
          </a:bodyPr>
          <a:lstStyle/>
          <a:p>
            <a:r>
              <a:rPr lang="en-US" b="1" dirty="0" smtClean="0"/>
              <a:t>Formal Public Hearing on Budgets (February 11)</a:t>
            </a:r>
          </a:p>
          <a:p>
            <a:r>
              <a:rPr lang="en-US" b="1" dirty="0" smtClean="0"/>
              <a:t>Next meeting with Capital Outlay  (TBD)</a:t>
            </a:r>
          </a:p>
          <a:p>
            <a:r>
              <a:rPr lang="en-US" b="1" dirty="0" smtClean="0"/>
              <a:t>School Committee adoption of its budgets (</a:t>
            </a:r>
            <a:r>
              <a:rPr lang="en-US" b="1" dirty="0"/>
              <a:t>F</a:t>
            </a:r>
            <a:r>
              <a:rPr lang="en-US" b="1" dirty="0" smtClean="0"/>
              <a:t>ebruary 25)</a:t>
            </a:r>
          </a:p>
          <a:p>
            <a:r>
              <a:rPr lang="en-US" b="1" dirty="0" smtClean="0"/>
              <a:t>Education Subcommittee recommends School Budget to Ad Com (February 26)</a:t>
            </a:r>
          </a:p>
          <a:p>
            <a:r>
              <a:rPr lang="en-US" b="1" dirty="0" smtClean="0"/>
              <a:t>Selectmen and </a:t>
            </a:r>
            <a:r>
              <a:rPr lang="en-US" b="1" dirty="0" err="1" smtClean="0"/>
              <a:t>AdCom</a:t>
            </a:r>
            <a:r>
              <a:rPr lang="en-US" b="1" dirty="0" smtClean="0"/>
              <a:t> vote on budgets  to be recommended to Town </a:t>
            </a:r>
            <a:r>
              <a:rPr lang="en-US" b="1" dirty="0"/>
              <a:t>Meeting </a:t>
            </a:r>
            <a:r>
              <a:rPr lang="en-US" b="1" dirty="0" smtClean="0"/>
              <a:t>(February 28?) </a:t>
            </a:r>
          </a:p>
          <a:p>
            <a:r>
              <a:rPr lang="en-US" b="1" dirty="0" smtClean="0"/>
              <a:t>Town Meeting vote on Article 6 -Town Budgets </a:t>
            </a:r>
          </a:p>
          <a:p>
            <a:pPr marL="0" indent="0">
              <a:buNone/>
            </a:pPr>
            <a:r>
              <a:rPr lang="en-US" b="1" dirty="0"/>
              <a:t>	</a:t>
            </a:r>
            <a:r>
              <a:rPr lang="en-US" b="1" dirty="0" smtClean="0"/>
              <a:t>(April 22)							YEAH!!!!!!</a:t>
            </a:r>
            <a:endParaRPr lang="en-US" b="1" dirty="0"/>
          </a:p>
        </p:txBody>
      </p:sp>
    </p:spTree>
    <p:extLst>
      <p:ext uri="{BB962C8B-B14F-4D97-AF65-F5344CB8AC3E}">
        <p14:creationId xmlns:p14="http://schemas.microsoft.com/office/powerpoint/2010/main" val="3757139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22"/>
          <p:cNvSpPr>
            <a:spLocks noGrp="1" noChangeArrowheads="1"/>
          </p:cNvSpPr>
          <p:nvPr>
            <p:ph type="title"/>
          </p:nvPr>
        </p:nvSpPr>
        <p:spPr>
          <a:xfrm>
            <a:off x="990601" y="239059"/>
            <a:ext cx="7316694" cy="971176"/>
          </a:xfrm>
          <a:ln w="38100" cmpd="sng">
            <a:solidFill>
              <a:srgbClr val="FF0000"/>
            </a:solidFill>
          </a:ln>
        </p:spPr>
        <p:txBody>
          <a:bodyPr>
            <a:normAutofit fontScale="90000"/>
          </a:bodyPr>
          <a:lstStyle/>
          <a:p>
            <a:pPr eaLnBrk="1" hangingPunct="1">
              <a:lnSpc>
                <a:spcPct val="70000"/>
              </a:lnSpc>
            </a:pPr>
            <a:r>
              <a:rPr lang="en-US" sz="2800" dirty="0" smtClean="0">
                <a:latin typeface="Century Gothic" charset="0"/>
              </a:rPr>
              <a:t/>
            </a:r>
            <a:br>
              <a:rPr lang="en-US" sz="2800" dirty="0" smtClean="0">
                <a:latin typeface="Century Gothic" charset="0"/>
              </a:rPr>
            </a:br>
            <a:r>
              <a:rPr lang="en-US" sz="2800" dirty="0" smtClean="0">
                <a:latin typeface="Century Gothic" charset="0"/>
              </a:rPr>
              <a:t>Percent of 2012 </a:t>
            </a:r>
            <a:r>
              <a:rPr lang="en-US" sz="2800" dirty="0">
                <a:latin typeface="Century Gothic" charset="0"/>
              </a:rPr>
              <a:t>AP Grades </a:t>
            </a:r>
            <a:br>
              <a:rPr lang="en-US" sz="2800" dirty="0">
                <a:latin typeface="Century Gothic" charset="0"/>
              </a:rPr>
            </a:br>
            <a:r>
              <a:rPr lang="en-US" sz="2800" dirty="0" smtClean="0">
                <a:latin typeface="Century Gothic" charset="0"/>
              </a:rPr>
              <a:t/>
            </a:r>
            <a:br>
              <a:rPr lang="en-US" sz="2800" dirty="0" smtClean="0">
                <a:latin typeface="Century Gothic" charset="0"/>
              </a:rPr>
            </a:br>
            <a:r>
              <a:rPr lang="en-US" sz="2800" dirty="0" smtClean="0">
                <a:latin typeface="Century Gothic" charset="0"/>
              </a:rPr>
              <a:t>*3 </a:t>
            </a:r>
            <a:r>
              <a:rPr lang="en-US" sz="2800" dirty="0">
                <a:latin typeface="Century Gothic" charset="0"/>
              </a:rPr>
              <a:t>and Higher</a:t>
            </a:r>
            <a:br>
              <a:rPr lang="en-US" sz="2800" dirty="0">
                <a:latin typeface="Century Gothic" charset="0"/>
              </a:rPr>
            </a:br>
            <a:endParaRPr lang="en-US" sz="2800" dirty="0">
              <a:latin typeface="Century Gothic" charset="0"/>
            </a:endParaRPr>
          </a:p>
        </p:txBody>
      </p:sp>
      <p:graphicFrame>
        <p:nvGraphicFramePr>
          <p:cNvPr id="6147" name="Object 2"/>
          <p:cNvGraphicFramePr>
            <a:graphicFrameLocks noChangeAspect="1"/>
          </p:cNvGraphicFramePr>
          <p:nvPr>
            <p:extLst>
              <p:ext uri="{D42A27DB-BD31-4B8C-83A1-F6EECF244321}">
                <p14:modId xmlns:p14="http://schemas.microsoft.com/office/powerpoint/2010/main" val="2802925978"/>
              </p:ext>
            </p:extLst>
          </p:nvPr>
        </p:nvGraphicFramePr>
        <p:xfrm>
          <a:off x="-1076659" y="1628588"/>
          <a:ext cx="10975188" cy="4142439"/>
        </p:xfrm>
        <a:graphic>
          <a:graphicData uri="http://schemas.openxmlformats.org/presentationml/2006/ole">
            <mc:AlternateContent xmlns:mc="http://schemas.openxmlformats.org/markup-compatibility/2006">
              <mc:Choice xmlns:v="urn:schemas-microsoft-com:vml" Requires="v">
                <p:oleObj spid="_x0000_s20512" name="Document" r:id="rId5" imgW="8229600" imgH="4902200" progId="Word.Document.8">
                  <p:embed/>
                </p:oleObj>
              </mc:Choice>
              <mc:Fallback>
                <p:oleObj name="Document" r:id="rId5" imgW="8229600" imgH="4902200" progId="Word.Document.8">
                  <p:embed/>
                  <p:pic>
                    <p:nvPicPr>
                      <p:cNvPr id="0" name=""/>
                      <p:cNvPicPr>
                        <a:picLocks noChangeAspect="1" noChangeArrowheads="1"/>
                      </p:cNvPicPr>
                      <p:nvPr/>
                    </p:nvPicPr>
                    <p:blipFill>
                      <a:blip r:embed="rId6"/>
                      <a:srcRect/>
                      <a:stretch>
                        <a:fillRect/>
                      </a:stretch>
                    </p:blipFill>
                    <p:spPr bwMode="auto">
                      <a:xfrm>
                        <a:off x="-1076659" y="1628588"/>
                        <a:ext cx="10975188" cy="4142439"/>
                      </a:xfrm>
                      <a:prstGeom prst="rect">
                        <a:avLst/>
                      </a:prstGeom>
                      <a:noFill/>
                      <a:ln>
                        <a:noFill/>
                      </a:ln>
                      <a:extLst/>
                    </p:spPr>
                  </p:pic>
                </p:oleObj>
              </mc:Fallback>
            </mc:AlternateContent>
          </a:graphicData>
        </a:graphic>
      </p:graphicFrame>
      <p:sp>
        <p:nvSpPr>
          <p:cNvPr id="3" name="TextBox 2"/>
          <p:cNvSpPr txBox="1"/>
          <p:nvPr/>
        </p:nvSpPr>
        <p:spPr>
          <a:xfrm>
            <a:off x="2719294" y="6120063"/>
            <a:ext cx="4301929" cy="400110"/>
          </a:xfrm>
          <a:prstGeom prst="rect">
            <a:avLst/>
          </a:prstGeom>
          <a:noFill/>
        </p:spPr>
        <p:txBody>
          <a:bodyPr wrap="none" rtlCol="0">
            <a:spAutoFit/>
          </a:bodyPr>
          <a:lstStyle/>
          <a:p>
            <a:r>
              <a:rPr lang="en-US" sz="2000" b="1" dirty="0" smtClean="0"/>
              <a:t>*AP Exams are scored on a scale of 1-5</a:t>
            </a:r>
            <a:endParaRPr lang="en-US" sz="2000" b="1" dirty="0"/>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17"/>
          <p:cNvSpPr>
            <a:spLocks noChangeArrowheads="1"/>
          </p:cNvSpPr>
          <p:nvPr/>
        </p:nvSpPr>
        <p:spPr bwMode="auto">
          <a:xfrm>
            <a:off x="179294" y="198972"/>
            <a:ext cx="8860118"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r>
              <a:rPr lang="en-US" b="1" dirty="0">
                <a:latin typeface="Century Gothic" charset="0"/>
              </a:rPr>
              <a:t> 2012 AP Scholar Designations</a:t>
            </a:r>
          </a:p>
          <a:p>
            <a:pPr algn="ctr"/>
            <a:r>
              <a:rPr lang="en-US" sz="1600" dirty="0">
                <a:latin typeface="Century Gothic" charset="0"/>
              </a:rPr>
              <a:t>AP Scholars are designated in recognition of their exceptional achievement on the college level Advanced Placement (AP) examination.  </a:t>
            </a:r>
            <a:r>
              <a:rPr lang="en-US" sz="1600" dirty="0">
                <a:solidFill>
                  <a:srgbClr val="FF0000"/>
                </a:solidFill>
                <a:latin typeface="Century Gothic" charset="0"/>
              </a:rPr>
              <a:t>Nationally </a:t>
            </a:r>
            <a:r>
              <a:rPr lang="en-US" sz="1600" dirty="0" smtClean="0">
                <a:solidFill>
                  <a:srgbClr val="FF0000"/>
                </a:solidFill>
                <a:latin typeface="Century Gothic" charset="0"/>
              </a:rPr>
              <a:t>only</a:t>
            </a:r>
          </a:p>
          <a:p>
            <a:pPr algn="ctr"/>
            <a:r>
              <a:rPr lang="en-US" sz="1600" dirty="0" smtClean="0">
                <a:solidFill>
                  <a:srgbClr val="FF0000"/>
                </a:solidFill>
                <a:latin typeface="Century Gothic" charset="0"/>
              </a:rPr>
              <a:t>19</a:t>
            </a:r>
            <a:r>
              <a:rPr lang="en-US" sz="1600" dirty="0">
                <a:solidFill>
                  <a:srgbClr val="FF0000"/>
                </a:solidFill>
                <a:latin typeface="Century Gothic" charset="0"/>
              </a:rPr>
              <a:t>% of the more than 1.9 million students who took AP exams in May 2012 performed at a sufficiently high level to merit such recognition.  In Hingham, 39% of the 187 candidates were so honored</a:t>
            </a:r>
            <a:r>
              <a:rPr lang="en-US" sz="1600" dirty="0">
                <a:latin typeface="Century Gothic" charset="0"/>
              </a:rPr>
              <a:t>.</a:t>
            </a:r>
          </a:p>
        </p:txBody>
      </p:sp>
      <p:graphicFrame>
        <p:nvGraphicFramePr>
          <p:cNvPr id="112132" name="Group 2564"/>
          <p:cNvGraphicFramePr>
            <a:graphicFrameLocks noGrp="1"/>
          </p:cNvGraphicFramePr>
          <p:nvPr>
            <p:extLst>
              <p:ext uri="{D42A27DB-BD31-4B8C-83A1-F6EECF244321}">
                <p14:modId xmlns:p14="http://schemas.microsoft.com/office/powerpoint/2010/main" val="4261635477"/>
              </p:ext>
            </p:extLst>
          </p:nvPr>
        </p:nvGraphicFramePr>
        <p:xfrm>
          <a:off x="567765" y="1828800"/>
          <a:ext cx="8195235" cy="4799016"/>
        </p:xfrm>
        <a:graphic>
          <a:graphicData uri="http://schemas.openxmlformats.org/drawingml/2006/table">
            <a:tbl>
              <a:tblPr/>
              <a:tblGrid>
                <a:gridCol w="1128553"/>
                <a:gridCol w="1879781"/>
                <a:gridCol w="2586622"/>
                <a:gridCol w="1434166"/>
                <a:gridCol w="1166113"/>
              </a:tblGrid>
              <a:tr h="722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entury Gothic" pitchFamily="34" charset="0"/>
                          <a:ea typeface="Times New Roman" pitchFamily="18" charset="0"/>
                          <a:cs typeface="Arial" charset="0"/>
                        </a:rPr>
                        <a:t>Year</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entury Gothic" pitchFamily="34" charset="0"/>
                          <a:ea typeface="Times New Roman" pitchFamily="18" charset="0"/>
                          <a:cs typeface="Arial" charset="0"/>
                        </a:rPr>
                        <a:t>AP Scholar Award</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entury Gothic" pitchFamily="34" charset="0"/>
                          <a:ea typeface="Times New Roman" pitchFamily="18" charset="0"/>
                          <a:cs typeface="Arial" charset="0"/>
                        </a:rPr>
                        <a:t>AP Scholar</a:t>
                      </a:r>
                      <a:endParaRPr kumimoji="0" lang="en-US" sz="10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entury Gothic" pitchFamily="34" charset="0"/>
                          <a:ea typeface="Times New Roman" pitchFamily="18" charset="0"/>
                          <a:cs typeface="Arial" charset="0"/>
                        </a:rPr>
                        <a:t>with Honor</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entury Gothic" pitchFamily="34" charset="0"/>
                          <a:ea typeface="Times New Roman" pitchFamily="18" charset="0"/>
                          <a:cs typeface="Arial" charset="0"/>
                        </a:rPr>
                        <a:t>AP Scholar</a:t>
                      </a:r>
                      <a:endParaRPr kumimoji="0" lang="en-US" sz="10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entury Gothic" pitchFamily="34" charset="0"/>
                          <a:ea typeface="Times New Roman" pitchFamily="18" charset="0"/>
                          <a:cs typeface="Arial" charset="0"/>
                        </a:rPr>
                        <a:t>with Distinction</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entury Gothic" pitchFamily="34" charset="0"/>
                          <a:ea typeface="Times New Roman" pitchFamily="18" charset="0"/>
                          <a:cs typeface="Arial" charset="0"/>
                        </a:rPr>
                        <a:t>AP</a:t>
                      </a:r>
                      <a:endParaRPr kumimoji="0" lang="en-US" sz="10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entury Gothic" pitchFamily="34" charset="0"/>
                          <a:ea typeface="Times New Roman" pitchFamily="18" charset="0"/>
                          <a:cs typeface="Arial" charset="0"/>
                        </a:rPr>
                        <a:t>National Scholar</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entury Gothic" pitchFamily="34" charset="0"/>
                          <a:ea typeface="Times New Roman" pitchFamily="18" charset="0"/>
                          <a:cs typeface="Arial" charset="0"/>
                        </a:rPr>
                        <a:t>2012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25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24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r>
              <a:tr h="312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entury Gothic" pitchFamily="34" charset="0"/>
                          <a:ea typeface="Times New Roman" pitchFamily="18" charset="0"/>
                          <a:cs typeface="Arial" charset="0"/>
                        </a:rPr>
                        <a:t>2011</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28</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16</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19</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1</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entury Gothic" pitchFamily="34" charset="0"/>
                          <a:ea typeface="Times New Roman" pitchFamily="18" charset="0"/>
                          <a:cs typeface="Arial" charset="0"/>
                        </a:rPr>
                        <a:t>2010</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19</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15</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13</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1</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entury Gothic" pitchFamily="34" charset="0"/>
                          <a:ea typeface="Times New Roman" pitchFamily="18" charset="0"/>
                          <a:cs typeface="Arial" charset="0"/>
                        </a:rPr>
                        <a:t>2009</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25</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15</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15</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1</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entury Gothic" pitchFamily="34" charset="0"/>
                          <a:ea typeface="Times New Roman" pitchFamily="18" charset="0"/>
                          <a:cs typeface="Arial" charset="0"/>
                        </a:rPr>
                        <a:t>2008</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22</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14</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18</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2</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entury Gothic" pitchFamily="34" charset="0"/>
                          <a:ea typeface="Times New Roman" pitchFamily="18" charset="0"/>
                          <a:cs typeface="Arial" charset="0"/>
                        </a:rPr>
                        <a:t>2007</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17</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15</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26</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1</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entury Gothic" pitchFamily="34" charset="0"/>
                          <a:ea typeface="Times New Roman" pitchFamily="18" charset="0"/>
                          <a:cs typeface="Arial" charset="0"/>
                        </a:rPr>
                        <a:t>2006</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18</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10</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12</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none</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entury Gothic" pitchFamily="34" charset="0"/>
                          <a:ea typeface="Times New Roman" pitchFamily="18" charset="0"/>
                          <a:cs typeface="Arial" charset="0"/>
                        </a:rPr>
                        <a:t>2005</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21</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5</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17</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none</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entury Gothic" pitchFamily="34" charset="0"/>
                          <a:ea typeface="Times New Roman" pitchFamily="18" charset="0"/>
                          <a:cs typeface="Arial" charset="0"/>
                        </a:rPr>
                        <a:t>2004</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15</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10</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14</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none</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entury Gothic" pitchFamily="34" charset="0"/>
                          <a:ea typeface="Times New Roman" pitchFamily="18" charset="0"/>
                          <a:cs typeface="Arial" charset="0"/>
                        </a:rPr>
                        <a:t>2003</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17</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7</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7</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none</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entury Gothic" pitchFamily="34" charset="0"/>
                          <a:ea typeface="Times New Roman" pitchFamily="18" charset="0"/>
                          <a:cs typeface="Arial" charset="0"/>
                        </a:rPr>
                        <a:t>2002</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15</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15</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2</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none</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entury Gothic" pitchFamily="34" charset="0"/>
                          <a:ea typeface="Times New Roman" pitchFamily="18" charset="0"/>
                          <a:cs typeface="Arial" charset="0"/>
                        </a:rPr>
                        <a:t>2001</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10</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9</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3</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none</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entury Gothic" pitchFamily="34" charset="0"/>
                          <a:ea typeface="Times New Roman" pitchFamily="18" charset="0"/>
                          <a:cs typeface="Arial" charset="0"/>
                        </a:rPr>
                        <a:t>2000</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16</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6</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none</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none</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Autofit/>
          </a:bodyPr>
          <a:lstStyle/>
          <a:p>
            <a:pPr eaLnBrk="1" hangingPunct="1"/>
            <a:r>
              <a:rPr lang="en-US" sz="4000" b="1" dirty="0">
                <a:latin typeface="Century Gothic" charset="0"/>
              </a:rPr>
              <a:t>Summary of Plans</a:t>
            </a:r>
            <a:br>
              <a:rPr lang="en-US" sz="4000" b="1" dirty="0">
                <a:latin typeface="Century Gothic" charset="0"/>
              </a:rPr>
            </a:br>
            <a:r>
              <a:rPr lang="en-US" sz="4000" b="1" dirty="0">
                <a:latin typeface="Century Gothic" charset="0"/>
              </a:rPr>
              <a:t>Class of 2012</a:t>
            </a:r>
          </a:p>
        </p:txBody>
      </p:sp>
      <p:graphicFrame>
        <p:nvGraphicFramePr>
          <p:cNvPr id="8195" name="Content Placeholder 3"/>
          <p:cNvGraphicFramePr>
            <a:graphicFrameLocks noGrp="1" noChangeAspect="1"/>
          </p:cNvGraphicFramePr>
          <p:nvPr>
            <p:ph idx="1"/>
            <p:extLst>
              <p:ext uri="{D42A27DB-BD31-4B8C-83A1-F6EECF244321}">
                <p14:modId xmlns:p14="http://schemas.microsoft.com/office/powerpoint/2010/main" val="2923046722"/>
              </p:ext>
            </p:extLst>
          </p:nvPr>
        </p:nvGraphicFramePr>
        <p:xfrm>
          <a:off x="0" y="1730375"/>
          <a:ext cx="9144000" cy="4933950"/>
        </p:xfrm>
        <a:graphic>
          <a:graphicData uri="http://schemas.openxmlformats.org/presentationml/2006/ole">
            <mc:AlternateContent xmlns:mc="http://schemas.openxmlformats.org/markup-compatibility/2006">
              <mc:Choice xmlns:v="urn:schemas-microsoft-com:vml" Requires="v">
                <p:oleObj spid="_x0000_s24608" name="Document" r:id="rId5" imgW="9931400" imgH="5359400" progId="Word.Document.8">
                  <p:embed/>
                </p:oleObj>
              </mc:Choice>
              <mc:Fallback>
                <p:oleObj name="Document" r:id="rId5" imgW="9931400" imgH="5359400" progId="Word.Document.8">
                  <p:embed/>
                  <p:pic>
                    <p:nvPicPr>
                      <p:cNvPr id="0" name=""/>
                      <p:cNvPicPr>
                        <a:picLocks noGrp="1" noChangeAspect="1" noChangeArrowheads="1"/>
                      </p:cNvPicPr>
                      <p:nvPr/>
                    </p:nvPicPr>
                    <p:blipFill>
                      <a:blip r:embed="rId6"/>
                      <a:srcRect/>
                      <a:stretch>
                        <a:fillRect/>
                      </a:stretch>
                    </p:blipFill>
                    <p:spPr bwMode="auto">
                      <a:xfrm>
                        <a:off x="0" y="1730375"/>
                        <a:ext cx="9144000" cy="4933950"/>
                      </a:xfrm>
                      <a:prstGeom prst="rect">
                        <a:avLst/>
                      </a:prstGeom>
                      <a:noFill/>
                      <a:ln w="57150" cmpd="sng">
                        <a:solidFill>
                          <a:srgbClr val="FF0000"/>
                        </a:solidFill>
                      </a:ln>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nvSpPr>
        <p:spPr>
          <a:xfrm>
            <a:off x="685800" y="2371725"/>
            <a:ext cx="7772400" cy="1470025"/>
          </a:xfrm>
          <a:prstGeom prst="rect">
            <a:avLst/>
          </a:prstGeom>
          <a:ln w="76200" cmpd="sng">
            <a:solidFill>
              <a:srgbClr val="FF0000"/>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HINGHAM PUBLIC SCHOOLS</a:t>
            </a:r>
            <a:endParaRPr lang="en-US" dirty="0"/>
          </a:p>
        </p:txBody>
      </p:sp>
      <p:sp>
        <p:nvSpPr>
          <p:cNvPr id="5" name="Subtitle 5"/>
          <p:cNvSpPr>
            <a:spLocks noGrp="1"/>
          </p:cNvSpPr>
          <p:nvPr/>
        </p:nvSpPr>
        <p:spPr>
          <a:xfrm>
            <a:off x="1371600" y="4127500"/>
            <a:ext cx="6400800" cy="2324100"/>
          </a:xfrm>
          <a:prstGeom prst="rect">
            <a:avLst/>
          </a:prstGeom>
          <a:ln w="57150" cmpd="sng">
            <a:solidFill>
              <a:srgbClr val="FF0000"/>
            </a:solidFill>
          </a:ln>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smtClean="0">
                <a:solidFill>
                  <a:schemeClr val="tx1"/>
                </a:solidFill>
              </a:rPr>
              <a:t>FY 2014 OPERATING AND CAPITAL BUDGET RECOMMENDATIONS January 31, 2013</a:t>
            </a:r>
          </a:p>
          <a:p>
            <a:r>
              <a:rPr lang="en-US" b="1" dirty="0" smtClean="0">
                <a:solidFill>
                  <a:schemeClr val="tx1"/>
                </a:solidFill>
              </a:rPr>
              <a:t>JOINT MEETING PRESENTATION</a:t>
            </a:r>
          </a:p>
          <a:p>
            <a:endParaRPr lang="en-US" dirty="0"/>
          </a:p>
        </p:txBody>
      </p:sp>
      <p:pic>
        <p:nvPicPr>
          <p:cNvPr id="6" name="Picture 5" descr="redwhee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500" y="685799"/>
            <a:ext cx="1755200" cy="1270433"/>
          </a:xfrm>
          <a:prstGeom prst="rect">
            <a:avLst/>
          </a:prstGeom>
        </p:spPr>
      </p:pic>
      <p:pic>
        <p:nvPicPr>
          <p:cNvPr id="7" name="Picture 6"/>
          <p:cNvPicPr>
            <a:picLocks noChangeAspect="1"/>
          </p:cNvPicPr>
          <p:nvPr/>
        </p:nvPicPr>
        <p:blipFill>
          <a:blip r:embed="rId3"/>
          <a:stretch>
            <a:fillRect/>
          </a:stretch>
        </p:blipFill>
        <p:spPr>
          <a:xfrm>
            <a:off x="3390900" y="406400"/>
            <a:ext cx="1993900" cy="1854200"/>
          </a:xfrm>
          <a:prstGeom prst="rect">
            <a:avLst/>
          </a:prstGeom>
        </p:spPr>
      </p:pic>
    </p:spTree>
    <p:extLst>
      <p:ext uri="{BB962C8B-B14F-4D97-AF65-F5344CB8AC3E}">
        <p14:creationId xmlns:p14="http://schemas.microsoft.com/office/powerpoint/2010/main" val="1386831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47234"/>
            <a:ext cx="9144000" cy="6109365"/>
          </a:xfrm>
          <a:prstGeom prst="rect">
            <a:avLst/>
          </a:prstGeom>
          <a:ln w="38100" cmpd="sng">
            <a:solidFill>
              <a:srgbClr val="FF0000"/>
            </a:solidFill>
          </a:ln>
        </p:spPr>
        <p:txBody>
          <a:bodyPr wrap="square">
            <a:spAutoFit/>
          </a:bodyPr>
          <a:lstStyle/>
          <a:p>
            <a:pPr algn="ctr">
              <a:lnSpc>
                <a:spcPct val="120000"/>
              </a:lnSpc>
            </a:pPr>
            <a:r>
              <a:rPr lang="en-US" sz="2800" b="1" dirty="0"/>
              <a:t> </a:t>
            </a:r>
            <a:r>
              <a:rPr lang="en-US" sz="2800" b="1" dirty="0" smtClean="0"/>
              <a:t>Combined </a:t>
            </a:r>
            <a:r>
              <a:rPr lang="en-US" sz="2800" b="1" dirty="0"/>
              <a:t>Budgets $42,568,038	</a:t>
            </a:r>
          </a:p>
          <a:p>
            <a:pPr algn="ctr"/>
            <a:r>
              <a:rPr lang="en-US" sz="2800" b="1" dirty="0">
                <a:solidFill>
                  <a:srgbClr val="3366FF"/>
                </a:solidFill>
              </a:rPr>
              <a:t>( + 4.93 %  from FY </a:t>
            </a:r>
            <a:r>
              <a:rPr lang="fr-FR" sz="2800" b="1" dirty="0" smtClean="0">
                <a:solidFill>
                  <a:srgbClr val="3366FF"/>
                </a:solidFill>
              </a:rPr>
              <a:t>’</a:t>
            </a:r>
            <a:r>
              <a:rPr lang="en-US" sz="2800" b="1" dirty="0" smtClean="0">
                <a:solidFill>
                  <a:srgbClr val="3366FF"/>
                </a:solidFill>
              </a:rPr>
              <a:t>13)</a:t>
            </a:r>
            <a:endParaRPr lang="en-US" sz="2800" b="1" dirty="0"/>
          </a:p>
          <a:p>
            <a:endParaRPr lang="en-US" sz="2800" b="1" dirty="0" smtClean="0"/>
          </a:p>
          <a:p>
            <a:r>
              <a:rPr lang="en-US" sz="3200" b="1" dirty="0" smtClean="0"/>
              <a:t>Regular </a:t>
            </a:r>
            <a:r>
              <a:rPr lang="en-US" sz="3200" b="1" dirty="0"/>
              <a:t>Education	$</a:t>
            </a:r>
            <a:r>
              <a:rPr lang="en-US" sz="3200" b="1" dirty="0" smtClean="0"/>
              <a:t>31,864,872</a:t>
            </a:r>
            <a:r>
              <a:rPr lang="en-US" sz="3200" b="1" dirty="0"/>
              <a:t>	</a:t>
            </a:r>
            <a:r>
              <a:rPr lang="en-US" sz="2800" b="1" dirty="0" smtClean="0"/>
              <a:t>     </a:t>
            </a:r>
          </a:p>
          <a:p>
            <a:pPr>
              <a:spcAft>
                <a:spcPts val="300"/>
              </a:spcAft>
            </a:pPr>
            <a:r>
              <a:rPr lang="en-US" sz="2800" b="1" dirty="0" smtClean="0">
                <a:solidFill>
                  <a:srgbClr val="3366FF"/>
                </a:solidFill>
              </a:rPr>
              <a:t>					( </a:t>
            </a:r>
            <a:r>
              <a:rPr lang="en-US" sz="2800" b="1" dirty="0">
                <a:solidFill>
                  <a:srgbClr val="3366FF"/>
                </a:solidFill>
              </a:rPr>
              <a:t>+ </a:t>
            </a:r>
            <a:r>
              <a:rPr lang="en-US" sz="2800" b="1" dirty="0" smtClean="0">
                <a:solidFill>
                  <a:srgbClr val="3366FF"/>
                </a:solidFill>
              </a:rPr>
              <a:t>6.49 </a:t>
            </a:r>
            <a:r>
              <a:rPr lang="en-US" sz="2800" b="1" dirty="0">
                <a:solidFill>
                  <a:srgbClr val="3366FF"/>
                </a:solidFill>
              </a:rPr>
              <a:t>% from FY ‘</a:t>
            </a:r>
            <a:r>
              <a:rPr lang="en-US" sz="2800" b="1" dirty="0" smtClean="0">
                <a:solidFill>
                  <a:srgbClr val="3366FF"/>
                </a:solidFill>
              </a:rPr>
              <a:t>13)</a:t>
            </a:r>
          </a:p>
          <a:p>
            <a:pPr>
              <a:lnSpc>
                <a:spcPct val="90000"/>
              </a:lnSpc>
              <a:spcAft>
                <a:spcPts val="300"/>
              </a:spcAft>
            </a:pPr>
            <a:endParaRPr lang="en-US" sz="2800" b="1" dirty="0">
              <a:solidFill>
                <a:srgbClr val="3366FF"/>
              </a:solidFill>
            </a:endParaRPr>
          </a:p>
          <a:p>
            <a:r>
              <a:rPr lang="en-US" sz="2800" b="1" dirty="0" smtClean="0"/>
              <a:t> </a:t>
            </a:r>
            <a:r>
              <a:rPr lang="en-US" sz="3200" b="1" dirty="0" smtClean="0"/>
              <a:t>Special </a:t>
            </a:r>
            <a:r>
              <a:rPr lang="en-US" sz="3200" b="1" dirty="0"/>
              <a:t>Education	</a:t>
            </a:r>
            <a:r>
              <a:rPr lang="en-US" sz="3200" b="1" dirty="0" smtClean="0"/>
              <a:t>	$10,564,875</a:t>
            </a:r>
            <a:r>
              <a:rPr lang="en-US" sz="2800" b="1" dirty="0"/>
              <a:t>		</a:t>
            </a:r>
          </a:p>
          <a:p>
            <a:r>
              <a:rPr lang="en-US" sz="2800" b="1" dirty="0" smtClean="0">
                <a:solidFill>
                  <a:srgbClr val="3366FF"/>
                </a:solidFill>
              </a:rPr>
              <a:t>					( </a:t>
            </a:r>
            <a:r>
              <a:rPr lang="en-US" sz="2800" b="1" dirty="0">
                <a:solidFill>
                  <a:srgbClr val="3366FF"/>
                </a:solidFill>
              </a:rPr>
              <a:t>+ </a:t>
            </a:r>
            <a:r>
              <a:rPr lang="en-US" sz="2800" b="1" dirty="0" smtClean="0">
                <a:solidFill>
                  <a:srgbClr val="3366FF"/>
                </a:solidFill>
              </a:rPr>
              <a:t>0.63 </a:t>
            </a:r>
            <a:r>
              <a:rPr lang="en-US" sz="2800" b="1" dirty="0">
                <a:solidFill>
                  <a:srgbClr val="3366FF"/>
                </a:solidFill>
              </a:rPr>
              <a:t>% from FY ‘</a:t>
            </a:r>
            <a:r>
              <a:rPr lang="en-US" sz="2800" b="1" dirty="0" smtClean="0">
                <a:solidFill>
                  <a:srgbClr val="3366FF"/>
                </a:solidFill>
              </a:rPr>
              <a:t>13)</a:t>
            </a:r>
          </a:p>
          <a:p>
            <a:pPr>
              <a:lnSpc>
                <a:spcPct val="90000"/>
              </a:lnSpc>
            </a:pPr>
            <a:endParaRPr lang="en-US" sz="2800" b="1" dirty="0">
              <a:solidFill>
                <a:srgbClr val="3366FF"/>
              </a:solidFill>
            </a:endParaRPr>
          </a:p>
          <a:p>
            <a:pPr>
              <a:lnSpc>
                <a:spcPct val="110000"/>
              </a:lnSpc>
            </a:pPr>
            <a:r>
              <a:rPr lang="en-US" sz="3200" b="1" dirty="0" smtClean="0"/>
              <a:t> Vocational </a:t>
            </a:r>
            <a:r>
              <a:rPr lang="en-US" sz="3200" b="1" dirty="0"/>
              <a:t>Education	</a:t>
            </a:r>
            <a:r>
              <a:rPr lang="en-US" sz="3200" b="1" dirty="0" smtClean="0"/>
              <a:t> $138,292</a:t>
            </a:r>
            <a:r>
              <a:rPr lang="en-US" sz="2800" b="1" dirty="0"/>
              <a:t>	</a:t>
            </a:r>
            <a:endParaRPr lang="en-US" sz="2800" b="1" dirty="0" smtClean="0"/>
          </a:p>
          <a:p>
            <a:pPr>
              <a:lnSpc>
                <a:spcPct val="110000"/>
              </a:lnSpc>
            </a:pPr>
            <a:r>
              <a:rPr lang="en-US" sz="2800" b="1" dirty="0" smtClean="0">
                <a:solidFill>
                  <a:srgbClr val="3366FF"/>
                </a:solidFill>
              </a:rPr>
              <a:t>					( - 4.96 </a:t>
            </a:r>
            <a:r>
              <a:rPr lang="en-US" sz="2800" b="1" dirty="0">
                <a:solidFill>
                  <a:srgbClr val="3366FF"/>
                </a:solidFill>
              </a:rPr>
              <a:t>% from FY </a:t>
            </a:r>
            <a:r>
              <a:rPr lang="fr-FR" sz="2800" b="1" dirty="0">
                <a:solidFill>
                  <a:srgbClr val="3366FF"/>
                </a:solidFill>
              </a:rPr>
              <a:t>’</a:t>
            </a:r>
            <a:r>
              <a:rPr lang="en-US" sz="2800" b="1" dirty="0" smtClean="0">
                <a:solidFill>
                  <a:srgbClr val="3366FF"/>
                </a:solidFill>
              </a:rPr>
              <a:t>13)</a:t>
            </a:r>
            <a:endParaRPr lang="en-US" sz="2800" b="1" dirty="0">
              <a:solidFill>
                <a:srgbClr val="3366FF"/>
              </a:solidFill>
            </a:endParaRPr>
          </a:p>
          <a:p>
            <a:pPr algn="ctr"/>
            <a:endParaRPr lang="en-US" sz="3200" b="1" dirty="0"/>
          </a:p>
          <a:p>
            <a:pPr algn="ctr"/>
            <a:r>
              <a:rPr lang="en-US" sz="2800" dirty="0" smtClean="0"/>
              <a:t>  </a:t>
            </a:r>
            <a:endParaRPr lang="en-US" sz="2800" dirty="0"/>
          </a:p>
        </p:txBody>
      </p:sp>
      <p:sp>
        <p:nvSpPr>
          <p:cNvPr id="3" name="TextBox 2"/>
          <p:cNvSpPr txBox="1"/>
          <p:nvPr/>
        </p:nvSpPr>
        <p:spPr>
          <a:xfrm>
            <a:off x="0" y="160254"/>
            <a:ext cx="9144000" cy="1086980"/>
          </a:xfrm>
          <a:prstGeom prst="rect">
            <a:avLst/>
          </a:prstGeom>
          <a:noFill/>
          <a:ln w="38100" cmpd="sng">
            <a:solidFill>
              <a:srgbClr val="FF0000"/>
            </a:solidFill>
          </a:ln>
        </p:spPr>
        <p:txBody>
          <a:bodyPr wrap="square" rtlCol="0">
            <a:spAutoFit/>
          </a:bodyPr>
          <a:lstStyle/>
          <a:p>
            <a:pPr algn="ctr"/>
            <a:r>
              <a:rPr lang="en-US" sz="3200" b="1" dirty="0" smtClean="0"/>
              <a:t>FY </a:t>
            </a:r>
            <a:r>
              <a:rPr lang="en-US" sz="3200" b="1" smtClean="0"/>
              <a:t>2014 ADMINISTRATION - </a:t>
            </a:r>
            <a:r>
              <a:rPr lang="en-US" sz="3200" b="1" dirty="0" smtClean="0"/>
              <a:t>PROPOSED BUDGET </a:t>
            </a:r>
            <a:endParaRPr lang="en-US" sz="3200" b="1" dirty="0"/>
          </a:p>
          <a:p>
            <a:pPr algn="ctr"/>
            <a:r>
              <a:rPr lang="en-US" sz="3200" b="1" dirty="0" smtClean="0"/>
              <a:t> “AT A GLANCE</a:t>
            </a:r>
            <a:r>
              <a:rPr lang="en-US" sz="2800" b="1" dirty="0" smtClean="0"/>
              <a:t>”</a:t>
            </a:r>
            <a:endParaRPr lang="en-US" sz="2800" b="1" dirty="0"/>
          </a:p>
        </p:txBody>
      </p:sp>
      <p:sp>
        <p:nvSpPr>
          <p:cNvPr id="5" name="Hexagon 4"/>
          <p:cNvSpPr/>
          <p:nvPr/>
        </p:nvSpPr>
        <p:spPr>
          <a:xfrm>
            <a:off x="6708588" y="1882588"/>
            <a:ext cx="1972237" cy="1721224"/>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Initial Request</a:t>
            </a:r>
          </a:p>
          <a:p>
            <a:pPr algn="ctr"/>
            <a:r>
              <a:rPr lang="en-US" sz="2000" b="1" dirty="0" smtClean="0">
                <a:solidFill>
                  <a:srgbClr val="000000"/>
                </a:solidFill>
              </a:rPr>
              <a:t>Dec. 2012</a:t>
            </a:r>
            <a:endParaRPr lang="en-US" sz="2000" b="1" dirty="0">
              <a:solidFill>
                <a:srgbClr val="000000"/>
              </a:solidFill>
            </a:endParaRPr>
          </a:p>
        </p:txBody>
      </p:sp>
      <p:sp>
        <p:nvSpPr>
          <p:cNvPr id="4" name="5-Point Star 3"/>
          <p:cNvSpPr/>
          <p:nvPr/>
        </p:nvSpPr>
        <p:spPr>
          <a:xfrm>
            <a:off x="776941" y="1389530"/>
            <a:ext cx="779930" cy="776942"/>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5004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481</TotalTime>
  <Words>2606</Words>
  <Application>Microsoft Office PowerPoint</Application>
  <PresentationFormat>On-screen Show (4:3)</PresentationFormat>
  <Paragraphs>837</Paragraphs>
  <Slides>43</Slides>
  <Notes>13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46" baseType="lpstr">
      <vt:lpstr>Office Theme</vt:lpstr>
      <vt:lpstr>Document</vt:lpstr>
      <vt:lpstr>Worksheet</vt:lpstr>
      <vt:lpstr>School Budget Presentation to BoS and Advisory</vt:lpstr>
      <vt:lpstr>Guiding Principles</vt:lpstr>
      <vt:lpstr>Guiding Principles</vt:lpstr>
      <vt:lpstr>Boston Globe</vt:lpstr>
      <vt:lpstr> Percent of 2012 AP Grades   *3 and Higher </vt:lpstr>
      <vt:lpstr>PowerPoint Presentation</vt:lpstr>
      <vt:lpstr>Summary of Plans Class of 2012</vt:lpstr>
      <vt:lpstr>PowerPoint Presentation</vt:lpstr>
      <vt:lpstr>PowerPoint Presentation</vt:lpstr>
      <vt:lpstr>PowerPoint Presentation</vt:lpstr>
      <vt:lpstr>PowerPoint Presentation</vt:lpstr>
      <vt:lpstr>CHANGES TO ADMINISTRATION’S PROPOSED FY 14 BUDGET  as of 1/31/13</vt:lpstr>
      <vt:lpstr>PowerPoint Presentation</vt:lpstr>
      <vt:lpstr>PowerPoint Presentation</vt:lpstr>
      <vt:lpstr>PowerPoint Presentation</vt:lpstr>
      <vt:lpstr>PowerPoint Presentation</vt:lpstr>
      <vt:lpstr>PowerPoint Presentation</vt:lpstr>
      <vt:lpstr>K – 12 Projections for September 2014 (based on moving along December 2012 actuals)</vt:lpstr>
      <vt:lpstr>WHAT IS A “NEEDS - BASED” BUDGET?</vt:lpstr>
      <vt:lpstr>PowerPoint Presentation</vt:lpstr>
      <vt:lpstr>PowerPoint Presentation</vt:lpstr>
      <vt:lpstr>PowerPoint Presentation</vt:lpstr>
      <vt:lpstr>PowerPoint Presentation</vt:lpstr>
      <vt:lpstr>Initiatives to Enhance Programs These resources are needed to incorporate pilot programs  and to provide better support for existing programs and facilities. </vt:lpstr>
      <vt:lpstr>Areas of Unique Need Includes responding to: state and federal mandates, changing student demographics, and social/emotional and health needs</vt:lpstr>
      <vt:lpstr>ADDITIONAL FTEs by CATEGORY</vt:lpstr>
      <vt:lpstr>PowerPoint Presentation</vt:lpstr>
      <vt:lpstr>Justified Needs, but NOT in Proposed Budget at this time</vt:lpstr>
      <vt:lpstr>PowerPoint Presentation</vt:lpstr>
      <vt:lpstr>PowerPoint Presentation</vt:lpstr>
      <vt:lpstr>SPECIAL EDUCATION ENROLLMENT January 2013 “Snapshot”</vt:lpstr>
      <vt:lpstr>FY2014 - Special Education Staffing</vt:lpstr>
      <vt:lpstr>PowerPoint Presentation</vt:lpstr>
      <vt:lpstr>PowerPoint Presentation</vt:lpstr>
      <vt:lpstr>PowerPoint Presentation</vt:lpstr>
      <vt:lpstr>Out of District *Tuitions (2013-2014, projected for 66 students)</vt:lpstr>
      <vt:lpstr>PowerPoint Presentation</vt:lpstr>
      <vt:lpstr>NEWER  $$$ MANDATES:  The “Heavy Hitters”</vt:lpstr>
      <vt:lpstr>STRATEGIES FOR SAVINGS AND EFFICIENCIES</vt:lpstr>
      <vt:lpstr>STRATEGIES FOR SAVINGS AND EFFICIENCIES</vt:lpstr>
      <vt:lpstr>FY 14 SCHOOL CAPITAL REQUEST</vt:lpstr>
      <vt:lpstr>PowerPoint Presentation</vt:lpstr>
      <vt:lpstr>NEXT STEPS</vt:lpstr>
    </vt:vector>
  </TitlesOfParts>
  <Company>Hingham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Dorothy Galo</dc:creator>
  <cp:lastModifiedBy>HPS</cp:lastModifiedBy>
  <cp:revision>66</cp:revision>
  <cp:lastPrinted>2013-01-31T21:47:50Z</cp:lastPrinted>
  <dcterms:created xsi:type="dcterms:W3CDTF">2013-01-29T17:22:29Z</dcterms:created>
  <dcterms:modified xsi:type="dcterms:W3CDTF">2013-02-01T03:13:31Z</dcterms:modified>
</cp:coreProperties>
</file>