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6" r:id="rId3"/>
    <p:sldId id="274" r:id="rId4"/>
    <p:sldId id="271" r:id="rId5"/>
    <p:sldId id="268" r:id="rId6"/>
    <p:sldId id="272" r:id="rId7"/>
    <p:sldId id="265" r:id="rId8"/>
    <p:sldId id="270" r:id="rId9"/>
    <p:sldId id="267" r:id="rId10"/>
    <p:sldId id="262" r:id="rId11"/>
    <p:sldId id="263" r:id="rId12"/>
    <p:sldId id="260" r:id="rId13"/>
    <p:sldId id="261" r:id="rId14"/>
    <p:sldId id="264" r:id="rId15"/>
    <p:sldId id="257" r:id="rId16"/>
    <p:sldId id="258" r:id="rId17"/>
    <p:sldId id="259" r:id="rId18"/>
    <p:sldId id="273" r:id="rId19"/>
    <p:sldId id="27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6%20Budget\Copy%20of%20Proposed%20%20FY%2016%20%20Budge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6%20Budget\Copy%20of%20Proposed%20%20FY%2016%20%20Budge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6%20Budget\FY%2016%20Working%20Copy%20of%20Backup%20Pages%20Budget%20Boo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6%20Budget\FY%2016%20Working%20Copy%20of%20Backup%20Pages%20Budget%20Book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IN-SAN1\SchoolAdministration$\Secretary's_Folder\Rosemary's%20Folder\BUDGET\FY%2016%20Budget\FY%2016%20Working%20Copy%20of%20Backup%20Pages%20Budget%20Boo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Budget Trend</a:t>
            </a:r>
          </a:p>
        </c:rich>
      </c:tx>
      <c:layout>
        <c:manualLayout>
          <c:xMode val="edge"/>
          <c:yMode val="edge"/>
          <c:x val="0.79920198043426383"/>
          <c:y val="9.9457286769688583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'Other Charts'!$C$69</c:f>
              <c:strCache>
                <c:ptCount val="1"/>
                <c:pt idx="0">
                  <c:v>Sch Committee and Admin</c:v>
                </c:pt>
              </c:strCache>
            </c:strRef>
          </c:tx>
          <c:invertIfNegative val="0"/>
          <c:cat>
            <c:strRef>
              <c:f>'Other Charts'!$D$68:$G$68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'Other Charts'!$D$69:$G$69</c:f>
              <c:numCache>
                <c:formatCode>#,##0</c:formatCode>
                <c:ptCount val="4"/>
                <c:pt idx="0">
                  <c:v>892702.92264</c:v>
                </c:pt>
                <c:pt idx="1">
                  <c:v>946931.47359199997</c:v>
                </c:pt>
                <c:pt idx="2">
                  <c:v>976480.43122215383</c:v>
                </c:pt>
                <c:pt idx="3">
                  <c:v>1019121.8742461537</c:v>
                </c:pt>
              </c:numCache>
            </c:numRef>
          </c:val>
        </c:ser>
        <c:ser>
          <c:idx val="1"/>
          <c:order val="1"/>
          <c:tx>
            <c:strRef>
              <c:f>'Other Charts'!$C$72</c:f>
              <c:strCache>
                <c:ptCount val="1"/>
                <c:pt idx="0">
                  <c:v>Health and Student Activities</c:v>
                </c:pt>
              </c:strCache>
            </c:strRef>
          </c:tx>
          <c:invertIfNegative val="0"/>
          <c:cat>
            <c:strRef>
              <c:f>'Other Charts'!$D$68:$G$68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'Other Charts'!$D$72:$G$72</c:f>
              <c:numCache>
                <c:formatCode>#,##0</c:formatCode>
                <c:ptCount val="4"/>
                <c:pt idx="0">
                  <c:v>1168109.5242464</c:v>
                </c:pt>
                <c:pt idx="1">
                  <c:v>1187145.988008</c:v>
                </c:pt>
                <c:pt idx="2">
                  <c:v>1236019.3784354285</c:v>
                </c:pt>
                <c:pt idx="3">
                  <c:v>1309205.2191027645</c:v>
                </c:pt>
              </c:numCache>
            </c:numRef>
          </c:val>
        </c:ser>
        <c:ser>
          <c:idx val="2"/>
          <c:order val="2"/>
          <c:tx>
            <c:strRef>
              <c:f>'Other Charts'!$C$73</c:f>
              <c:strCache>
                <c:ptCount val="1"/>
                <c:pt idx="0">
                  <c:v>Facilities and Operations</c:v>
                </c:pt>
              </c:strCache>
            </c:strRef>
          </c:tx>
          <c:invertIfNegative val="0"/>
          <c:dLbls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'Other Charts'!$D$68:$G$68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'Other Charts'!$D$73:$G$73</c:f>
              <c:numCache>
                <c:formatCode>#,##0</c:formatCode>
                <c:ptCount val="4"/>
                <c:pt idx="0">
                  <c:v>3359370.7076000003</c:v>
                </c:pt>
                <c:pt idx="1">
                  <c:v>3523237.5531599219</c:v>
                </c:pt>
                <c:pt idx="2">
                  <c:v>3948571.6687999996</c:v>
                </c:pt>
                <c:pt idx="3">
                  <c:v>4157811.8602776504</c:v>
                </c:pt>
              </c:numCache>
            </c:numRef>
          </c:val>
        </c:ser>
        <c:ser>
          <c:idx val="3"/>
          <c:order val="3"/>
          <c:tx>
            <c:strRef>
              <c:f>'Other Charts'!$C$74</c:f>
              <c:strCache>
                <c:ptCount val="1"/>
                <c:pt idx="0">
                  <c:v>Regular Transportation</c:v>
                </c:pt>
              </c:strCache>
            </c:strRef>
          </c:tx>
          <c:invertIfNegative val="0"/>
          <c:cat>
            <c:strRef>
              <c:f>'Other Charts'!$D$68:$G$68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'Other Charts'!$D$74:$G$74</c:f>
              <c:numCache>
                <c:formatCode>#,##0</c:formatCode>
                <c:ptCount val="4"/>
                <c:pt idx="0">
                  <c:v>1236613.4380000001</c:v>
                </c:pt>
                <c:pt idx="1">
                  <c:v>1298184.68</c:v>
                </c:pt>
                <c:pt idx="2">
                  <c:v>1293023.74</c:v>
                </c:pt>
                <c:pt idx="3">
                  <c:v>1473652.0695480001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452608"/>
        <c:axId val="140454144"/>
      </c:barChart>
      <c:catAx>
        <c:axId val="14045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454144"/>
        <c:crosses val="autoZero"/>
        <c:auto val="1"/>
        <c:lblAlgn val="ctr"/>
        <c:lblOffset val="100"/>
        <c:noMultiLvlLbl val="0"/>
      </c:catAx>
      <c:valAx>
        <c:axId val="1404541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452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4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Facilities and Operations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'Other Charts'!$D$78</c:f>
              <c:strCache>
                <c:ptCount val="1"/>
                <c:pt idx="0">
                  <c:v>2012-2013</c:v>
                </c:pt>
              </c:strCache>
            </c:strRef>
          </c:tx>
          <c:invertIfNegative val="0"/>
          <c:cat>
            <c:strRef>
              <c:f>'Other Charts'!$C$83:$C$87</c:f>
              <c:strCache>
                <c:ptCount val="5"/>
                <c:pt idx="0">
                  <c:v>Electricity</c:v>
                </c:pt>
                <c:pt idx="1">
                  <c:v>Heat</c:v>
                </c:pt>
                <c:pt idx="2">
                  <c:v>Utilities</c:v>
                </c:pt>
                <c:pt idx="3">
                  <c:v>Maintenance</c:v>
                </c:pt>
                <c:pt idx="4">
                  <c:v>Custodial Services</c:v>
                </c:pt>
              </c:strCache>
            </c:strRef>
          </c:cat>
          <c:val>
            <c:numRef>
              <c:f>'Other Charts'!$D$83:$D$87</c:f>
              <c:numCache>
                <c:formatCode>#,##0</c:formatCode>
                <c:ptCount val="5"/>
                <c:pt idx="0">
                  <c:v>644984</c:v>
                </c:pt>
                <c:pt idx="1">
                  <c:v>458369</c:v>
                </c:pt>
                <c:pt idx="2">
                  <c:v>87161</c:v>
                </c:pt>
                <c:pt idx="3">
                  <c:v>839487.62760000001</c:v>
                </c:pt>
                <c:pt idx="4">
                  <c:v>1329369.08</c:v>
                </c:pt>
              </c:numCache>
            </c:numRef>
          </c:val>
        </c:ser>
        <c:ser>
          <c:idx val="1"/>
          <c:order val="1"/>
          <c:tx>
            <c:strRef>
              <c:f>'Other Charts'!$E$78</c:f>
              <c:strCache>
                <c:ptCount val="1"/>
                <c:pt idx="0">
                  <c:v>2013-2014</c:v>
                </c:pt>
              </c:strCache>
            </c:strRef>
          </c:tx>
          <c:invertIfNegative val="0"/>
          <c:cat>
            <c:strRef>
              <c:f>'Other Charts'!$C$83:$C$87</c:f>
              <c:strCache>
                <c:ptCount val="5"/>
                <c:pt idx="0">
                  <c:v>Electricity</c:v>
                </c:pt>
                <c:pt idx="1">
                  <c:v>Heat</c:v>
                </c:pt>
                <c:pt idx="2">
                  <c:v>Utilities</c:v>
                </c:pt>
                <c:pt idx="3">
                  <c:v>Maintenance</c:v>
                </c:pt>
                <c:pt idx="4">
                  <c:v>Custodial Services</c:v>
                </c:pt>
              </c:strCache>
            </c:strRef>
          </c:cat>
          <c:val>
            <c:numRef>
              <c:f>'Other Charts'!$E$83:$E$87</c:f>
              <c:numCache>
                <c:formatCode>#,##0</c:formatCode>
                <c:ptCount val="5"/>
                <c:pt idx="0">
                  <c:v>618903.51615106151</c:v>
                </c:pt>
                <c:pt idx="1">
                  <c:v>465387.63120886002</c:v>
                </c:pt>
                <c:pt idx="2">
                  <c:v>105429.22999999998</c:v>
                </c:pt>
                <c:pt idx="3">
                  <c:v>891089.49580000003</c:v>
                </c:pt>
                <c:pt idx="4">
                  <c:v>1442427.68</c:v>
                </c:pt>
              </c:numCache>
            </c:numRef>
          </c:val>
        </c:ser>
        <c:ser>
          <c:idx val="2"/>
          <c:order val="2"/>
          <c:tx>
            <c:strRef>
              <c:f>'Other Charts'!$F$78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dLbls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'Other Charts'!$C$83:$C$87</c:f>
              <c:strCache>
                <c:ptCount val="5"/>
                <c:pt idx="0">
                  <c:v>Electricity</c:v>
                </c:pt>
                <c:pt idx="1">
                  <c:v>Heat</c:v>
                </c:pt>
                <c:pt idx="2">
                  <c:v>Utilities</c:v>
                </c:pt>
                <c:pt idx="3">
                  <c:v>Maintenance</c:v>
                </c:pt>
                <c:pt idx="4">
                  <c:v>Custodial Services</c:v>
                </c:pt>
              </c:strCache>
            </c:strRef>
          </c:cat>
          <c:val>
            <c:numRef>
              <c:f>'Other Charts'!$F$83:$F$87</c:f>
              <c:numCache>
                <c:formatCode>#,##0</c:formatCode>
                <c:ptCount val="5"/>
                <c:pt idx="0">
                  <c:v>756663</c:v>
                </c:pt>
                <c:pt idx="1">
                  <c:v>551022</c:v>
                </c:pt>
                <c:pt idx="2">
                  <c:v>107261</c:v>
                </c:pt>
                <c:pt idx="3">
                  <c:v>988624.22880000004</c:v>
                </c:pt>
                <c:pt idx="4">
                  <c:v>1545001.44</c:v>
                </c:pt>
              </c:numCache>
            </c:numRef>
          </c:val>
        </c:ser>
        <c:ser>
          <c:idx val="3"/>
          <c:order val="3"/>
          <c:tx>
            <c:strRef>
              <c:f>'Other Charts'!$G$78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cat>
            <c:strRef>
              <c:f>'Other Charts'!$C$83:$C$87</c:f>
              <c:strCache>
                <c:ptCount val="5"/>
                <c:pt idx="0">
                  <c:v>Electricity</c:v>
                </c:pt>
                <c:pt idx="1">
                  <c:v>Heat</c:v>
                </c:pt>
                <c:pt idx="2">
                  <c:v>Utilities</c:v>
                </c:pt>
                <c:pt idx="3">
                  <c:v>Maintenance</c:v>
                </c:pt>
                <c:pt idx="4">
                  <c:v>Custodial Services</c:v>
                </c:pt>
              </c:strCache>
            </c:strRef>
          </c:cat>
          <c:val>
            <c:numRef>
              <c:f>'Other Charts'!$G$83:$G$87</c:f>
              <c:numCache>
                <c:formatCode>#,##0</c:formatCode>
                <c:ptCount val="5"/>
                <c:pt idx="0">
                  <c:v>739767</c:v>
                </c:pt>
                <c:pt idx="1">
                  <c:v>570469</c:v>
                </c:pt>
                <c:pt idx="2">
                  <c:v>118873.80231864389</c:v>
                </c:pt>
                <c:pt idx="3">
                  <c:v>1171846.5397704348</c:v>
                </c:pt>
                <c:pt idx="4">
                  <c:v>1556855.518188572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502912"/>
        <c:axId val="140504448"/>
      </c:barChart>
      <c:catAx>
        <c:axId val="14050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504448"/>
        <c:crosses val="autoZero"/>
        <c:auto val="1"/>
        <c:lblAlgn val="ctr"/>
        <c:lblOffset val="100"/>
        <c:noMultiLvlLbl val="0"/>
      </c:catAx>
      <c:valAx>
        <c:axId val="1405044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502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Natural Gas Usage Trend
FY 09 - FY 14 Actual
FY 15 - FY 16 Budget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1394677517162206"/>
          <c:y val="0.24217190035016506"/>
          <c:w val="0.57940812953936316"/>
          <c:h val="0.60147307362236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'4120'!$U$14</c:f>
              <c:strCache>
                <c:ptCount val="1"/>
                <c:pt idx="0">
                  <c:v>Therms</c:v>
                </c:pt>
              </c:strCache>
            </c:strRef>
          </c:tx>
          <c:invertIfNegative val="0"/>
          <c:cat>
            <c:strRef>
              <c:f>'4120'!$T$15:$T$22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</c:strCache>
            </c:strRef>
          </c:cat>
          <c:val>
            <c:numRef>
              <c:f>'4120'!$U$15:$U$22</c:f>
              <c:numCache>
                <c:formatCode>#,##0_);\(#,##0\)</c:formatCode>
                <c:ptCount val="8"/>
                <c:pt idx="0">
                  <c:v>156229.89000000001</c:v>
                </c:pt>
                <c:pt idx="1">
                  <c:v>153288</c:v>
                </c:pt>
                <c:pt idx="2">
                  <c:v>177374</c:v>
                </c:pt>
                <c:pt idx="3">
                  <c:v>140034</c:v>
                </c:pt>
                <c:pt idx="4">
                  <c:v>195388</c:v>
                </c:pt>
                <c:pt idx="5">
                  <c:v>206910</c:v>
                </c:pt>
                <c:pt idx="6" formatCode="#,##0">
                  <c:v>250997</c:v>
                </c:pt>
                <c:pt idx="7" formatCode="#,##0">
                  <c:v>249320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14656"/>
        <c:axId val="140616448"/>
      </c:barChart>
      <c:lineChart>
        <c:grouping val="standard"/>
        <c:varyColors val="0"/>
        <c:ser>
          <c:idx val="1"/>
          <c:order val="1"/>
          <c:tx>
            <c:strRef>
              <c:f>'4120'!$V$14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4.8929663608562692E-2"/>
                  <c:y val="3.8186157517899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200815494393478E-2"/>
                  <c:y val="-4.455051710421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7278287461773695E-2"/>
                  <c:y val="4.77326968973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123343527013254E-2"/>
                  <c:y val="-4.455051710421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7084607543323139E-2"/>
                  <c:y val="4.773244633203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7278287461773695E-2"/>
                  <c:y val="-4.1368337311058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719557195571956E-2"/>
                  <c:y val="-3.8492381716118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753086419753084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'4120'!$T$15:$T$22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</c:strCache>
            </c:strRef>
          </c:cat>
          <c:val>
            <c:numRef>
              <c:f>'4120'!$V$15:$V$22</c:f>
              <c:numCache>
                <c:formatCode>#,##0_);\(#,##0\)</c:formatCode>
                <c:ptCount val="8"/>
                <c:pt idx="0">
                  <c:v>226031.69999999998</c:v>
                </c:pt>
                <c:pt idx="1">
                  <c:v>211360.29</c:v>
                </c:pt>
                <c:pt idx="2">
                  <c:v>215062.6</c:v>
                </c:pt>
                <c:pt idx="3">
                  <c:v>178825.26</c:v>
                </c:pt>
                <c:pt idx="4">
                  <c:v>258761</c:v>
                </c:pt>
                <c:pt idx="5">
                  <c:v>278864</c:v>
                </c:pt>
                <c:pt idx="6">
                  <c:v>346377</c:v>
                </c:pt>
                <c:pt idx="7">
                  <c:v>371485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18368"/>
        <c:axId val="140624256"/>
      </c:lineChart>
      <c:catAx>
        <c:axId val="14061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616448"/>
        <c:crosses val="autoZero"/>
        <c:auto val="1"/>
        <c:lblAlgn val="ctr"/>
        <c:lblOffset val="100"/>
        <c:noMultiLvlLbl val="0"/>
      </c:catAx>
      <c:valAx>
        <c:axId val="1406164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Therms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614656"/>
        <c:crosses val="autoZero"/>
        <c:crossBetween val="between"/>
      </c:valAx>
      <c:catAx>
        <c:axId val="140618368"/>
        <c:scaling>
          <c:orientation val="minMax"/>
        </c:scaling>
        <c:delete val="1"/>
        <c:axPos val="b"/>
        <c:majorTickMark val="out"/>
        <c:minorTickMark val="none"/>
        <c:tickLblPos val="nextTo"/>
        <c:crossAx val="140624256"/>
        <c:crosses val="autoZero"/>
        <c:auto val="1"/>
        <c:lblAlgn val="ctr"/>
        <c:lblOffset val="100"/>
        <c:noMultiLvlLbl val="0"/>
      </c:catAx>
      <c:valAx>
        <c:axId val="140624256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Costs</a:t>
                </a:r>
              </a:p>
            </c:rich>
          </c:tx>
          <c:layout/>
          <c:overlay val="0"/>
        </c:title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618368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Oil Usage and Cost Trend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FY 09 - FY 14 Actual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FY 15 and 16 Budget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 sz="1800" b="1" i="0" u="none" strike="noStrike" baseline="0" dirty="0">
              <a:solidFill>
                <a:srgbClr val="000000"/>
              </a:solidFill>
              <a:latin typeface="Calibri"/>
              <a:cs typeface="Calibri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8410728070755861"/>
          <c:y val="0.26954699074787125"/>
          <c:w val="0.59214609938463569"/>
          <c:h val="0.54730123769493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'4120'!$U$4</c:f>
              <c:strCache>
                <c:ptCount val="1"/>
                <c:pt idx="0">
                  <c:v>Gallons</c:v>
                </c:pt>
              </c:strCache>
            </c:strRef>
          </c:tx>
          <c:invertIfNegative val="0"/>
          <c:cat>
            <c:strRef>
              <c:f>'4120'!$T$5:$T$12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</c:strCache>
            </c:strRef>
          </c:cat>
          <c:val>
            <c:numRef>
              <c:f>'4120'!$U$5:$U$12</c:f>
              <c:numCache>
                <c:formatCode>#,##0_);\(#,##0\)</c:formatCode>
                <c:ptCount val="8"/>
                <c:pt idx="0">
                  <c:v>71691.260000000009</c:v>
                </c:pt>
                <c:pt idx="1">
                  <c:v>59291.799999999996</c:v>
                </c:pt>
                <c:pt idx="2">
                  <c:v>70061.5</c:v>
                </c:pt>
                <c:pt idx="3">
                  <c:v>46852</c:v>
                </c:pt>
                <c:pt idx="4">
                  <c:v>70728</c:v>
                </c:pt>
                <c:pt idx="5">
                  <c:v>60266</c:v>
                </c:pt>
                <c:pt idx="6">
                  <c:v>43685</c:v>
                </c:pt>
                <c:pt idx="7">
                  <c:v>41495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81600"/>
        <c:axId val="140683136"/>
      </c:barChart>
      <c:lineChart>
        <c:grouping val="standard"/>
        <c:varyColors val="0"/>
        <c:ser>
          <c:idx val="1"/>
          <c:order val="1"/>
          <c:tx>
            <c:strRef>
              <c:f>'4120'!$V$4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4.832215446066053E-2"/>
                  <c:y val="-4.1106719367588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373607338315957E-2"/>
                  <c:y val="6.6403162055335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373607338315957E-2"/>
                  <c:y val="5.6916996047430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53244503619159E-2"/>
                  <c:y val="-8.5375494071146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901573309598312E-2"/>
                  <c:y val="-5.059288537549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8263305322128853E-2"/>
                  <c:y val="5.5944055944055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691282734067217E-2"/>
                  <c:y val="-8.8537549407114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832214765100671E-2"/>
                  <c:y val="-6.9565217391304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'4120'!$T$5:$T$12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FY16</c:v>
                </c:pt>
              </c:strCache>
            </c:strRef>
          </c:cat>
          <c:val>
            <c:numRef>
              <c:f>'4120'!$V$5:$V$12</c:f>
              <c:numCache>
                <c:formatCode>#,##0_);\(#,##0\)</c:formatCode>
                <c:ptCount val="8"/>
                <c:pt idx="0">
                  <c:v>262890.80000000005</c:v>
                </c:pt>
                <c:pt idx="1">
                  <c:v>105940.2</c:v>
                </c:pt>
                <c:pt idx="2">
                  <c:v>155438.59000000003</c:v>
                </c:pt>
                <c:pt idx="3">
                  <c:v>140110.22</c:v>
                </c:pt>
                <c:pt idx="4">
                  <c:v>219889</c:v>
                </c:pt>
                <c:pt idx="5">
                  <c:v>204771</c:v>
                </c:pt>
                <c:pt idx="6" formatCode="&quot;$&quot;#,##0_);\(&quot;$&quot;#,##0\)">
                  <c:v>141974</c:v>
                </c:pt>
                <c:pt idx="7" formatCode="&quot;$&quot;#,##0_);\(&quot;$&quot;#,##0\)">
                  <c:v>129992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84672"/>
        <c:axId val="140702848"/>
      </c:lineChart>
      <c:catAx>
        <c:axId val="14068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683136"/>
        <c:crosses val="autoZero"/>
        <c:auto val="1"/>
        <c:lblAlgn val="ctr"/>
        <c:lblOffset val="100"/>
        <c:noMultiLvlLbl val="0"/>
      </c:catAx>
      <c:valAx>
        <c:axId val="140683136"/>
        <c:scaling>
          <c:orientation val="minMax"/>
        </c:scaling>
        <c:delete val="0"/>
        <c:axPos val="l"/>
        <c:numFmt formatCode="#,##0_);\(#,##0\)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681600"/>
        <c:crosses val="autoZero"/>
        <c:crossBetween val="between"/>
      </c:valAx>
      <c:catAx>
        <c:axId val="140684672"/>
        <c:scaling>
          <c:orientation val="minMax"/>
        </c:scaling>
        <c:delete val="1"/>
        <c:axPos val="b"/>
        <c:majorTickMark val="out"/>
        <c:minorTickMark val="none"/>
        <c:tickLblPos val="nextTo"/>
        <c:crossAx val="140702848"/>
        <c:crosses val="autoZero"/>
        <c:auto val="1"/>
        <c:lblAlgn val="ctr"/>
        <c:lblOffset val="100"/>
        <c:noMultiLvlLbl val="0"/>
      </c:catAx>
      <c:valAx>
        <c:axId val="140702848"/>
        <c:scaling>
          <c:orientation val="minMax"/>
        </c:scaling>
        <c:delete val="0"/>
        <c:axPos val="r"/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684672"/>
        <c:crosses val="max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40" b="1" i="1" u="none" strike="noStrike" baseline="0">
                <a:solidFill>
                  <a:srgbClr val="000000"/>
                </a:solidFill>
                <a:latin typeface="Calibri"/>
                <a:cs typeface="Calibri"/>
              </a:rPr>
              <a:t>Electricity KWH  Usage and Cost </a:t>
            </a:r>
          </a:p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40" b="1" i="1" u="none" strike="noStrike" baseline="0">
                <a:solidFill>
                  <a:srgbClr val="000000"/>
                </a:solidFill>
                <a:latin typeface="Calibri"/>
                <a:cs typeface="Calibri"/>
              </a:rPr>
              <a:t>Actual FY 09 -  FY 14</a:t>
            </a:r>
          </a:p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40" b="1" i="1" u="none" strike="noStrike" baseline="0">
                <a:solidFill>
                  <a:srgbClr val="000000"/>
                </a:solidFill>
                <a:latin typeface="Calibri"/>
                <a:cs typeface="Calibri"/>
              </a:rPr>
              <a:t>Budget FY 15 and  FY16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3945134635948284"/>
          <c:y val="0.15949548241953626"/>
          <c:w val="0.69890839570979557"/>
          <c:h val="0.70044326717224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'4130'!$U$4</c:f>
              <c:strCache>
                <c:ptCount val="1"/>
                <c:pt idx="0">
                  <c:v>KWH</c:v>
                </c:pt>
              </c:strCache>
            </c:strRef>
          </c:tx>
          <c:invertIfNegative val="0"/>
          <c:cat>
            <c:strRef>
              <c:f>'4130'!$T$6:$T$13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 16</c:v>
                </c:pt>
              </c:strCache>
            </c:strRef>
          </c:cat>
          <c:val>
            <c:numRef>
              <c:f>'4130'!$U$6:$U$13</c:f>
              <c:numCache>
                <c:formatCode>#,##0</c:formatCode>
                <c:ptCount val="8"/>
                <c:pt idx="0">
                  <c:v>3551688</c:v>
                </c:pt>
                <c:pt idx="1">
                  <c:v>4028789</c:v>
                </c:pt>
                <c:pt idx="2">
                  <c:v>4085821</c:v>
                </c:pt>
                <c:pt idx="3">
                  <c:v>4019758</c:v>
                </c:pt>
                <c:pt idx="4">
                  <c:v>3891539</c:v>
                </c:pt>
                <c:pt idx="5">
                  <c:v>4135038</c:v>
                </c:pt>
                <c:pt idx="6">
                  <c:v>4941149</c:v>
                </c:pt>
                <c:pt idx="7">
                  <c:v>4829154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axId val="140751616"/>
        <c:axId val="140753152"/>
      </c:barChart>
      <c:lineChart>
        <c:grouping val="standard"/>
        <c:varyColors val="0"/>
        <c:ser>
          <c:idx val="1"/>
          <c:order val="1"/>
          <c:tx>
            <c:strRef>
              <c:f>'4130'!$V$4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3.6129035928781909E-2"/>
                  <c:y val="4.1533546325878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838713217039699E-2"/>
                  <c:y val="-3.6741214057507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838713217039699E-2"/>
                  <c:y val="4.1533546325878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290326775750751E-2"/>
                  <c:y val="-4.7923322683706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548390505297489E-2"/>
                  <c:y val="4.1533546325878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774199316657281E-2"/>
                  <c:y val="-3.0351437699680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5454545454545456E-2"/>
                  <c:y val="-2.6295436968290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8580246913580245E-2"/>
                  <c:y val="-3.3646065804857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'4130'!$T$6:$T$13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FY14</c:v>
                </c:pt>
                <c:pt idx="6">
                  <c:v>FY 15</c:v>
                </c:pt>
                <c:pt idx="7">
                  <c:v>FY 16</c:v>
                </c:pt>
              </c:strCache>
            </c:strRef>
          </c:cat>
          <c:val>
            <c:numRef>
              <c:f>'4130'!$V$6:$V$13</c:f>
              <c:numCache>
                <c:formatCode>#,##0</c:formatCode>
                <c:ptCount val="8"/>
                <c:pt idx="0">
                  <c:v>525782.1</c:v>
                </c:pt>
                <c:pt idx="1">
                  <c:v>584476.50500000012</c:v>
                </c:pt>
                <c:pt idx="2">
                  <c:v>593627.44000000006</c:v>
                </c:pt>
                <c:pt idx="3">
                  <c:v>587568.69999999995</c:v>
                </c:pt>
                <c:pt idx="4">
                  <c:v>542236</c:v>
                </c:pt>
                <c:pt idx="5">
                  <c:v>593158</c:v>
                </c:pt>
                <c:pt idx="6">
                  <c:v>756663.49899999995</c:v>
                </c:pt>
                <c:pt idx="7">
                  <c:v>739767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771712"/>
        <c:axId val="140773248"/>
      </c:lineChart>
      <c:catAx>
        <c:axId val="14075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753152"/>
        <c:crosses val="autoZero"/>
        <c:auto val="1"/>
        <c:lblAlgn val="ctr"/>
        <c:lblOffset val="100"/>
        <c:noMultiLvlLbl val="0"/>
      </c:catAx>
      <c:valAx>
        <c:axId val="140753152"/>
        <c:scaling>
          <c:orientation val="minMax"/>
          <c:min val="10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1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KWH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751616"/>
        <c:crosses val="autoZero"/>
        <c:crossBetween val="between"/>
        <c:majorUnit val="500000"/>
      </c:valAx>
      <c:catAx>
        <c:axId val="140771712"/>
        <c:scaling>
          <c:orientation val="minMax"/>
        </c:scaling>
        <c:delete val="1"/>
        <c:axPos val="b"/>
        <c:majorTickMark val="out"/>
        <c:minorTickMark val="none"/>
        <c:tickLblPos val="nextTo"/>
        <c:crossAx val="140773248"/>
        <c:crosses val="autoZero"/>
        <c:auto val="1"/>
        <c:lblAlgn val="ctr"/>
        <c:lblOffset val="100"/>
        <c:noMultiLvlLbl val="0"/>
      </c:catAx>
      <c:valAx>
        <c:axId val="140773248"/>
        <c:scaling>
          <c:orientation val="minMax"/>
          <c:min val="300000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 sz="1200" b="1" i="1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Cost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0771712"/>
        <c:crosses val="max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0.34270845755930995"/>
          <c:y val="0.8980040425981235"/>
          <c:w val="0.4087318502662895"/>
          <c:h val="0.10168811657163546"/>
        </c:manualLayout>
      </c:layout>
      <c:overlay val="0"/>
      <c:txPr>
        <a:bodyPr/>
        <a:lstStyle/>
        <a:p>
          <a:pPr>
            <a:defRPr sz="925" b="0" i="1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0" i="1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F4EB43-2682-4A7F-A524-9240F930C5BE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67AC74-6026-47CD-8B91-50FF80FC4E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3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2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1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7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9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7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4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0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1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4DA7-398B-4DD7-B5BB-70BB4D3F7D84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CB6BF-2D62-485D-A5AF-13F0F5AD6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Hingham Public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Preliminary Budget Information</a:t>
            </a:r>
          </a:p>
          <a:p>
            <a:r>
              <a:rPr lang="en-US" dirty="0" smtClean="0"/>
              <a:t>FY 2016</a:t>
            </a:r>
          </a:p>
          <a:p>
            <a:r>
              <a:rPr lang="en-US" dirty="0" smtClean="0"/>
              <a:t>Service and Facilities</a:t>
            </a:r>
          </a:p>
          <a:p>
            <a:r>
              <a:rPr lang="en-US" dirty="0" smtClean="0"/>
              <a:t>January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3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Forecasting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FY 15 based on FY 13 actual usage adjusted for seasonality</a:t>
            </a:r>
          </a:p>
          <a:p>
            <a:r>
              <a:rPr lang="en-US" dirty="0" smtClean="0"/>
              <a:t>FY 16 based on FY 14 actual usage adjusted </a:t>
            </a:r>
            <a:r>
              <a:rPr lang="en-US" smtClean="0"/>
              <a:t>for </a:t>
            </a:r>
            <a:r>
              <a:rPr lang="en-US" dirty="0"/>
              <a:t>s</a:t>
            </a:r>
            <a:r>
              <a:rPr lang="en-US" smtClean="0"/>
              <a:t>easonality</a:t>
            </a:r>
            <a:endParaRPr lang="en-US" dirty="0" smtClean="0"/>
          </a:p>
          <a:p>
            <a:r>
              <a:rPr lang="en-US" dirty="0" smtClean="0"/>
              <a:t>Previous years Usage adjusted to an average year based on 10 year rolling Heating Degree Day Average</a:t>
            </a:r>
          </a:p>
          <a:p>
            <a:r>
              <a:rPr lang="en-US" dirty="0" smtClean="0"/>
              <a:t>Price based on existing pricing for electric and gas and existing contract pricing for oil</a:t>
            </a:r>
          </a:p>
          <a:p>
            <a:r>
              <a:rPr lang="en-US" dirty="0" smtClean="0"/>
              <a:t>There is no crystal ball – depends on the severity of the winter</a:t>
            </a:r>
          </a:p>
          <a:p>
            <a:r>
              <a:rPr lang="en-US" dirty="0" smtClean="0"/>
              <a:t>New Middle School is still unknown relative to usage for Heat and Electric</a:t>
            </a:r>
          </a:p>
          <a:p>
            <a:r>
              <a:rPr lang="en-US" dirty="0" smtClean="0"/>
              <a:t>Old MS was oil, New MS is natural gas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Degree Days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5790"/>
              </p:ext>
            </p:extLst>
          </p:nvPr>
        </p:nvGraphicFramePr>
        <p:xfrm>
          <a:off x="2286000" y="1351916"/>
          <a:ext cx="4267200" cy="3707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456"/>
                <a:gridCol w="1123872"/>
                <a:gridCol w="1123872"/>
              </a:tblGrid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Average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2004-2005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2005-2006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2006-2007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2007-2008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2008-2009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2009-2010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2010-2011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2011-2012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2012-2013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2013-2014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5472.75*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Removed the High and Low from the average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8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28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410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Heating is the primary driver for gas, oil and electric costs.  Primary fuels are combusted while pumps, circulators, and blowers distribute the heat.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Budget</a:t>
            </a:r>
            <a:br>
              <a:rPr lang="en-US" dirty="0" smtClean="0"/>
            </a:br>
            <a:r>
              <a:rPr lang="en-US" dirty="0" smtClean="0"/>
              <a:t>Natural Gas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MS converts to natural gas In FY 15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669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5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Budget</a:t>
            </a:r>
            <a:br>
              <a:rPr lang="en-US" dirty="0" smtClean="0"/>
            </a:br>
            <a:r>
              <a:rPr lang="en-US" dirty="0" smtClean="0"/>
              <a:t>Oil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6172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MS  -  Gas </a:t>
            </a:r>
            <a:r>
              <a:rPr lang="en-US" dirty="0"/>
              <a:t>H</a:t>
            </a:r>
            <a:r>
              <a:rPr lang="en-US" dirty="0" smtClean="0"/>
              <a:t>eat FY 15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79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Budget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6248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MS built to current day code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931380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36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Projects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Notable Items in FY 16</a:t>
            </a:r>
          </a:p>
          <a:p>
            <a:pPr lvl="1"/>
            <a:r>
              <a:rPr lang="en-US" dirty="0" smtClean="0"/>
              <a:t>High School Hot Water Boiler</a:t>
            </a:r>
          </a:p>
          <a:p>
            <a:pPr lvl="1"/>
            <a:r>
              <a:rPr lang="en-US" dirty="0" smtClean="0"/>
              <a:t>East School Erosion Control and Field Development</a:t>
            </a:r>
          </a:p>
          <a:p>
            <a:pPr lvl="1"/>
            <a:r>
              <a:rPr lang="en-US" dirty="0" smtClean="0"/>
              <a:t>HS Weight Room Expansion</a:t>
            </a:r>
          </a:p>
          <a:p>
            <a:pPr lvl="1"/>
            <a:r>
              <a:rPr lang="en-US" dirty="0" smtClean="0"/>
              <a:t>Increased Cost for Foster Shed Painting</a:t>
            </a:r>
          </a:p>
          <a:p>
            <a:pPr lvl="1"/>
            <a:r>
              <a:rPr lang="en-US" dirty="0" smtClean="0"/>
              <a:t>Boiler Issues at the High School</a:t>
            </a:r>
          </a:p>
          <a:p>
            <a:pPr lvl="1"/>
            <a:r>
              <a:rPr lang="en-US" dirty="0" smtClean="0"/>
              <a:t>High School Cafeteria Modifications</a:t>
            </a:r>
          </a:p>
          <a:p>
            <a:pPr lvl="1"/>
            <a:r>
              <a:rPr lang="en-US" dirty="0" smtClean="0"/>
              <a:t>Business Office Automation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61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from FY 15 (not all inclusive)</a:t>
            </a:r>
          </a:p>
          <a:p>
            <a:pPr lvl="1"/>
            <a:r>
              <a:rPr lang="en-US" dirty="0" smtClean="0"/>
              <a:t>Converting Fire Call Boxes at all locations </a:t>
            </a:r>
          </a:p>
          <a:p>
            <a:pPr lvl="1"/>
            <a:r>
              <a:rPr lang="en-US" dirty="0" smtClean="0"/>
              <a:t>Technology Plan Costs as adjusted for SBC funding of Chromebooks</a:t>
            </a:r>
          </a:p>
          <a:p>
            <a:pPr lvl="1"/>
            <a:r>
              <a:rPr lang="en-US" dirty="0" smtClean="0"/>
              <a:t>Food Service Equipment for additional schools</a:t>
            </a:r>
          </a:p>
          <a:p>
            <a:pPr lvl="1"/>
            <a:r>
              <a:rPr lang="en-US" dirty="0" smtClean="0"/>
              <a:t>Feasibility Studies for Foster and PRS Accelerated Repair for Windows</a:t>
            </a:r>
          </a:p>
          <a:p>
            <a:pPr lvl="1"/>
            <a:r>
              <a:rPr lang="en-US" dirty="0" smtClean="0"/>
              <a:t>Phone System for High School and Foster</a:t>
            </a:r>
          </a:p>
          <a:p>
            <a:pPr lvl="1"/>
            <a:r>
              <a:rPr lang="en-US" dirty="0" smtClean="0"/>
              <a:t>Special Ed Van Replacements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7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Funded from FY 14 Operating Budget</a:t>
            </a:r>
          </a:p>
          <a:p>
            <a:pPr lvl="1"/>
            <a:r>
              <a:rPr lang="en-US" dirty="0"/>
              <a:t>Kitchen Equipment for HS and PRS</a:t>
            </a:r>
          </a:p>
          <a:p>
            <a:pPr lvl="1"/>
            <a:r>
              <a:rPr lang="en-US" dirty="0"/>
              <a:t>Structural Repairs for Foster </a:t>
            </a:r>
            <a:r>
              <a:rPr lang="en-US" dirty="0" smtClean="0"/>
              <a:t>Shed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Pushed Out, Reduced, Not Included</a:t>
            </a:r>
          </a:p>
          <a:p>
            <a:pPr lvl="1"/>
            <a:r>
              <a:rPr lang="en-US" dirty="0" smtClean="0"/>
              <a:t>High School EMS </a:t>
            </a:r>
          </a:p>
          <a:p>
            <a:pPr lvl="2"/>
            <a:r>
              <a:rPr lang="en-US" dirty="0" smtClean="0"/>
              <a:t>Upgrade as we go – Reduced to annual installments</a:t>
            </a:r>
          </a:p>
          <a:p>
            <a:pPr lvl="1"/>
            <a:r>
              <a:rPr lang="en-US" dirty="0" smtClean="0"/>
              <a:t>Building 179 Renovations</a:t>
            </a:r>
          </a:p>
          <a:p>
            <a:pPr lvl="2"/>
            <a:r>
              <a:rPr lang="en-US" dirty="0" smtClean="0"/>
              <a:t>Still waiting on Town wide solution</a:t>
            </a:r>
          </a:p>
          <a:p>
            <a:pPr lvl="2"/>
            <a:r>
              <a:rPr lang="en-US" dirty="0" smtClean="0"/>
              <a:t>Added Money for Building 12 Repairs pending solution</a:t>
            </a:r>
          </a:p>
          <a:p>
            <a:pPr lvl="1"/>
            <a:r>
              <a:rPr lang="en-US" dirty="0" smtClean="0"/>
              <a:t>Depot Paving, Garage Doors, Etc.</a:t>
            </a:r>
          </a:p>
          <a:p>
            <a:pPr lvl="2"/>
            <a:r>
              <a:rPr lang="en-US" dirty="0" smtClean="0"/>
              <a:t>These are below the School Department’s total</a:t>
            </a:r>
          </a:p>
          <a:p>
            <a:pPr lvl="2"/>
            <a:r>
              <a:rPr lang="en-US" dirty="0" smtClean="0"/>
              <a:t>Not included in the request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616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Equipment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Notable</a:t>
            </a:r>
          </a:p>
          <a:p>
            <a:pPr algn="ctr"/>
            <a:r>
              <a:rPr lang="en-US" dirty="0" smtClean="0"/>
              <a:t>Instructional Equipment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Music Equipment</a:t>
            </a:r>
          </a:p>
          <a:p>
            <a:r>
              <a:rPr lang="en-US" dirty="0" smtClean="0"/>
              <a:t>Wrestling Mats</a:t>
            </a:r>
          </a:p>
          <a:p>
            <a:r>
              <a:rPr lang="en-US" dirty="0" smtClean="0"/>
              <a:t>Weight Room Equipment</a:t>
            </a:r>
          </a:p>
          <a:p>
            <a:r>
              <a:rPr lang="en-US" dirty="0" smtClean="0"/>
              <a:t>Health Equipment</a:t>
            </a:r>
          </a:p>
          <a:p>
            <a:pPr lvl="1"/>
            <a:r>
              <a:rPr lang="en-US" dirty="0" smtClean="0"/>
              <a:t>Audio Meters</a:t>
            </a:r>
          </a:p>
          <a:p>
            <a:pPr lvl="1"/>
            <a:r>
              <a:rPr lang="en-US" dirty="0" smtClean="0"/>
              <a:t>Vision Testing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Notable </a:t>
            </a:r>
          </a:p>
          <a:p>
            <a:pPr algn="ctr"/>
            <a:r>
              <a:rPr lang="en-US" dirty="0" smtClean="0"/>
              <a:t>Maintenance Equipment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Tractor Cab for HS</a:t>
            </a:r>
          </a:p>
          <a:p>
            <a:r>
              <a:rPr lang="en-US" dirty="0" smtClean="0"/>
              <a:t>Small Tractor East</a:t>
            </a:r>
          </a:p>
          <a:p>
            <a:r>
              <a:rPr lang="en-US" dirty="0" smtClean="0"/>
              <a:t>New Floor Scrubber</a:t>
            </a:r>
          </a:p>
          <a:p>
            <a:r>
              <a:rPr lang="en-US" dirty="0" smtClean="0"/>
              <a:t>Washer Dryer – South</a:t>
            </a:r>
          </a:p>
          <a:p>
            <a:pPr lvl="1"/>
            <a:r>
              <a:rPr lang="en-US" dirty="0" smtClean="0"/>
              <a:t>Cuts down on towels, mops, etc.</a:t>
            </a:r>
          </a:p>
          <a:p>
            <a:r>
              <a:rPr lang="en-US" dirty="0" smtClean="0"/>
              <a:t>Snow Blower for Bldg. 179</a:t>
            </a:r>
          </a:p>
          <a:p>
            <a:pPr lvl="1"/>
            <a:r>
              <a:rPr lang="en-US" dirty="0" smtClean="0"/>
              <a:t>Also as backup for District</a:t>
            </a:r>
          </a:p>
        </p:txBody>
      </p:sp>
    </p:spTree>
    <p:extLst>
      <p:ext uri="{BB962C8B-B14F-4D97-AF65-F5344CB8AC3E}">
        <p14:creationId xmlns:p14="http://schemas.microsoft.com/office/powerpoint/2010/main" val="304727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762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Discussion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7951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Passes in a Blink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Buildings are getting older</a:t>
            </a:r>
          </a:p>
          <a:p>
            <a:pPr lvl="1"/>
            <a:r>
              <a:rPr lang="en-US" dirty="0" smtClean="0"/>
              <a:t>East School will be in its 8</a:t>
            </a:r>
            <a:r>
              <a:rPr lang="en-US" baseline="30000" dirty="0" smtClean="0"/>
              <a:t>th</a:t>
            </a:r>
            <a:r>
              <a:rPr lang="en-US" dirty="0" smtClean="0"/>
              <a:t> year of operation</a:t>
            </a:r>
          </a:p>
          <a:p>
            <a:pPr lvl="1"/>
            <a:r>
              <a:rPr lang="en-US" dirty="0" smtClean="0"/>
              <a:t>High School and South 16 and 18</a:t>
            </a:r>
          </a:p>
          <a:p>
            <a:pPr lvl="1"/>
            <a:r>
              <a:rPr lang="en-US" dirty="0" smtClean="0"/>
              <a:t>PRS and Foster 10 year upgrades are 5 - 6 years old now</a:t>
            </a:r>
          </a:p>
          <a:p>
            <a:pPr lvl="1"/>
            <a:r>
              <a:rPr lang="en-US" dirty="0" smtClean="0"/>
              <a:t>Brand New Middle School! (Grounds Maintenance)</a:t>
            </a:r>
          </a:p>
          <a:p>
            <a:r>
              <a:rPr lang="en-US" dirty="0" smtClean="0"/>
              <a:t>Buses are getting older</a:t>
            </a:r>
          </a:p>
          <a:p>
            <a:pPr lvl="1"/>
            <a:r>
              <a:rPr lang="en-US" dirty="0" smtClean="0"/>
              <a:t>End of the second lease (5 year and a 3 year)</a:t>
            </a:r>
          </a:p>
          <a:p>
            <a:pPr lvl="1"/>
            <a:r>
              <a:rPr lang="en-US" dirty="0" smtClean="0"/>
              <a:t>Buses 8 years old</a:t>
            </a:r>
          </a:p>
          <a:p>
            <a:pPr lvl="1"/>
            <a:r>
              <a:rPr lang="en-US" dirty="0" smtClean="0"/>
              <a:t>Middle School enrollment projected to spike in 16</a:t>
            </a:r>
          </a:p>
          <a:p>
            <a:r>
              <a:rPr lang="en-US" dirty="0" smtClean="0"/>
              <a:t>Backlog of </a:t>
            </a:r>
            <a:r>
              <a:rPr lang="en-US" dirty="0"/>
              <a:t>m</a:t>
            </a:r>
            <a:r>
              <a:rPr lang="en-US" dirty="0" smtClean="0"/>
              <a:t>aintenance projects</a:t>
            </a:r>
          </a:p>
          <a:p>
            <a:r>
              <a:rPr lang="en-US" dirty="0" smtClean="0"/>
              <a:t>New facilities require more maintenance </a:t>
            </a:r>
          </a:p>
          <a:p>
            <a:r>
              <a:rPr lang="en-US" dirty="0" smtClean="0"/>
              <a:t>Depot</a:t>
            </a:r>
            <a:r>
              <a:rPr lang="en-US" dirty="0"/>
              <a:t>, </a:t>
            </a:r>
            <a:r>
              <a:rPr lang="en-US" dirty="0" smtClean="0"/>
              <a:t>Buildings 179 and 12 still need a solution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and Facilities</a:t>
            </a:r>
            <a:br>
              <a:rPr lang="en-US" dirty="0" smtClean="0"/>
            </a:br>
            <a:r>
              <a:rPr lang="en-US" dirty="0" smtClean="0"/>
              <a:t>FY 16 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September Planning Meeting Initiatives</a:t>
            </a:r>
          </a:p>
          <a:p>
            <a:pPr lvl="1"/>
            <a:r>
              <a:rPr lang="en-US" dirty="0" smtClean="0"/>
              <a:t>Increased Facilities Oversight</a:t>
            </a:r>
          </a:p>
          <a:p>
            <a:pPr lvl="1"/>
            <a:r>
              <a:rPr lang="en-US" dirty="0" smtClean="0"/>
              <a:t>Restored Maintenance position to address grounds and other maintenance issues</a:t>
            </a:r>
          </a:p>
          <a:p>
            <a:pPr lvl="1"/>
            <a:r>
              <a:rPr lang="en-US" dirty="0" smtClean="0"/>
              <a:t>Asset Inventory of School Infrastructure</a:t>
            </a:r>
          </a:p>
          <a:p>
            <a:pPr lvl="1"/>
            <a:r>
              <a:rPr lang="en-US" dirty="0" smtClean="0"/>
              <a:t>Increased Central Office Support</a:t>
            </a:r>
          </a:p>
          <a:p>
            <a:r>
              <a:rPr lang="en-US" dirty="0" smtClean="0"/>
              <a:t>Increased Athletics support due to growth</a:t>
            </a:r>
          </a:p>
          <a:p>
            <a:r>
              <a:rPr lang="en-US" dirty="0" smtClean="0"/>
              <a:t>New Bus 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54528" y="750332"/>
            <a:ext cx="2286000" cy="898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New Position</a:t>
            </a:r>
          </a:p>
          <a:p>
            <a:pPr algn="ctr"/>
            <a:r>
              <a:rPr lang="en-US" dirty="0" smtClean="0"/>
              <a:t>Facilities &amp; Procurement Mgr.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5144" y="2258567"/>
            <a:ext cx="1540002" cy="11338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Building and Grounds Maintenance Supervisor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37814" y="2258568"/>
            <a:ext cx="162306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HS Building and Grounds Supervisor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91632" y="2261615"/>
            <a:ext cx="1491996" cy="1057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Custodian Supervisor – Elem and MS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44828" y="3401514"/>
            <a:ext cx="19050" cy="2286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44828" y="3858714"/>
            <a:ext cx="60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28445" y="4293167"/>
            <a:ext cx="533400" cy="2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063878" y="4872025"/>
            <a:ext cx="512064" cy="153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044828" y="5300307"/>
            <a:ext cx="533400" cy="153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78228" y="368943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Barry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78228" y="4138755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Mike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84324" y="4694687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Bill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91944" y="513103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Peter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34844" y="3576458"/>
            <a:ext cx="6477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966848" y="3574357"/>
            <a:ext cx="0" cy="25053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48360" y="5709070"/>
            <a:ext cx="2106168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New</a:t>
            </a:r>
            <a:r>
              <a:rPr lang="en-US" sz="1600" dirty="0" smtClean="0"/>
              <a:t> Grounds for Elementary and MS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3966973" y="4475726"/>
            <a:ext cx="1364742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Custodians </a:t>
            </a:r>
          </a:p>
          <a:p>
            <a:pPr algn="ctr"/>
            <a:r>
              <a:rPr lang="en-US" sz="1400" dirty="0" smtClean="0"/>
              <a:t>(8.25)</a:t>
            </a:r>
            <a:endParaRPr lang="en-US" sz="1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6999352" y="3331577"/>
            <a:ext cx="0" cy="1085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37936" y="4437965"/>
            <a:ext cx="1345692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Custodians</a:t>
            </a:r>
          </a:p>
          <a:p>
            <a:pPr algn="ctr"/>
            <a:r>
              <a:rPr lang="en-US" sz="1400" dirty="0" smtClean="0"/>
              <a:t>(18)</a:t>
            </a:r>
            <a:endParaRPr lang="en-US" sz="1400" dirty="0"/>
          </a:p>
        </p:txBody>
      </p:sp>
      <p:cxnSp>
        <p:nvCxnSpPr>
          <p:cNvPr id="76" name="Straight Connector 75"/>
          <p:cNvCxnSpPr>
            <a:stCxn id="7" idx="1"/>
          </p:cNvCxnSpPr>
          <p:nvPr/>
        </p:nvCxnSpPr>
        <p:spPr>
          <a:xfrm flipH="1">
            <a:off x="2415160" y="1199650"/>
            <a:ext cx="1039368" cy="106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415160" y="1306068"/>
            <a:ext cx="0" cy="952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649344" y="1648968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" idx="3"/>
          </p:cNvCxnSpPr>
          <p:nvPr/>
        </p:nvCxnSpPr>
        <p:spPr>
          <a:xfrm>
            <a:off x="5740528" y="1199650"/>
            <a:ext cx="1194816" cy="106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935344" y="1306068"/>
            <a:ext cx="0" cy="952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82544" y="1648969"/>
            <a:ext cx="0" cy="192538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68644" y="1360170"/>
            <a:ext cx="1212532" cy="704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Director of Athletics</a:t>
            </a:r>
            <a:endParaRPr lang="en-US" sz="14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1067944" y="3858714"/>
            <a:ext cx="97688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104663" y="2098848"/>
            <a:ext cx="0" cy="172604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9279" y="2527441"/>
            <a:ext cx="368665" cy="3077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.7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649344" y="3374100"/>
            <a:ext cx="0" cy="1085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56386" y="381000"/>
            <a:ext cx="595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Proposed Organizational Structure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741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Facilities and Procurement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Personnel in Lieu of </a:t>
            </a:r>
            <a:r>
              <a:rPr lang="en-US" dirty="0" smtClean="0"/>
              <a:t>“Capital Money”</a:t>
            </a:r>
          </a:p>
          <a:p>
            <a:r>
              <a:rPr lang="en-US" dirty="0" smtClean="0"/>
              <a:t>First Year to include:</a:t>
            </a:r>
          </a:p>
          <a:p>
            <a:pPr lvl="1"/>
            <a:r>
              <a:rPr lang="en-US" dirty="0" smtClean="0"/>
              <a:t>Asset </a:t>
            </a:r>
            <a:r>
              <a:rPr lang="en-US" dirty="0"/>
              <a:t>Inventory for Schools and </a:t>
            </a:r>
            <a:r>
              <a:rPr lang="en-US" dirty="0" smtClean="0"/>
              <a:t>Town </a:t>
            </a:r>
          </a:p>
          <a:p>
            <a:pPr lvl="1"/>
            <a:r>
              <a:rPr lang="en-US" dirty="0" smtClean="0"/>
              <a:t>Establish School Department Leadership Role</a:t>
            </a:r>
          </a:p>
          <a:p>
            <a:pPr lvl="2"/>
            <a:r>
              <a:rPr lang="en-US" dirty="0" smtClean="0"/>
              <a:t>Project Tracking and Administrative Functions</a:t>
            </a:r>
          </a:p>
          <a:p>
            <a:pPr lvl="2"/>
            <a:r>
              <a:rPr lang="en-US" dirty="0" smtClean="0"/>
              <a:t>Expanded School Dude Implementation and Reporting</a:t>
            </a:r>
          </a:p>
          <a:p>
            <a:r>
              <a:rPr lang="en-US" dirty="0" smtClean="0"/>
              <a:t>Use of School Department’s Maintenance Work Order System (School Dude) Equipment Data Base to Store Asset Inventory  Data</a:t>
            </a:r>
          </a:p>
          <a:p>
            <a:r>
              <a:rPr lang="en-US" dirty="0" smtClean="0"/>
              <a:t>Subsequent years more focus on data analysis and School Facilities and Procurement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87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ctr"/>
            <a:r>
              <a:rPr lang="en-US" sz="2800" dirty="0" smtClean="0"/>
              <a:t>Facilities  &amp; Procurement Manager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School and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School Asset Inventory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Town Asset Inventory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Depot Projects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Town Buildings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Implement Full School Dude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Prioritize Projects (Maintenance)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Manage Budget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Establish Standard Reports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Ensure Quality Date Input and Reporting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Review Capital Needs &amp; Asset Life </a:t>
            </a:r>
            <a:r>
              <a:rPr lang="en-US" sz="1800" dirty="0" smtClean="0"/>
              <a:t>Cycle for Town and Schools</a:t>
            </a:r>
            <a:endParaRPr lang="en-US" sz="1800" dirty="0"/>
          </a:p>
          <a:p>
            <a:pPr marL="411480" lvl="1" indent="0">
              <a:buNone/>
            </a:pP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800" dirty="0"/>
              <a:t>Write Bid Specs &amp; Assign Resources to Manage Projects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Update Administration on Facilities Projects and Issues </a:t>
            </a:r>
            <a:endParaRPr lang="en-US" sz="1000" dirty="0" smtClean="0"/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PO Tracking and Forecasting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Participate in Budget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Maintenance</a:t>
            </a: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Capital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Oversees </a:t>
            </a:r>
            <a:r>
              <a:rPr lang="en-US" sz="1800" dirty="0"/>
              <a:t>Facility </a:t>
            </a:r>
            <a:r>
              <a:rPr lang="en-US" sz="1800" dirty="0" smtClean="0"/>
              <a:t>Use Process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Community </a:t>
            </a:r>
            <a:r>
              <a:rPr lang="en-US" sz="1600" dirty="0" smtClean="0"/>
              <a:t>Interface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Problem Resolution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Administration, Facilities, </a:t>
            </a:r>
            <a:r>
              <a:rPr lang="en-US" sz="2700" dirty="0"/>
              <a:t>Health </a:t>
            </a:r>
            <a:r>
              <a:rPr lang="en-US" sz="2700" dirty="0" smtClean="0"/>
              <a:t>and Transportation Trend</a:t>
            </a:r>
            <a:br>
              <a:rPr lang="en-US" sz="2700" dirty="0" smtClean="0"/>
            </a:br>
            <a:r>
              <a:rPr lang="en-US" sz="2700" dirty="0" smtClean="0"/>
              <a:t>FY 16 Preliminary  Budget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731425"/>
              </p:ext>
            </p:extLst>
          </p:nvPr>
        </p:nvGraphicFramePr>
        <p:xfrm>
          <a:off x="457200" y="1600200"/>
          <a:ext cx="838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13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Hingham Public Schools</a:t>
            </a:r>
            <a:br>
              <a:rPr lang="en-US" dirty="0" smtClean="0"/>
            </a:br>
            <a:r>
              <a:rPr lang="en-US" dirty="0" smtClean="0"/>
              <a:t>FY 16 Preliminary Budget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9059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83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and Custodian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FY 16 Recommendation for Maintenance</a:t>
            </a:r>
          </a:p>
          <a:p>
            <a:pPr lvl="1"/>
            <a:r>
              <a:rPr lang="en-US" dirty="0"/>
              <a:t>Facilities and Procurement Manager</a:t>
            </a:r>
          </a:p>
          <a:p>
            <a:pPr lvl="1"/>
            <a:r>
              <a:rPr lang="en-US" dirty="0"/>
              <a:t>Additional Maintenance worker for grounds</a:t>
            </a:r>
          </a:p>
          <a:p>
            <a:r>
              <a:rPr lang="en-US" dirty="0" smtClean="0"/>
              <a:t>Requests for additional Custodians - Deferred</a:t>
            </a:r>
          </a:p>
          <a:p>
            <a:pPr lvl="1"/>
            <a:r>
              <a:rPr lang="en-US" dirty="0" smtClean="0"/>
              <a:t>South .5</a:t>
            </a:r>
          </a:p>
          <a:p>
            <a:pPr lvl="1"/>
            <a:r>
              <a:rPr lang="en-US" dirty="0" smtClean="0"/>
              <a:t>PRS .5</a:t>
            </a:r>
          </a:p>
          <a:p>
            <a:pPr lvl="1"/>
            <a:r>
              <a:rPr lang="en-US" dirty="0" smtClean="0"/>
              <a:t>MS .5</a:t>
            </a:r>
          </a:p>
          <a:p>
            <a:pPr lvl="1"/>
            <a:r>
              <a:rPr lang="en-US" dirty="0" smtClean="0"/>
              <a:t>District added three custodians last year, 2 MS, 1 HS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33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876</Words>
  <Application>Microsoft Office PowerPoint</Application>
  <PresentationFormat>On-screen Show (4:3)</PresentationFormat>
  <Paragraphs>197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Hingham Public Schools</vt:lpstr>
      <vt:lpstr>Time Passes in a Blink</vt:lpstr>
      <vt:lpstr>Service and Facilities FY 16 Budget Highlights</vt:lpstr>
      <vt:lpstr>PowerPoint Presentation</vt:lpstr>
      <vt:lpstr>Facilities and Procurement Manager</vt:lpstr>
      <vt:lpstr>Facilities  &amp; Procurement Manager</vt:lpstr>
      <vt:lpstr> Administration, Facilities, Health and Transportation Trend FY 16 Preliminary  Budget </vt:lpstr>
      <vt:lpstr>Hingham Public Schools FY 16 Preliminary Budget</vt:lpstr>
      <vt:lpstr>Maintenance and Custodian Needs</vt:lpstr>
      <vt:lpstr>Energy Forecasting Method</vt:lpstr>
      <vt:lpstr>Heating Degree Days</vt:lpstr>
      <vt:lpstr>Energy Budget Natural Gas</vt:lpstr>
      <vt:lpstr>Energy Budget Oil</vt:lpstr>
      <vt:lpstr>Electric Budget</vt:lpstr>
      <vt:lpstr>Capital Projects</vt:lpstr>
      <vt:lpstr>Capital Projects</vt:lpstr>
      <vt:lpstr>Capital Projects</vt:lpstr>
      <vt:lpstr>Capital Equipment</vt:lpstr>
      <vt:lpstr>Discussion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Hingham Public Schools</dc:title>
  <dc:creator>HPS</dc:creator>
  <cp:lastModifiedBy>HPS</cp:lastModifiedBy>
  <cp:revision>66</cp:revision>
  <cp:lastPrinted>2015-01-13T16:35:46Z</cp:lastPrinted>
  <dcterms:created xsi:type="dcterms:W3CDTF">2014-01-13T18:23:38Z</dcterms:created>
  <dcterms:modified xsi:type="dcterms:W3CDTF">2015-01-13T18:25:51Z</dcterms:modified>
</cp:coreProperties>
</file>