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1" r:id="rId3"/>
    <p:sldId id="295" r:id="rId4"/>
    <p:sldId id="320" r:id="rId5"/>
    <p:sldId id="311" r:id="rId6"/>
    <p:sldId id="305" r:id="rId7"/>
    <p:sldId id="317" r:id="rId8"/>
    <p:sldId id="296" r:id="rId9"/>
    <p:sldId id="260" r:id="rId10"/>
    <p:sldId id="278" r:id="rId11"/>
    <p:sldId id="299" r:id="rId12"/>
    <p:sldId id="302" r:id="rId13"/>
    <p:sldId id="301" r:id="rId14"/>
    <p:sldId id="303" r:id="rId15"/>
    <p:sldId id="304" r:id="rId16"/>
    <p:sldId id="288" r:id="rId17"/>
    <p:sldId id="319" r:id="rId18"/>
    <p:sldId id="313" r:id="rId19"/>
    <p:sldId id="314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40F9BD-E5C9-914B-97B1-219D2B58B492}">
          <p14:sldIdLst>
            <p14:sldId id="258"/>
            <p14:sldId id="261"/>
            <p14:sldId id="295"/>
            <p14:sldId id="320"/>
            <p14:sldId id="311"/>
            <p14:sldId id="305"/>
            <p14:sldId id="317"/>
            <p14:sldId id="296"/>
            <p14:sldId id="260"/>
            <p14:sldId id="278"/>
            <p14:sldId id="299"/>
            <p14:sldId id="302"/>
            <p14:sldId id="301"/>
            <p14:sldId id="303"/>
            <p14:sldId id="304"/>
            <p14:sldId id="288"/>
            <p14:sldId id="319"/>
            <p14:sldId id="313"/>
            <p14:sldId id="314"/>
          </p14:sldIdLst>
        </p14:section>
        <p14:section name="Untitled Section" id="{D06A8B24-F085-C546-95E1-D4BB76B6F9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2" autoAdjust="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1771" y="-91"/>
      </p:cViewPr>
      <p:guideLst>
        <p:guide orient="horz" pos="2880"/>
        <p:guide pos="2199"/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galo:Desktop:K%20project%20stuff%20:K%20to%20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October 1 Kindergarten Enrollments</a:t>
            </a:r>
          </a:p>
        </c:rich>
      </c:tx>
      <c:layout>
        <c:manualLayout>
          <c:xMode val="edge"/>
          <c:yMode val="edge"/>
          <c:x val="0.173811628002774"/>
          <c:y val="4.9857551022611399E-2"/>
        </c:manualLayout>
      </c:layout>
      <c:overlay val="0"/>
      <c:spPr>
        <a:ln w="28575">
          <a:solidFill>
            <a:srgbClr val="FF0000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8.0516185476815397E-2"/>
          <c:y val="0.21795166229221299"/>
          <c:w val="0.87565663892007395"/>
          <c:h val="0.545757470821964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Sheet1!$A$70</c:f>
              <c:strCache>
                <c:ptCount val="1"/>
                <c:pt idx="0">
                  <c:v>K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Sheet1!$B$69:$K$69</c:f>
              <c:strCache>
                <c:ptCount val="10"/>
                <c:pt idx="0">
                  <c:v>06-07</c:v>
                </c:pt>
                <c:pt idx="1">
                  <c:v>07-08</c:v>
                </c:pt>
                <c:pt idx="2">
                  <c:v>08-09</c:v>
                </c:pt>
                <c:pt idx="3">
                  <c:v>09-10</c:v>
                </c:pt>
                <c:pt idx="4">
                  <c:v>10-11</c:v>
                </c:pt>
                <c:pt idx="5">
                  <c:v>11-12</c:v>
                </c:pt>
                <c:pt idx="6">
                  <c:v>12-13</c:v>
                </c:pt>
                <c:pt idx="7">
                  <c:v>13-14</c:v>
                </c:pt>
                <c:pt idx="8">
                  <c:v>14-15</c:v>
                </c:pt>
                <c:pt idx="9">
                  <c:v>15-16</c:v>
                </c:pt>
              </c:strCache>
            </c:strRef>
          </c:cat>
          <c:val>
            <c:numRef>
              <c:f>Sheet1!$B$70:$K$70</c:f>
              <c:numCache>
                <c:formatCode>General</c:formatCode>
                <c:ptCount val="10"/>
                <c:pt idx="0">
                  <c:v>286</c:v>
                </c:pt>
                <c:pt idx="1">
                  <c:v>300</c:v>
                </c:pt>
                <c:pt idx="2">
                  <c:v>343</c:v>
                </c:pt>
                <c:pt idx="3">
                  <c:v>318</c:v>
                </c:pt>
                <c:pt idx="4">
                  <c:v>292</c:v>
                </c:pt>
                <c:pt idx="5">
                  <c:v>266</c:v>
                </c:pt>
                <c:pt idx="6">
                  <c:v>256</c:v>
                </c:pt>
                <c:pt idx="7">
                  <c:v>295</c:v>
                </c:pt>
                <c:pt idx="8">
                  <c:v>245</c:v>
                </c:pt>
                <c:pt idx="9">
                  <c:v>303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201472"/>
        <c:axId val="148201864"/>
      </c:lineChart>
      <c:catAx>
        <c:axId val="148201472"/>
        <c:scaling>
          <c:orientation val="minMax"/>
        </c:scaling>
        <c:delete val="0"/>
        <c:axPos val="b"/>
        <c:majorGridlines/>
        <c:min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48201864"/>
        <c:crosses val="autoZero"/>
        <c:auto val="1"/>
        <c:lblAlgn val="ctr"/>
        <c:lblOffset val="100"/>
        <c:noMultiLvlLbl val="0"/>
      </c:catAx>
      <c:valAx>
        <c:axId val="148201864"/>
        <c:scaling>
          <c:orientation val="minMax"/>
          <c:max val="400"/>
          <c:min val="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48201472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Total K-12 In-District Enrollment</a:t>
            </a:r>
          </a:p>
        </c:rich>
      </c:tx>
      <c:layout>
        <c:manualLayout>
          <c:xMode val="edge"/>
          <c:yMode val="edge"/>
          <c:x val="0.30621325363403701"/>
          <c:y val="2.70982685000196E-2"/>
        </c:manualLayout>
      </c:layout>
      <c:overlay val="1"/>
      <c:spPr>
        <a:ln w="28575">
          <a:solidFill>
            <a:srgbClr val="FF0000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5.3498409598025098E-2"/>
          <c:y val="0.17460548308327101"/>
          <c:w val="0.94011482923425704"/>
          <c:h val="0.650992902939370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Sheet1!$B$18:$M$18</c:f>
              <c:strCache>
                <c:ptCount val="12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</c:strCache>
            </c:strRef>
          </c:cat>
          <c:val>
            <c:numRef>
              <c:f>Sheet1!$B$32:$M$32</c:f>
              <c:numCache>
                <c:formatCode>General</c:formatCode>
                <c:ptCount val="12"/>
                <c:pt idx="0">
                  <c:v>3624</c:v>
                </c:pt>
                <c:pt idx="1">
                  <c:v>3695</c:v>
                </c:pt>
                <c:pt idx="2">
                  <c:v>3724</c:v>
                </c:pt>
                <c:pt idx="3">
                  <c:v>3781</c:v>
                </c:pt>
                <c:pt idx="4">
                  <c:v>3881</c:v>
                </c:pt>
                <c:pt idx="5">
                  <c:v>3992</c:v>
                </c:pt>
                <c:pt idx="6">
                  <c:v>4043</c:v>
                </c:pt>
                <c:pt idx="7">
                  <c:v>4087</c:v>
                </c:pt>
                <c:pt idx="8">
                  <c:v>4143</c:v>
                </c:pt>
                <c:pt idx="9">
                  <c:v>4178</c:v>
                </c:pt>
                <c:pt idx="10">
                  <c:v>4224</c:v>
                </c:pt>
                <c:pt idx="11">
                  <c:v>4257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8202648"/>
        <c:axId val="148203040"/>
      </c:barChart>
      <c:catAx>
        <c:axId val="148202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8203040"/>
        <c:crosses val="autoZero"/>
        <c:auto val="1"/>
        <c:lblAlgn val="ctr"/>
        <c:lblOffset val="100"/>
        <c:noMultiLvlLbl val="0"/>
      </c:catAx>
      <c:valAx>
        <c:axId val="148203040"/>
        <c:scaling>
          <c:orientation val="minMax"/>
          <c:max val="4300"/>
          <c:min val="33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8202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/>
            </a:pPr>
            <a:r>
              <a:rPr lang="en-US" sz="2400" dirty="0" smtClean="0"/>
              <a:t>HS and MS Enrollment</a:t>
            </a:r>
          </a:p>
        </c:rich>
      </c:tx>
      <c:layout>
        <c:manualLayout>
          <c:xMode val="edge"/>
          <c:yMode val="edge"/>
          <c:x val="0.37080370855325701"/>
          <c:y val="4.6296296296296301E-2"/>
        </c:manualLayout>
      </c:layout>
      <c:overlay val="1"/>
      <c:spPr>
        <a:noFill/>
        <a:ln w="25400">
          <a:solidFill>
            <a:srgbClr val="FF0000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7.3418030193034403E-2"/>
          <c:y val="0.16384431586203199"/>
          <c:w val="0.916979207386311"/>
          <c:h val="0.67045222566876095"/>
        </c:manualLayout>
      </c:layout>
      <c:lineChart>
        <c:grouping val="standard"/>
        <c:varyColors val="0"/>
        <c:ser>
          <c:idx val="0"/>
          <c:order val="0"/>
          <c:tx>
            <c:strRef>
              <c:f>Sheet1!$A$35</c:f>
              <c:strCache>
                <c:ptCount val="1"/>
                <c:pt idx="0">
                  <c:v>High School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Sheet1!$B$34:$I$34</c:f>
              <c:strCache>
                <c:ptCount val="8"/>
                <c:pt idx="0">
                  <c:v>08-09</c:v>
                </c:pt>
                <c:pt idx="1">
                  <c:v>09-10</c:v>
                </c:pt>
                <c:pt idx="2">
                  <c:v>10-11</c:v>
                </c:pt>
                <c:pt idx="3">
                  <c:v>11-12</c:v>
                </c:pt>
                <c:pt idx="4">
                  <c:v>12-13</c:v>
                </c:pt>
                <c:pt idx="5">
                  <c:v>13-14</c:v>
                </c:pt>
                <c:pt idx="6">
                  <c:v>14-15</c:v>
                </c:pt>
                <c:pt idx="7">
                  <c:v>15-16</c:v>
                </c:pt>
              </c:strCache>
            </c:strRef>
          </c:cat>
          <c:val>
            <c:numRef>
              <c:f>Sheet1!$B$35:$I$35</c:f>
              <c:numCache>
                <c:formatCode>General</c:formatCode>
                <c:ptCount val="8"/>
                <c:pt idx="0">
                  <c:v>1040</c:v>
                </c:pt>
                <c:pt idx="1">
                  <c:v>1098</c:v>
                </c:pt>
                <c:pt idx="2">
                  <c:v>1098</c:v>
                </c:pt>
                <c:pt idx="3">
                  <c:v>1133</c:v>
                </c:pt>
                <c:pt idx="4">
                  <c:v>1127</c:v>
                </c:pt>
                <c:pt idx="5">
                  <c:v>1135</c:v>
                </c:pt>
                <c:pt idx="6">
                  <c:v>1206</c:v>
                </c:pt>
                <c:pt idx="7">
                  <c:v>1195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Sheet1!$A$36</c:f>
              <c:strCache>
                <c:ptCount val="1"/>
                <c:pt idx="0">
                  <c:v>Middle School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Sheet1!$B$34:$I$34</c:f>
              <c:strCache>
                <c:ptCount val="8"/>
                <c:pt idx="0">
                  <c:v>08-09</c:v>
                </c:pt>
                <c:pt idx="1">
                  <c:v>09-10</c:v>
                </c:pt>
                <c:pt idx="2">
                  <c:v>10-11</c:v>
                </c:pt>
                <c:pt idx="3">
                  <c:v>11-12</c:v>
                </c:pt>
                <c:pt idx="4">
                  <c:v>12-13</c:v>
                </c:pt>
                <c:pt idx="5">
                  <c:v>13-14</c:v>
                </c:pt>
                <c:pt idx="6">
                  <c:v>14-15</c:v>
                </c:pt>
                <c:pt idx="7">
                  <c:v>15-16</c:v>
                </c:pt>
              </c:strCache>
            </c:strRef>
          </c:cat>
          <c:val>
            <c:numRef>
              <c:f>Sheet1!$B$36:$I$36</c:f>
              <c:numCache>
                <c:formatCode>General</c:formatCode>
                <c:ptCount val="8"/>
                <c:pt idx="0">
                  <c:v>894</c:v>
                </c:pt>
                <c:pt idx="1">
                  <c:v>895</c:v>
                </c:pt>
                <c:pt idx="2">
                  <c:v>932</c:v>
                </c:pt>
                <c:pt idx="3">
                  <c:v>940</c:v>
                </c:pt>
                <c:pt idx="4">
                  <c:v>974</c:v>
                </c:pt>
                <c:pt idx="5">
                  <c:v>977</c:v>
                </c:pt>
                <c:pt idx="6">
                  <c:v>1022</c:v>
                </c:pt>
                <c:pt idx="7">
                  <c:v>1068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203824"/>
        <c:axId val="148204216"/>
      </c:lineChart>
      <c:catAx>
        <c:axId val="148203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148204216"/>
        <c:crosses val="autoZero"/>
        <c:auto val="1"/>
        <c:lblAlgn val="ctr"/>
        <c:lblOffset val="100"/>
        <c:noMultiLvlLbl val="0"/>
      </c:catAx>
      <c:valAx>
        <c:axId val="148204216"/>
        <c:scaling>
          <c:orientation val="minMax"/>
          <c:max val="1300"/>
          <c:min val="8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1482038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7452188157331398"/>
          <c:y val="0.89728946672363596"/>
          <c:w val="0.50546192364252296"/>
          <c:h val="5.4692058841481997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Grade 1 </a:t>
            </a:r>
            <a:r>
              <a:rPr lang="en-US" sz="2400" dirty="0" smtClean="0"/>
              <a:t>Enrollments, 2007-08 to 2015-16</a:t>
            </a:r>
            <a:endParaRPr lang="en-US" sz="2400" dirty="0"/>
          </a:p>
          <a:p>
            <a:pPr>
              <a:defRPr sz="2400"/>
            </a:pPr>
            <a:r>
              <a:rPr lang="en-US" sz="2400" baseline="0" dirty="0" smtClean="0"/>
              <a:t>  </a:t>
            </a:r>
            <a:r>
              <a:rPr lang="en-US" sz="2400" dirty="0" smtClean="0"/>
              <a:t>(pink - prior </a:t>
            </a:r>
            <a:r>
              <a:rPr lang="en-US" sz="2400" dirty="0"/>
              <a:t>k </a:t>
            </a:r>
            <a:r>
              <a:rPr lang="en-US" sz="2400" dirty="0" smtClean="0"/>
              <a:t> </a:t>
            </a:r>
            <a:r>
              <a:rPr lang="en-US" sz="2800" dirty="0" smtClean="0"/>
              <a:t>+</a:t>
            </a:r>
            <a:r>
              <a:rPr lang="en-US" sz="2400" dirty="0" smtClean="0"/>
              <a:t>  green -  “K </a:t>
            </a:r>
            <a:r>
              <a:rPr lang="en-US" sz="2400" dirty="0"/>
              <a:t>to 1 </a:t>
            </a:r>
            <a:r>
              <a:rPr lang="en-US" sz="2400" dirty="0" smtClean="0"/>
              <a:t>bump”)</a:t>
            </a:r>
            <a:endParaRPr lang="en-US" sz="2400" dirty="0"/>
          </a:p>
        </c:rich>
      </c:tx>
      <c:layout>
        <c:manualLayout>
          <c:xMode val="edge"/>
          <c:yMode val="edge"/>
          <c:x val="0.218421982152497"/>
          <c:y val="2.7612889038117899E-2"/>
        </c:manualLayout>
      </c:layout>
      <c:overlay val="0"/>
      <c:spPr>
        <a:ln w="28575" cmpd="sng">
          <a:solidFill>
            <a:srgbClr val="FF0000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4.5939820578151401E-2"/>
          <c:y val="0.192501283580022"/>
          <c:w val="0.77370886429973096"/>
          <c:h val="0.720682426616961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  <c:pt idx="8">
                  <c:v>2015-2016</c:v>
                </c:pt>
              </c:strCache>
            </c:strRef>
          </c:cat>
          <c:val>
            <c:numRef>
              <c:f>Sheet1!$B$2:$B$10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Prior year 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  <c:pt idx="8">
                  <c:v>2015-2016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286</c:v>
                </c:pt>
                <c:pt idx="1">
                  <c:v>300</c:v>
                </c:pt>
                <c:pt idx="2">
                  <c:v>343</c:v>
                </c:pt>
                <c:pt idx="3">
                  <c:v>318</c:v>
                </c:pt>
                <c:pt idx="4">
                  <c:v>292</c:v>
                </c:pt>
                <c:pt idx="5">
                  <c:v>266</c:v>
                </c:pt>
                <c:pt idx="6">
                  <c:v>256</c:v>
                </c:pt>
                <c:pt idx="7">
                  <c:v>297</c:v>
                </c:pt>
                <c:pt idx="8">
                  <c:v>245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 to 1 Bump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  <c:pt idx="8">
                  <c:v>2015-2016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11</c:v>
                </c:pt>
                <c:pt idx="1">
                  <c:v>19</c:v>
                </c:pt>
                <c:pt idx="2">
                  <c:v>33</c:v>
                </c:pt>
                <c:pt idx="3">
                  <c:v>38</c:v>
                </c:pt>
                <c:pt idx="4">
                  <c:v>50</c:v>
                </c:pt>
                <c:pt idx="5">
                  <c:v>67</c:v>
                </c:pt>
                <c:pt idx="6">
                  <c:v>48</c:v>
                </c:pt>
                <c:pt idx="7">
                  <c:v>56</c:v>
                </c:pt>
                <c:pt idx="8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205000"/>
        <c:axId val="150116144"/>
      </c:barChart>
      <c:catAx>
        <c:axId val="148205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50116144"/>
        <c:crosses val="autoZero"/>
        <c:auto val="1"/>
        <c:lblAlgn val="ctr"/>
        <c:lblOffset val="100"/>
        <c:noMultiLvlLbl val="0"/>
      </c:catAx>
      <c:valAx>
        <c:axId val="15011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8205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78232558973297"/>
          <c:y val="0.269176437042768"/>
          <c:w val="0.149706153461134"/>
          <c:h val="0.190646343497506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ln w="38100" cmpd="sng"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94132622199801"/>
          <c:y val="0.18914846073933"/>
          <c:w val="0.60087976477890204"/>
          <c:h val="0.81085153926067"/>
        </c:manualLayout>
      </c:layout>
      <c:pie3DChart>
        <c:varyColors val="1"/>
        <c:ser>
          <c:idx val="0"/>
          <c:order val="0"/>
          <c:explosion val="31"/>
          <c:dPt>
            <c:idx val="0"/>
            <c:bubble3D val="0"/>
            <c:explosion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Personnel Costs (FTE and all </a:t>
                    </a:r>
                    <a:r>
                      <a:rPr lang="en-US" dirty="0" smtClean="0"/>
                      <a:t>other), </a:t>
                    </a:r>
                    <a:r>
                      <a:rPr lang="en-US" dirty="0"/>
                      <a:t>$39,875,818, </a:t>
                    </a:r>
                  </a:p>
                  <a:p>
                    <a:r>
                      <a:rPr lang="en-US" dirty="0"/>
                      <a:t>81.61%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4829869713179701E-3"/>
                  <c:y val="1.84444602682636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Tuitions (Net of CB), $3,197,355</a:t>
                    </a:r>
                    <a:r>
                      <a:rPr lang="en-US" dirty="0" smtClean="0"/>
                      <a:t>,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6.54%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76754033000384E-3"/>
                  <c:y val="-2.58097170578218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Contracted Services, $2,651,594,</a:t>
                    </a:r>
                  </a:p>
                  <a:p>
                    <a:r>
                      <a:rPr lang="en-US" dirty="0"/>
                      <a:t> 5.43%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0755316407092395E-2"/>
                  <c:y val="-0.12495834998578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Heating, Electric, Utilities, $1,421,447,</a:t>
                    </a:r>
                  </a:p>
                  <a:p>
                    <a:r>
                      <a:rPr lang="en-US"/>
                      <a:t> 2.91%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465708319526202E-2"/>
                  <c:y val="-1.942000825901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Text, Equipment, $1,509,664,</a:t>
                    </a:r>
                  </a:p>
                  <a:p>
                    <a:r>
                      <a:rPr lang="en-US"/>
                      <a:t> 3.09%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Other, $206,770, 0.42%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'Line Item Budget'!$D$5:$D$10</c:f>
              <c:strCache>
                <c:ptCount val="6"/>
                <c:pt idx="0">
                  <c:v>Personnel Costs (FTE and all other )</c:v>
                </c:pt>
                <c:pt idx="1">
                  <c:v>Tuitions (Net of CB)</c:v>
                </c:pt>
                <c:pt idx="2">
                  <c:v>Contracted Services</c:v>
                </c:pt>
                <c:pt idx="3">
                  <c:v>Heating, Electric, Utilities</c:v>
                </c:pt>
                <c:pt idx="4">
                  <c:v>Text, Equipment</c:v>
                </c:pt>
                <c:pt idx="5">
                  <c:v>Other</c:v>
                </c:pt>
              </c:strCache>
            </c:strRef>
          </c:cat>
          <c:val>
            <c:numRef>
              <c:f>'Line Item Budget'!$J$5:$J$10</c:f>
              <c:numCache>
                <c:formatCode>#,##0</c:formatCode>
                <c:ptCount val="6"/>
                <c:pt idx="0">
                  <c:v>39875817.6050983</c:v>
                </c:pt>
                <c:pt idx="1">
                  <c:v>3197355.42</c:v>
                </c:pt>
                <c:pt idx="2">
                  <c:v>2651593.7819071999</c:v>
                </c:pt>
                <c:pt idx="3">
                  <c:v>1421447.44</c:v>
                </c:pt>
                <c:pt idx="4">
                  <c:v>1509664.4100879999</c:v>
                </c:pt>
                <c:pt idx="5">
                  <c:v>206770.45298174769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842730079581703"/>
          <c:y val="0.19902100472734999"/>
          <c:w val="0.26193310505525502"/>
          <c:h val="0.57710374438489298"/>
        </c:manualLayout>
      </c:layout>
      <c:overlay val="0"/>
      <c:txPr>
        <a:bodyPr/>
        <a:lstStyle/>
        <a:p>
          <a:pPr rtl="0"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0.17237</cdr:x>
      <cdr:y>0.93561</cdr:y>
    </cdr:from>
    <cdr:to>
      <cdr:x>0.8902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90651" y="4429124"/>
          <a:ext cx="5791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0.0488</cdr:x>
      <cdr:y>0.88586</cdr:y>
    </cdr:from>
    <cdr:to>
      <cdr:x>0.9756</cdr:x>
      <cdr:y>0.98507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333" y="5427219"/>
          <a:ext cx="7242051" cy="607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2015-2016 does not include Integrated</a:t>
          </a:r>
          <a:r>
            <a:rPr lang="en-US" sz="1400" baseline="0" dirty="0"/>
            <a:t> PK, vocational students nor out-of-district special education students, for a total of 4376 students.  All counts are as of October </a:t>
          </a:r>
          <a:r>
            <a:rPr lang="en-US" sz="1400" baseline="0" dirty="0" smtClean="0"/>
            <a:t>1.</a:t>
          </a:r>
          <a:endParaRPr lang="en-US" sz="1400" baseline="0" dirty="0"/>
        </a:p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0.09122</cdr:x>
      <cdr:y>0.15565</cdr:y>
    </cdr:from>
    <cdr:to>
      <cdr:x>0.39111</cdr:x>
      <cdr:y>0.28523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2797" y="953588"/>
          <a:ext cx="2343351" cy="793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District has grown</a:t>
          </a:r>
          <a:r>
            <a:rPr lang="en-US" sz="1400" baseline="0" dirty="0"/>
            <a:t> by more than 600 students in grades K-12 over the past 11 years.</a:t>
          </a:r>
          <a:endParaRPr 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0.07655</cdr:x>
      <cdr:y>0.95455</cdr:y>
    </cdr:from>
    <cdr:to>
      <cdr:x>0.96454</cdr:x>
      <cdr:y>0.99419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3955" y="5760720"/>
          <a:ext cx="7122230" cy="239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All counts</a:t>
          </a:r>
          <a:r>
            <a:rPr lang="en-US" sz="1400" baseline="0" dirty="0"/>
            <a:t> are as of October 1.</a:t>
          </a:r>
          <a:endParaRPr lang="en-US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0.33235</cdr:x>
      <cdr:y>0.01973</cdr:y>
    </cdr:from>
    <cdr:to>
      <cdr:x>0.73361</cdr:x>
      <cdr:y>0.0801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59302" y="130629"/>
          <a:ext cx="3814358" cy="399688"/>
        </a:xfrm>
        <a:prstGeom xmlns:a="http://schemas.openxmlformats.org/drawingml/2006/main" prst="rect">
          <a:avLst/>
        </a:prstGeom>
        <a:ln xmlns:a="http://schemas.openxmlformats.org/drawingml/2006/main" w="28575">
          <a:solidFill>
            <a:srgbClr val="FF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Preliminary FY 17 Budget by Category</a:t>
          </a:r>
          <a:endParaRPr 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BF0FB71D-AF80-4700-AD5E-87A2C3FD6E80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0434606A-0B06-4C82-BF90-5CDB26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16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C68A815C-E02A-8D4F-B17D-DF91DDD912B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4872C8CD-DC01-EE45-88CA-60A2B3061F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0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r>
              <a:rPr lang="en-US" baseline="0" dirty="0" smtClean="0"/>
              <a:t> STARTS IN SEPTEMBER BEGINNING WITH Requests “FROM THE FIELD”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SEPTEMBER –EARLY JANUARY IS ADMIN PROCESS,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SC  PRIORITIZING AND ADOPTION BEGINS IN JANUARY AND CULMINATES WITH TOWN MEETING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HOPEFULLY WITH CONSENSUS FROM SELECTMEN AND ADCOM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3A809-44F7-2D46-B6D0-3AB675477E5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28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</a:t>
            </a:r>
            <a:r>
              <a:rPr lang="en-US" baseline="0" dirty="0" smtClean="0"/>
              <a:t> INTERNAL PROJECTS FOR EACH BUDGET YEAR FOLLOW A SIMPLE STRATEGY.</a:t>
            </a:r>
          </a:p>
          <a:p>
            <a:r>
              <a:rPr lang="en-US" baseline="0" dirty="0" smtClean="0"/>
              <a:t>	PROJECT K NUMBER, </a:t>
            </a:r>
          </a:p>
          <a:p>
            <a:r>
              <a:rPr lang="en-US" baseline="0" dirty="0" smtClean="0"/>
              <a:t>	PROJECT INCREASE TO GRADE 1,</a:t>
            </a:r>
          </a:p>
          <a:p>
            <a:r>
              <a:rPr lang="en-US" baseline="0" dirty="0" smtClean="0"/>
              <a:t>	 AND MOVE EVERYONE ELSE ALONG  (all real kids).  </a:t>
            </a:r>
          </a:p>
          <a:p>
            <a:r>
              <a:rPr lang="en-US" baseline="0" dirty="0" smtClean="0"/>
              <a:t>	ASSUME, BUT DO 	NOT QUANTIFY IN AND OUT MIGRATION </a:t>
            </a:r>
          </a:p>
          <a:p>
            <a:endParaRPr lang="en-US" baseline="0" dirty="0" smtClean="0"/>
          </a:p>
          <a:p>
            <a:r>
              <a:rPr lang="en-US" dirty="0" smtClean="0"/>
              <a:t>LAST 3 YEARS, GRADE K TO 1 HAS AVERAGED</a:t>
            </a:r>
            <a:r>
              <a:rPr lang="en-US" baseline="0" dirty="0" smtClean="0"/>
              <a:t> MORE THAN 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3A809-44F7-2D46-B6D0-3AB675477E5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6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1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95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3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2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4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8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5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3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2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9DF57-61F9-2E4D-8073-AD497DD12BAC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6EDFE-6036-0546-AC69-C9313663BA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5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>
            <a:spLocks noGrp="1"/>
          </p:cNvSpPr>
          <p:nvPr/>
        </p:nvSpPr>
        <p:spPr>
          <a:xfrm>
            <a:off x="685800" y="2371725"/>
            <a:ext cx="7772400" cy="1470025"/>
          </a:xfrm>
          <a:prstGeom prst="rect">
            <a:avLst/>
          </a:prstGeom>
          <a:ln w="76200" cmpd="sng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HINGHAM PUBLIC SCHOOLS</a:t>
            </a:r>
          </a:p>
          <a:p>
            <a:r>
              <a:rPr lang="en-US" dirty="0" smtClean="0"/>
              <a:t>BUDGET OVERVIEW FOR FY 17</a:t>
            </a:r>
            <a:endParaRPr lang="en-US" dirty="0"/>
          </a:p>
        </p:txBody>
      </p:sp>
      <p:sp>
        <p:nvSpPr>
          <p:cNvPr id="3" name="Subtitle 5"/>
          <p:cNvSpPr>
            <a:spLocks noGrp="1"/>
          </p:cNvSpPr>
          <p:nvPr/>
        </p:nvSpPr>
        <p:spPr>
          <a:xfrm>
            <a:off x="1371600" y="4127500"/>
            <a:ext cx="6400800" cy="2324100"/>
          </a:xfrm>
          <a:prstGeom prst="rect">
            <a:avLst/>
          </a:prstGeom>
          <a:ln w="57150"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Operating Budget Proposal </a:t>
            </a:r>
          </a:p>
          <a:p>
            <a:r>
              <a:rPr lang="en-US" b="1" dirty="0" smtClean="0"/>
              <a:t>from the Administration </a:t>
            </a:r>
          </a:p>
          <a:p>
            <a:r>
              <a:rPr lang="en-US" b="1" dirty="0" smtClean="0"/>
              <a:t>to the School Committee</a:t>
            </a:r>
          </a:p>
          <a:p>
            <a:r>
              <a:rPr lang="en-US" b="1" dirty="0" smtClean="0"/>
              <a:t>January 7, 2016</a:t>
            </a:r>
            <a:endParaRPr lang="en-US" b="1" dirty="0"/>
          </a:p>
        </p:txBody>
      </p:sp>
      <p:pic>
        <p:nvPicPr>
          <p:cNvPr id="4" name="Picture 3" descr="red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685799"/>
            <a:ext cx="1755200" cy="1270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900" y="406400"/>
            <a:ext cx="19939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6"/>
            <a:ext cx="8229600" cy="979168"/>
          </a:xfrm>
          <a:ln w="28575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FY 2017 – WORKING DRAFT PROPOSALS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39260"/>
            <a:ext cx="8229599" cy="4039067"/>
          </a:xfrm>
          <a:ln w="28575" cmpd="sng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The slides below list categories of proposals being recommended by the administration at this time; related costs have been </a:t>
            </a:r>
            <a:r>
              <a:rPr lang="en-US" sz="2800" b="1" dirty="0"/>
              <a:t>included </a:t>
            </a:r>
            <a:r>
              <a:rPr lang="en-US" sz="2800" b="1" dirty="0" smtClean="0"/>
              <a:t>in the preliminary budget proposal figures.</a:t>
            </a:r>
            <a:endParaRPr lang="en-US" sz="2800" b="1" dirty="0"/>
          </a:p>
          <a:p>
            <a:pPr marL="1257300" lvl="2" indent="-457200"/>
            <a:r>
              <a:rPr lang="en-US" sz="3200" b="1" dirty="0">
                <a:solidFill>
                  <a:srgbClr val="008000"/>
                </a:solidFill>
              </a:rPr>
              <a:t>p</a:t>
            </a:r>
            <a:r>
              <a:rPr lang="en-US" sz="3200" b="1" dirty="0" smtClean="0">
                <a:solidFill>
                  <a:srgbClr val="008000"/>
                </a:solidFill>
              </a:rPr>
              <a:t>reviously deferred or unfunded needs</a:t>
            </a:r>
          </a:p>
          <a:p>
            <a:pPr marL="1257300" lvl="2" indent="-457200"/>
            <a:r>
              <a:rPr lang="en-US" sz="3200" b="1" dirty="0" smtClean="0">
                <a:solidFill>
                  <a:srgbClr val="008000"/>
                </a:solidFill>
              </a:rPr>
              <a:t>unique student needs and challenges</a:t>
            </a:r>
          </a:p>
          <a:p>
            <a:pPr marL="1257300" lvl="2" indent="-457200"/>
            <a:r>
              <a:rPr lang="en-US" sz="3200" b="1" dirty="0" smtClean="0">
                <a:solidFill>
                  <a:srgbClr val="008000"/>
                </a:solidFill>
              </a:rPr>
              <a:t>other programmatic or support service needs</a:t>
            </a:r>
          </a:p>
          <a:p>
            <a:pPr marL="800100" lvl="2" indent="0">
              <a:buNone/>
            </a:pPr>
            <a:r>
              <a:rPr lang="en-US" sz="3200" b="1" dirty="0"/>
              <a:t>	</a:t>
            </a:r>
            <a:endParaRPr lang="en-US" sz="3200" b="1" dirty="0" smtClean="0"/>
          </a:p>
          <a:p>
            <a:pPr marL="800100" lvl="2" indent="0">
              <a:buNone/>
            </a:pPr>
            <a:endParaRPr lang="en-US" b="1" dirty="0" smtClean="0"/>
          </a:p>
          <a:p>
            <a:pPr marL="1257300" lvl="2" indent="-457200"/>
            <a:endParaRPr lang="en-US" sz="2800" b="1" dirty="0"/>
          </a:p>
          <a:p>
            <a:pPr marL="1257300" lvl="2" indent="-457200"/>
            <a:r>
              <a:rPr lang="en-US" sz="2800" b="1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1" y="5448062"/>
            <a:ext cx="8229598" cy="1200328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Comments on base budget additions are noted. The pink shaded slides include requests that are important but not recommended to be funded at this time.</a:t>
            </a:r>
          </a:p>
        </p:txBody>
      </p:sp>
    </p:spTree>
    <p:extLst>
      <p:ext uri="{BB962C8B-B14F-4D97-AF65-F5344CB8AC3E}">
        <p14:creationId xmlns:p14="http://schemas.microsoft.com/office/powerpoint/2010/main" val="34681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110" y="275391"/>
            <a:ext cx="8721322" cy="643252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8000"/>
                </a:solidFill>
              </a:rPr>
              <a:t>Previously deferred or unfunded requests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endParaRPr lang="en-US" sz="2400" b="1" dirty="0" smtClean="0"/>
          </a:p>
          <a:p>
            <a:r>
              <a:rPr lang="en-US" sz="2400" b="1" i="1" dirty="0" smtClean="0"/>
              <a:t>These </a:t>
            </a:r>
            <a:r>
              <a:rPr lang="en-US" sz="2400" b="1" i="1" dirty="0"/>
              <a:t>requests reflect previously identified needs that remain unmet</a:t>
            </a:r>
            <a:r>
              <a:rPr lang="en-US" sz="2400" b="1" i="1" dirty="0" smtClean="0"/>
              <a:t>.</a:t>
            </a:r>
            <a:endParaRPr lang="en-US" sz="2400" b="1" i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Increased cost of first year of 5-year bus lease (with 1 additional bus) – </a:t>
            </a:r>
            <a:r>
              <a:rPr lang="en-US" sz="2400" b="1" dirty="0" smtClean="0"/>
              <a:t> increase </a:t>
            </a:r>
            <a:r>
              <a:rPr lang="en-US" sz="2400" b="1" i="1" dirty="0" smtClean="0"/>
              <a:t>projected </a:t>
            </a:r>
            <a:r>
              <a:rPr lang="en-US" sz="2400" b="1" i="1" dirty="0"/>
              <a:t>at 25% for all new buses in bid specs. </a:t>
            </a:r>
            <a:endParaRPr lang="en-US" sz="2400" b="1" i="1" dirty="0" smtClean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Additional </a:t>
            </a:r>
            <a:r>
              <a:rPr lang="en-US" sz="2400" b="1" dirty="0"/>
              <a:t>large bus driver (HPS employee) – </a:t>
            </a:r>
            <a:r>
              <a:rPr lang="en-US" sz="2400" b="1" i="1" dirty="0"/>
              <a:t>to accommodate increase in middle school enrollment where ridership is high and requires all 21 proposed large buses.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Math tutor hours for each elementary school (25/wk. for </a:t>
            </a:r>
            <a:r>
              <a:rPr lang="en-US" sz="2400" b="1" dirty="0" smtClean="0">
                <a:solidFill>
                  <a:srgbClr val="FF0000"/>
                </a:solidFill>
              </a:rPr>
              <a:t>each school) </a:t>
            </a:r>
            <a:r>
              <a:rPr lang="en-US" sz="2400" b="1" dirty="0">
                <a:solidFill>
                  <a:srgbClr val="FF0000"/>
                </a:solidFill>
              </a:rPr>
              <a:t>- </a:t>
            </a:r>
            <a:r>
              <a:rPr lang="en-US" sz="2400" b="1" i="1" dirty="0">
                <a:solidFill>
                  <a:srgbClr val="FF0000"/>
                </a:solidFill>
              </a:rPr>
              <a:t>to increase attention to mathematics interventions, especially for underperforming students at grades 3-5.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1.0 </a:t>
            </a:r>
            <a:r>
              <a:rPr lang="en-US" sz="2400" b="1" dirty="0"/>
              <a:t>maintenance worker – </a:t>
            </a:r>
            <a:r>
              <a:rPr lang="en-US" sz="2400" b="1" i="1" dirty="0"/>
              <a:t>third year request to restore maintenance </a:t>
            </a:r>
            <a:r>
              <a:rPr lang="en-US" sz="2400" b="1" i="1" dirty="0" smtClean="0"/>
              <a:t>capability, </a:t>
            </a:r>
            <a:r>
              <a:rPr lang="en-US" sz="2400" b="1" i="1" dirty="0"/>
              <a:t>with special attention to elementary and middle school fields and playground issues.</a:t>
            </a:r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1.0 special education teacher (.5 each at East and South) – </a:t>
            </a:r>
            <a:r>
              <a:rPr lang="en-US" sz="2400" b="1" i="1" dirty="0"/>
              <a:t>budgeted last year as part of FDK, but hiring deferred as result of need for 16</a:t>
            </a:r>
            <a:r>
              <a:rPr lang="en-US" sz="2400" b="1" i="1" baseline="30000" dirty="0"/>
              <a:t>th</a:t>
            </a:r>
            <a:r>
              <a:rPr lang="en-US" sz="2400" b="1" i="1" dirty="0"/>
              <a:t> </a:t>
            </a:r>
            <a:r>
              <a:rPr lang="en-US" sz="2400" b="1" i="1" dirty="0" smtClean="0"/>
              <a:t>session, when K revenue was not yet certain.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350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06" y="-60866"/>
            <a:ext cx="8782524" cy="6900349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008000"/>
                </a:solidFill>
                <a:latin typeface="Arial"/>
              </a:rPr>
              <a:t>Positions or services </a:t>
            </a:r>
            <a:r>
              <a:rPr lang="en-US" sz="2800" b="1" u="sng" dirty="0" smtClean="0">
                <a:solidFill>
                  <a:srgbClr val="008000"/>
                </a:solidFill>
                <a:latin typeface="Arial"/>
              </a:rPr>
              <a:t>necessary </a:t>
            </a:r>
            <a:r>
              <a:rPr lang="en-US" sz="2800" b="1" u="sng" dirty="0">
                <a:solidFill>
                  <a:srgbClr val="008000"/>
                </a:solidFill>
                <a:latin typeface="Arial"/>
              </a:rPr>
              <a:t>to meet </a:t>
            </a:r>
            <a:r>
              <a:rPr lang="en-US" sz="2800" b="1" u="sng" dirty="0" smtClean="0">
                <a:solidFill>
                  <a:srgbClr val="008000"/>
                </a:solidFill>
                <a:latin typeface="Arial"/>
              </a:rPr>
              <a:t>unique </a:t>
            </a:r>
            <a:r>
              <a:rPr lang="en-US" sz="2800" b="1" u="sng" dirty="0">
                <a:solidFill>
                  <a:srgbClr val="008000"/>
                </a:solidFill>
                <a:latin typeface="Arial"/>
              </a:rPr>
              <a:t>student </a:t>
            </a:r>
            <a:r>
              <a:rPr lang="en-US" sz="2800" b="1" u="sng" dirty="0" smtClean="0">
                <a:solidFill>
                  <a:srgbClr val="008000"/>
                </a:solidFill>
                <a:latin typeface="Arial"/>
              </a:rPr>
              <a:t>needs</a:t>
            </a:r>
            <a:r>
              <a:rPr lang="en-US" sz="2800" b="1" dirty="0" smtClean="0">
                <a:solidFill>
                  <a:srgbClr val="008000"/>
                </a:solidFill>
                <a:latin typeface="Arial"/>
              </a:rPr>
              <a:t> </a:t>
            </a:r>
            <a:endParaRPr lang="en-US" sz="2800" b="1" dirty="0">
              <a:solidFill>
                <a:srgbClr val="008000"/>
              </a:solidFill>
              <a:latin typeface="Arial"/>
            </a:endParaRPr>
          </a:p>
          <a:p>
            <a:r>
              <a:rPr lang="en-US" sz="2400" b="1" i="1" dirty="0">
                <a:latin typeface="Arial"/>
              </a:rPr>
              <a:t>These requests reflect the changing demographics of the </a:t>
            </a:r>
          </a:p>
          <a:p>
            <a:r>
              <a:rPr lang="en-US" sz="2400" b="1" i="1" dirty="0">
                <a:latin typeface="Arial"/>
              </a:rPr>
              <a:t>HPS population.</a:t>
            </a:r>
          </a:p>
          <a:p>
            <a:pPr>
              <a:lnSpc>
                <a:spcPct val="50000"/>
              </a:lnSpc>
            </a:pPr>
            <a:endParaRPr lang="en-US" sz="2400" b="1" i="1" dirty="0">
              <a:latin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"/>
              </a:rPr>
              <a:t>1.0 secondary school nurse (net cost of replacing aide role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)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-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art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of a multi-year effort to provide both RN and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DESE - licensed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nurses (replacing current aide roles) at both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HHS and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HMS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to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support student health needs and address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growing complexity and increasing number of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serious medical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issues in our largest buildings. </a:t>
            </a:r>
          </a:p>
          <a:p>
            <a:pPr>
              <a:lnSpc>
                <a:spcPct val="50000"/>
              </a:lnSpc>
            </a:pPr>
            <a:endParaRPr lang="en-US" sz="2400" b="1" dirty="0">
              <a:solidFill>
                <a:srgbClr val="FF0000"/>
              </a:solidFill>
              <a:latin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"/>
              </a:rPr>
              <a:t>1.0 MS guidance counselor – to meet enrollment and growing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social, emotional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and personal counseling needs of the large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HMS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enrollment. </a:t>
            </a:r>
          </a:p>
          <a:p>
            <a:pPr>
              <a:lnSpc>
                <a:spcPct val="50000"/>
              </a:lnSpc>
            </a:pPr>
            <a:endParaRPr lang="en-US" sz="2400" b="1" dirty="0">
              <a:solidFill>
                <a:srgbClr val="FF0000"/>
              </a:solidFill>
              <a:latin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"/>
              </a:rPr>
              <a:t>Transition Room tutor hours (25/wk.) for HMS – to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address </a:t>
            </a:r>
            <a:r>
              <a:rPr lang="en-US" sz="2400" b="1" dirty="0">
                <a:solidFill>
                  <a:srgbClr val="FF0000"/>
                </a:solidFill>
                <a:latin typeface="Arial"/>
              </a:rPr>
              <a:t>needs similar to those the HS Transition Room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</a:rPr>
              <a:t>serves. </a:t>
            </a:r>
            <a:endParaRPr lang="en-US" sz="2400" b="1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23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04" y="30290"/>
            <a:ext cx="8904929" cy="6851104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008000"/>
                </a:solidFill>
              </a:rPr>
              <a:t>Other proposals to address programmatic and support service </a:t>
            </a:r>
            <a:r>
              <a:rPr lang="en-US" sz="2800" b="1" u="sng" dirty="0" smtClean="0">
                <a:solidFill>
                  <a:srgbClr val="008000"/>
                </a:solidFill>
              </a:rPr>
              <a:t>needs</a:t>
            </a:r>
          </a:p>
          <a:p>
            <a:pPr>
              <a:lnSpc>
                <a:spcPct val="20000"/>
              </a:lnSpc>
            </a:pPr>
            <a:endParaRPr lang="en-US" sz="2800" dirty="0">
              <a:solidFill>
                <a:srgbClr val="008000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.2 FTE Elementary Math Specialist – </a:t>
            </a:r>
            <a:r>
              <a:rPr lang="en-US" sz="2400" b="1" i="1" dirty="0">
                <a:solidFill>
                  <a:srgbClr val="FF0000"/>
                </a:solidFill>
              </a:rPr>
              <a:t>to </a:t>
            </a:r>
            <a:r>
              <a:rPr lang="en-US" sz="2400" b="1" i="1" dirty="0" smtClean="0">
                <a:solidFill>
                  <a:srgbClr val="FF0000"/>
                </a:solidFill>
              </a:rPr>
              <a:t>increase from 1.8 </a:t>
            </a:r>
            <a:r>
              <a:rPr lang="en-US" sz="2400" b="1" i="1" dirty="0">
                <a:solidFill>
                  <a:srgbClr val="FF0000"/>
                </a:solidFill>
              </a:rPr>
              <a:t>to 2.0 math specialist services </a:t>
            </a:r>
            <a:r>
              <a:rPr lang="en-US" sz="2400" b="1" i="1" dirty="0" smtClean="0">
                <a:solidFill>
                  <a:srgbClr val="FF0000"/>
                </a:solidFill>
              </a:rPr>
              <a:t>shared </a:t>
            </a:r>
            <a:r>
              <a:rPr lang="en-US" sz="2400" b="1" i="1" dirty="0">
                <a:solidFill>
                  <a:srgbClr val="FF0000"/>
                </a:solidFill>
              </a:rPr>
              <a:t>among 4 schools.  </a:t>
            </a:r>
            <a:r>
              <a:rPr lang="en-US" sz="2400" b="1" dirty="0">
                <a:solidFill>
                  <a:srgbClr val="FF0000"/>
                </a:solidFill>
              </a:rPr>
              <a:t>In addition to providing support and modeling for teachers, role will also monitor and direct instruction for requested tutor hours for direct services to needy students.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lvl="0">
              <a:lnSpc>
                <a:spcPct val="20000"/>
              </a:lnSpc>
            </a:pPr>
            <a:endParaRPr lang="en-US" sz="2400" b="1" dirty="0">
              <a:solidFill>
                <a:srgbClr val="FF0000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1.0 HS health/PE teacher – </a:t>
            </a:r>
            <a:r>
              <a:rPr lang="en-US" sz="2400" b="1" i="1" dirty="0">
                <a:solidFill>
                  <a:srgbClr val="FF0000"/>
                </a:solidFill>
              </a:rPr>
              <a:t>to </a:t>
            </a:r>
            <a:r>
              <a:rPr lang="en-US" sz="2400" b="1" i="1" dirty="0" smtClean="0">
                <a:solidFill>
                  <a:srgbClr val="FF0000"/>
                </a:solidFill>
              </a:rPr>
              <a:t>serve </a:t>
            </a:r>
            <a:r>
              <a:rPr lang="en-US" sz="2400" b="1" i="1" dirty="0">
                <a:solidFill>
                  <a:srgbClr val="FF0000"/>
                </a:solidFill>
              </a:rPr>
              <a:t>growing HS enrollment (currently served by only 2.0 PE teachers) </a:t>
            </a:r>
            <a:r>
              <a:rPr lang="en-US" sz="2400" b="1" i="1" dirty="0" smtClean="0">
                <a:solidFill>
                  <a:srgbClr val="FF0000"/>
                </a:solidFill>
              </a:rPr>
              <a:t>and address </a:t>
            </a:r>
            <a:r>
              <a:rPr lang="en-US" sz="2400" b="1" i="1" dirty="0">
                <a:solidFill>
                  <a:srgbClr val="FF0000"/>
                </a:solidFill>
              </a:rPr>
              <a:t>the need for additional health education instruction.</a:t>
            </a:r>
            <a:r>
              <a:rPr lang="en-US" sz="2400" b="1" dirty="0">
                <a:solidFill>
                  <a:srgbClr val="FF0000"/>
                </a:solidFill>
              </a:rPr>
              <a:t>  This role is also a component of a </a:t>
            </a:r>
            <a:r>
              <a:rPr lang="en-US" sz="2400" b="1" dirty="0" smtClean="0">
                <a:solidFill>
                  <a:srgbClr val="FF0000"/>
                </a:solidFill>
              </a:rPr>
              <a:t>proposed </a:t>
            </a:r>
            <a:r>
              <a:rPr lang="en-US" sz="2400" b="1" dirty="0">
                <a:solidFill>
                  <a:srgbClr val="FF0000"/>
                </a:solidFill>
              </a:rPr>
              <a:t>change in HHS graduation requirements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lvl="0">
              <a:lnSpc>
                <a:spcPct val="20000"/>
              </a:lnSpc>
            </a:pPr>
            <a:r>
              <a:rPr lang="en-US" sz="2400" b="1" dirty="0" smtClean="0"/>
              <a:t> </a:t>
            </a:r>
            <a:r>
              <a:rPr lang="en-US" sz="2400" b="1" i="1" dirty="0" smtClean="0"/>
              <a:t> </a:t>
            </a:r>
            <a:endParaRPr lang="en-US" sz="2400" b="1" dirty="0"/>
          </a:p>
          <a:p>
            <a:pPr marL="285750" lvl="0" indent="-285750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1.0 shared elementary technology assistant (or equivalent in per diem hourly support) – </a:t>
            </a:r>
            <a:r>
              <a:rPr lang="en-US" sz="2400" b="1" i="1" dirty="0" smtClean="0">
                <a:solidFill>
                  <a:srgbClr val="FF0000"/>
                </a:solidFill>
              </a:rPr>
              <a:t>to manage </a:t>
            </a:r>
            <a:r>
              <a:rPr lang="en-US" sz="2400" b="1" i="1" dirty="0">
                <a:solidFill>
                  <a:srgbClr val="FF0000"/>
                </a:solidFill>
              </a:rPr>
              <a:t>setup and maintenance needs of increased technology in each of </a:t>
            </a:r>
            <a:r>
              <a:rPr lang="en-US" sz="2400" b="1" i="1" dirty="0" smtClean="0">
                <a:solidFill>
                  <a:srgbClr val="FF0000"/>
                </a:solidFill>
              </a:rPr>
              <a:t>the schools</a:t>
            </a:r>
            <a:r>
              <a:rPr lang="en-US" sz="2400" b="1" i="1" dirty="0">
                <a:solidFill>
                  <a:srgbClr val="FF0000"/>
                </a:solidFill>
              </a:rPr>
              <a:t>.  </a:t>
            </a:r>
            <a:r>
              <a:rPr lang="en-US" sz="2400" b="1" dirty="0">
                <a:solidFill>
                  <a:srgbClr val="FF0000"/>
                </a:solidFill>
              </a:rPr>
              <a:t>This role will allow the building tech specialists to continue with their focus on teaching and supporting teachers in technology integration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lvl="0">
              <a:lnSpc>
                <a:spcPct val="2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6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928"/>
            <a:ext cx="9144000" cy="6731072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50000"/>
              </a:lnSpc>
            </a:pPr>
            <a:endParaRPr lang="en-US" sz="2800" dirty="0" smtClean="0">
              <a:solidFill>
                <a:srgbClr val="008000"/>
              </a:solidFill>
            </a:endParaRPr>
          </a:p>
          <a:p>
            <a:pPr lvl="0" algn="ctr"/>
            <a:r>
              <a:rPr lang="en-US" sz="2800" b="1" dirty="0" smtClean="0">
                <a:solidFill>
                  <a:srgbClr val="008000"/>
                </a:solidFill>
              </a:rPr>
              <a:t>Other Needs (Continued)</a:t>
            </a:r>
          </a:p>
          <a:p>
            <a:pPr lvl="0">
              <a:lnSpc>
                <a:spcPct val="70000"/>
              </a:lnSpc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sz="2400" b="1" dirty="0" smtClean="0"/>
              <a:t>1.0 </a:t>
            </a:r>
            <a:r>
              <a:rPr lang="en-US" sz="2400" b="1" dirty="0"/>
              <a:t>Special Education administrative/instructional support role – </a:t>
            </a:r>
            <a:r>
              <a:rPr lang="en-US" sz="2400" b="1" i="1" dirty="0"/>
              <a:t>This position will provide </a:t>
            </a:r>
            <a:r>
              <a:rPr lang="en-US" sz="2400" b="1" i="1" dirty="0" smtClean="0"/>
              <a:t>support </a:t>
            </a:r>
            <a:r>
              <a:rPr lang="en-US" sz="2400" b="1" i="1" dirty="0"/>
              <a:t>for the increasing demand for timely decision-making, supervision of instructional </a:t>
            </a:r>
            <a:r>
              <a:rPr lang="en-US" sz="2400" b="1" i="1" dirty="0" smtClean="0"/>
              <a:t>staff, </a:t>
            </a:r>
            <a:r>
              <a:rPr lang="en-US" sz="2400" b="1" i="1" dirty="0"/>
              <a:t>and responsiveness to parents not possible with the current resources at the central office level.</a:t>
            </a:r>
            <a:r>
              <a:rPr lang="en-US" sz="2400" b="1" dirty="0"/>
              <a:t>   We are looking at several possible role descriptions and compensation models for meeting these needs</a:t>
            </a:r>
            <a:r>
              <a:rPr lang="en-US" sz="2400" b="1" dirty="0" smtClean="0"/>
              <a:t>.</a:t>
            </a:r>
          </a:p>
          <a:p>
            <a:pPr lvl="0">
              <a:lnSpc>
                <a:spcPct val="60000"/>
              </a:lnSpc>
            </a:pPr>
            <a:endParaRPr lang="en-US" sz="2400" b="1" dirty="0"/>
          </a:p>
          <a:p>
            <a:pPr marL="285750" lvl="0" indent="-285750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.2 MS art teacher – </a:t>
            </a:r>
            <a:r>
              <a:rPr lang="en-US" sz="2400" b="1" i="1" dirty="0">
                <a:solidFill>
                  <a:srgbClr val="FF0000"/>
                </a:solidFill>
              </a:rPr>
              <a:t>to address the need for additional art instruction as the largest classes move into grades 7 and 8</a:t>
            </a:r>
            <a:r>
              <a:rPr lang="en-US" sz="2400" b="1" dirty="0">
                <a:solidFill>
                  <a:srgbClr val="FF0000"/>
                </a:solidFill>
              </a:rPr>
              <a:t>.  Currently HMS has only 1.6 art FTEs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lvl="0">
              <a:lnSpc>
                <a:spcPct val="60000"/>
              </a:lnSpc>
            </a:pPr>
            <a:endParaRPr lang="en-US" sz="2400" b="1" dirty="0">
              <a:solidFill>
                <a:srgbClr val="FF0000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Incremental cost of moving Post-Secondary Planning Coordinator from Tutor rate to 1.0 FTE counselor </a:t>
            </a:r>
            <a:r>
              <a:rPr lang="en-US" sz="2400" b="1" i="1" dirty="0">
                <a:solidFill>
                  <a:srgbClr val="FF0000"/>
                </a:solidFill>
              </a:rPr>
              <a:t>– to ensure continuity of staffing from one year to the next.  </a:t>
            </a:r>
            <a:r>
              <a:rPr lang="en-US" sz="2400" b="1" dirty="0">
                <a:solidFill>
                  <a:srgbClr val="FF0000"/>
                </a:solidFill>
              </a:rPr>
              <a:t>Since the inception of this role, we have lost tutors (all certified in guidance) to full time positions in other districts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ct val="4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24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607" y="197346"/>
            <a:ext cx="8782523" cy="64940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/>
              <a:t>Requests from </a:t>
            </a:r>
            <a:r>
              <a:rPr lang="en-US" sz="2800" b="1" u="sng" dirty="0" smtClean="0"/>
              <a:t>administrators </a:t>
            </a:r>
            <a:r>
              <a:rPr lang="en-US" sz="2800" b="1" u="sng" dirty="0"/>
              <a:t>NOT INCLUDED in this budget proposal and </a:t>
            </a:r>
            <a:r>
              <a:rPr lang="en-US" sz="2800" b="1" u="sng" dirty="0" smtClean="0"/>
              <a:t>NOT </a:t>
            </a:r>
            <a:r>
              <a:rPr lang="en-US" sz="2800" b="1" u="sng" dirty="0"/>
              <a:t>RECOMMENDED at this </a:t>
            </a:r>
            <a:r>
              <a:rPr lang="en-US" sz="2800" b="1" u="sng" dirty="0" smtClean="0"/>
              <a:t>time</a:t>
            </a:r>
            <a:endParaRPr lang="en-US" sz="2800" b="1" dirty="0" smtClean="0"/>
          </a:p>
          <a:p>
            <a:r>
              <a:rPr lang="en-US" sz="2400" i="1" dirty="0" smtClean="0"/>
              <a:t>These </a:t>
            </a:r>
            <a:r>
              <a:rPr lang="en-US" sz="2400" i="1" dirty="0"/>
              <a:t>requests are all worthwhile but, in the opinion of the central office administration, do not rise to the same level of priority for the </a:t>
            </a:r>
            <a:r>
              <a:rPr lang="en-US" sz="2400" i="1" dirty="0" smtClean="0"/>
              <a:t>FY 17 </a:t>
            </a:r>
            <a:r>
              <a:rPr lang="en-US" sz="2400" i="1" dirty="0"/>
              <a:t>proposed budget as do other requests; so each is </a:t>
            </a:r>
            <a:r>
              <a:rPr lang="en-US" sz="2400" i="1" dirty="0" smtClean="0"/>
              <a:t>recommended </a:t>
            </a:r>
            <a:r>
              <a:rPr lang="en-US" sz="2400" i="1" dirty="0"/>
              <a:t>to be deferred at this </a:t>
            </a:r>
            <a:r>
              <a:rPr lang="en-US" sz="2400" i="1" dirty="0" smtClean="0"/>
              <a:t>time</a:t>
            </a:r>
            <a:r>
              <a:rPr lang="en-US" sz="2400" i="1" dirty="0"/>
              <a:t>.</a:t>
            </a:r>
            <a:endParaRPr lang="en-US" sz="2400" i="1" dirty="0" smtClean="0"/>
          </a:p>
          <a:p>
            <a:pPr>
              <a:lnSpc>
                <a:spcPct val="20000"/>
              </a:lnSpc>
            </a:pP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.6 MS special education </a:t>
            </a:r>
            <a:r>
              <a:rPr lang="en-US" sz="2400" dirty="0" smtClean="0"/>
              <a:t>teacher </a:t>
            </a:r>
            <a:r>
              <a:rPr lang="en-US" sz="2400" dirty="0"/>
              <a:t>– </a:t>
            </a:r>
            <a:r>
              <a:rPr lang="en-US" sz="2400" i="1" dirty="0"/>
              <a:t>to meet increasing number of children who need a skills-based learning environment</a:t>
            </a:r>
            <a:r>
              <a:rPr lang="en-US" sz="2400" i="1" dirty="0" smtClean="0"/>
              <a:t>.</a:t>
            </a:r>
          </a:p>
          <a:p>
            <a:pPr marL="342900" lvl="0" indent="-342900">
              <a:lnSpc>
                <a:spcPct val="20000"/>
              </a:lnSpc>
              <a:buFont typeface="Arial"/>
              <a:buChar char="•"/>
            </a:pP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MS language lab coverage hours –</a:t>
            </a:r>
            <a:r>
              <a:rPr lang="en-US" sz="2400" i="1" dirty="0"/>
              <a:t> to provide </a:t>
            </a:r>
            <a:r>
              <a:rPr lang="en-US" sz="2400" i="1" dirty="0" smtClean="0"/>
              <a:t>for setup and </a:t>
            </a:r>
            <a:r>
              <a:rPr lang="en-US" sz="2400" i="1" dirty="0"/>
              <a:t>oversight of equipment </a:t>
            </a:r>
            <a:r>
              <a:rPr lang="en-US" sz="2400" i="1" dirty="0" smtClean="0"/>
              <a:t>and for </a:t>
            </a:r>
            <a:r>
              <a:rPr lang="en-US" sz="2400" i="1" dirty="0"/>
              <a:t>teacher support</a:t>
            </a:r>
            <a:r>
              <a:rPr lang="en-US" sz="2400" i="1" dirty="0" smtClean="0"/>
              <a:t>.</a:t>
            </a:r>
          </a:p>
          <a:p>
            <a:pPr marL="342900" lvl="0" indent="-342900">
              <a:lnSpc>
                <a:spcPct val="20000"/>
              </a:lnSpc>
              <a:buFont typeface="Arial"/>
              <a:buChar char="•"/>
            </a:pP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Increased </a:t>
            </a:r>
            <a:r>
              <a:rPr lang="en-US" sz="2400" dirty="0" err="1"/>
              <a:t>paraeducator</a:t>
            </a:r>
            <a:r>
              <a:rPr lang="en-US" sz="2400" dirty="0"/>
              <a:t> hours for PRS and South literacy support – </a:t>
            </a:r>
            <a:r>
              <a:rPr lang="en-US" sz="2400" i="1" dirty="0"/>
              <a:t>to restore parity of service for RTI/TRI</a:t>
            </a:r>
            <a:r>
              <a:rPr lang="en-US" sz="2400" dirty="0" smtClean="0"/>
              <a:t>.</a:t>
            </a:r>
          </a:p>
          <a:p>
            <a:pPr marL="342900" lvl="0" indent="-342900">
              <a:lnSpc>
                <a:spcPct val="20000"/>
              </a:lnSpc>
              <a:buFont typeface="Arial"/>
              <a:buChar char="•"/>
            </a:pP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.1 MS foreign </a:t>
            </a:r>
            <a:r>
              <a:rPr lang="en-US" sz="2400" dirty="0" smtClean="0"/>
              <a:t>language </a:t>
            </a:r>
            <a:r>
              <a:rPr lang="en-US" sz="2400" dirty="0"/>
              <a:t>and .1677 PRS music </a:t>
            </a:r>
            <a:r>
              <a:rPr lang="en-US" sz="2400" dirty="0" smtClean="0"/>
              <a:t> </a:t>
            </a:r>
            <a:r>
              <a:rPr lang="en-US" sz="2400" dirty="0"/>
              <a:t>– to </a:t>
            </a:r>
            <a:r>
              <a:rPr lang="en-US" sz="2400" dirty="0" smtClean="0"/>
              <a:t>restore two teachers at </a:t>
            </a:r>
            <a:r>
              <a:rPr lang="en-US" sz="2400" dirty="0"/>
              <a:t>part time status (self-</a:t>
            </a:r>
            <a:r>
              <a:rPr lang="en-US" sz="2400" dirty="0" smtClean="0"/>
              <a:t>requested LOA) </a:t>
            </a:r>
            <a:r>
              <a:rPr lang="en-US" sz="2400" dirty="0"/>
              <a:t>to </a:t>
            </a:r>
            <a:r>
              <a:rPr lang="en-US" sz="2400" dirty="0" smtClean="0"/>
              <a:t>1.0. </a:t>
            </a:r>
          </a:p>
          <a:p>
            <a:pPr marL="342900" lvl="0" indent="-342900">
              <a:lnSpc>
                <a:spcPct val="20000"/>
              </a:lnSpc>
              <a:buFont typeface="Arial"/>
              <a:buChar char="•"/>
            </a:pP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1.0 MS/HS social studies teacher – to lower class sizes in several courses.</a:t>
            </a:r>
          </a:p>
        </p:txBody>
      </p:sp>
    </p:spTree>
    <p:extLst>
      <p:ext uri="{BB962C8B-B14F-4D97-AF65-F5344CB8AC3E}">
        <p14:creationId xmlns:p14="http://schemas.microsoft.com/office/powerpoint/2010/main" val="38075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295130"/>
            <a:ext cx="8229600" cy="877888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ea typeface="+mn-ea"/>
                <a:cs typeface="+mn-cs"/>
              </a:rPr>
              <a:t>Changes</a:t>
            </a:r>
            <a:r>
              <a:rPr lang="en-US" sz="3200" b="1" dirty="0" smtClean="0">
                <a:solidFill>
                  <a:prstClr val="black"/>
                </a:solidFill>
                <a:ea typeface="+mn-ea"/>
                <a:cs typeface="+mn-cs"/>
              </a:rPr>
              <a:t> to Full-Day K for ALL Proposed Budget FY 16</a:t>
            </a:r>
            <a:endParaRPr lang="en-US" sz="32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059698"/>
              </p:ext>
            </p:extLst>
          </p:nvPr>
        </p:nvGraphicFramePr>
        <p:xfrm>
          <a:off x="459508" y="1182255"/>
          <a:ext cx="821343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782"/>
                <a:gridCol w="554182"/>
                <a:gridCol w="4378959"/>
                <a:gridCol w="1100514"/>
              </a:tblGrid>
              <a:tr h="5814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Classroom Teachers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trike="sngStrike" baseline="0" dirty="0" smtClean="0">
                          <a:solidFill>
                            <a:schemeClr val="tx1"/>
                          </a:solidFill>
                        </a:rPr>
                        <a:t>5.0 </a:t>
                      </a:r>
                    </a:p>
                    <a:p>
                      <a:r>
                        <a:rPr lang="en-US" b="1" i="1" strike="noStrike" baseline="0" dirty="0" smtClean="0">
                          <a:solidFill>
                            <a:schemeClr val="tx1"/>
                          </a:solidFill>
                        </a:rPr>
                        <a:t>6.0</a:t>
                      </a:r>
                      <a:endParaRPr lang="en-US" b="1" i="1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New FTEs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$306,990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224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(three existing .5 staff</a:t>
                      </a:r>
                      <a:r>
                        <a:rPr lang="en-US" b="1" dirty="0" smtClean="0"/>
                        <a:t> to 1.0  FTE status)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/>
                        <a:t>     97,834</a:t>
                      </a:r>
                      <a:endParaRPr lang="en-US" b="1" u="sng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224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$404,824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22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Specialist Teachers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(.2 art,</a:t>
                      </a:r>
                      <a:r>
                        <a:rPr lang="en-US" b="1" baseline="0" dirty="0" smtClean="0"/>
                        <a:t> .5 music, .5 PE, 1.0 Spanish)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$128,794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224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142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Special Ed. Teachers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trike="sngStrike" dirty="0" smtClean="0"/>
                        <a:t>2.0 </a:t>
                      </a:r>
                      <a:r>
                        <a:rPr lang="en-US" b="1" i="1" strike="noStrike" dirty="0" smtClean="0"/>
                        <a:t>1.0</a:t>
                      </a:r>
                      <a:endParaRPr lang="en-US" b="1" i="1" strike="noStrik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(.5 per building)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$122,796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22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Para Hours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To bring all K classes full-time paraeducators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/>
                        <a:t>$187,530</a:t>
                      </a:r>
                      <a:endParaRPr lang="en-US" b="1" u="sng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2245"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TOTAL NEW COSTS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$843,944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3345" y="4794085"/>
            <a:ext cx="83173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Notes: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Assumes 300 students, 15 sections for 2015-2016</a:t>
            </a:r>
          </a:p>
          <a:p>
            <a:pPr marL="341313" indent="-341313">
              <a:buFont typeface="+mj-lt"/>
              <a:buAutoNum type="arabicPeriod"/>
            </a:pPr>
            <a:r>
              <a:rPr lang="en-US" b="1" dirty="0" smtClean="0"/>
              <a:t>Excludes equipment, materials, furnishings, etc., offset by $86,779K state grant</a:t>
            </a:r>
          </a:p>
          <a:p>
            <a:pPr marL="341313" indent="-341313">
              <a:buFont typeface="+mj-lt"/>
              <a:buAutoNum type="arabicPeriod"/>
            </a:pPr>
            <a:r>
              <a:rPr lang="en-US" b="1" dirty="0" smtClean="0"/>
              <a:t>Proposed cost for 14 sections is ± $80K less</a:t>
            </a:r>
          </a:p>
          <a:p>
            <a:pPr marL="341313" indent="-341313">
              <a:buFont typeface="+mj-lt"/>
              <a:buAutoNum type="arabicPeriod"/>
            </a:pPr>
            <a:r>
              <a:rPr lang="en-US" b="1" dirty="0" smtClean="0"/>
              <a:t>± $71K possible savings for midday transportation</a:t>
            </a:r>
          </a:p>
          <a:p>
            <a:pPr marL="341313" indent="-341313">
              <a:buFont typeface="+mj-lt"/>
              <a:buAutoNum type="arabicPeriod"/>
            </a:pPr>
            <a:r>
              <a:rPr lang="en-US" b="1" dirty="0" smtClean="0"/>
              <a:t>± $67K loss of “typical student” tuition to revolving account</a:t>
            </a:r>
          </a:p>
          <a:p>
            <a:pPr marL="68421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77211"/>
              </p:ext>
            </p:extLst>
          </p:nvPr>
        </p:nvGraphicFramePr>
        <p:xfrm>
          <a:off x="609600" y="609600"/>
          <a:ext cx="7696201" cy="5867590"/>
        </p:xfrm>
        <a:graphic>
          <a:graphicData uri="http://schemas.openxmlformats.org/drawingml/2006/table">
            <a:tbl>
              <a:tblPr/>
              <a:tblGrid>
                <a:gridCol w="3659027"/>
                <a:gridCol w="878742"/>
                <a:gridCol w="720281"/>
                <a:gridCol w="821120"/>
                <a:gridCol w="763498"/>
                <a:gridCol w="853533"/>
              </a:tblGrid>
              <a:tr h="2601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Item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Account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Step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Rate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Hours / FTE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Tutors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R2300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 Days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$32.10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$118,128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 Elementary Math Specialist, 1.8 to 2.0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R2300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M30/13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$98,051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$19,610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HS PE/Health Split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R2300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M/5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$62,626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$62,626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Art Increase , .6 to .8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R2300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M/12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$85,284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$17,057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Elementary Tech Assistant Shared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R2450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 Days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$21.18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$38,696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56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 Secondary Planning Coordinator change to Guidance Counselor (incremental cost)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R2700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M/5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$24,234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$24,234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Transistion Tutor at MS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R2700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 Days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$32.10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$27,285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MS Guidance Counselor 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R2700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M/5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$63,980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$63,980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Nurse - New MS and HS - Net of health aide reduction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R3200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B/3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$53,004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$29,996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Buses (Incremental Cost Estimate) 21 Buses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R3300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$147,405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$147,405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Bus Driver for 21st bus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R3300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 Days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$22.80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$26,744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Maintenance Person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R4220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$46,542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$46,542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SPED Administrative/Instructional Coord.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S2100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M/5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$70,000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$70,000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SPED Teacher split between East and South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S2300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M/5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$62,626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$62,626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New In the Base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$754,929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Impact from diminished revolving fund availability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PreK Revolving Reduction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ZZ-Offset Change 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$150,000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$150,000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Town Contribution to FPM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ZZ-Offset Change 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$25,000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$25,000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Offset Impact omn Budget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$175,000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Items as of December 17, 2015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Sped Skills Class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M/5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$62,626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$37,576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Secondary Foreign Language, .9 to 1.0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M30/13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$98,051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$9,805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Language Lab - Coordinator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 Days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$21.18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$20,968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PRS Music Increase, .832 to 1.0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M15/13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$93,514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0.168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$15,682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Literacy Tutors - South/PRS - Non Title 1 Schs.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 Days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$32.10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$67,924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Secondary Social Studies Teacher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M/5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$62,626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$62,626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Items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$214,581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6389" y="104503"/>
            <a:ext cx="7809412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Recommended Additions to Preliminary FY 17 Budget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65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57421"/>
              </p:ext>
            </p:extLst>
          </p:nvPr>
        </p:nvGraphicFramePr>
        <p:xfrm>
          <a:off x="304800" y="-4"/>
          <a:ext cx="8305798" cy="6727363"/>
        </p:xfrm>
        <a:graphic>
          <a:graphicData uri="http://schemas.openxmlformats.org/drawingml/2006/table">
            <a:tbl>
              <a:tblPr/>
              <a:tblGrid>
                <a:gridCol w="680445"/>
                <a:gridCol w="44498"/>
                <a:gridCol w="1875586"/>
                <a:gridCol w="907260"/>
                <a:gridCol w="881088"/>
                <a:gridCol w="811301"/>
                <a:gridCol w="1046838"/>
                <a:gridCol w="1046838"/>
                <a:gridCol w="1011944"/>
              </a:tblGrid>
              <a:tr h="21703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HINGHAM PUBLIC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Arial"/>
                        </a:rPr>
                        <a:t> SCHOOLS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07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Preliminary FY 2017  </a:t>
                      </a:r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BUDGET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(Net of Grants and Offsets)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Base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Base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INCREASE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effectLst/>
                          <a:latin typeface="Arial"/>
                        </a:rPr>
                        <a:t>ACCOUNT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effectLst/>
                          <a:latin typeface="Arial"/>
                        </a:rPr>
                        <a:t>ACCOUNT TITLE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sng" strike="noStrike">
                          <a:effectLst/>
                          <a:latin typeface="Arial"/>
                        </a:rPr>
                        <a:t>2012-2013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sng" strike="noStrike">
                          <a:effectLst/>
                          <a:latin typeface="Arial"/>
                        </a:rPr>
                        <a:t>2013-2014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effectLst/>
                          <a:latin typeface="Arial"/>
                        </a:rPr>
                        <a:t>2014-2015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effectLst/>
                          <a:latin typeface="Arial"/>
                        </a:rPr>
                        <a:t>2015-2016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effectLst/>
                          <a:latin typeface="Arial"/>
                        </a:rPr>
                        <a:t>2016-2017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DECREASE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1100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School Committee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$45,850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$46,850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$46,850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$51,850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$56,850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1200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Administration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$846,853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$900,081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$929,630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$980,687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$1,013,673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$32,986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Principals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$1,760,477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$2,019,205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$2,038,765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$2,153,329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$2,212,625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$59,295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Teaching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$18,645,917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$19,132,387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$20,173,486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$21,231,308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$22,575,391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$1,344,083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Professional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$185,100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$187,000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$212,590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$223,340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$236,002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$12,662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Textbooks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$237,137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$264,066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$286,586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$350,533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$583,286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$232,753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2410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Instructional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$11,500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$22,700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$30,661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$37,399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$42,233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$4,834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Instructional Technology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$585,947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$710,366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$754,310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$817,251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$884,146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$66,895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Library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$537,159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$600,901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$634,320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$630,765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$690,132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$59,367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Counseling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$876,234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$951,807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$1,008,539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$1,032,116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$1,168,789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$136,673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Psychological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$329,464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$339,448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$489,640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$507,960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$530,834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$22,874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3200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Health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$477,485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$487,893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$510,258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$559,856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$615,741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$55,885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3300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Transportation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$1,236,613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$1,298,185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$1,293,024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$1,271,327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$1,457,879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$186,552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3510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Athletics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$595,919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$596,212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$605,994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$625,431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$657,773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$32,341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3520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Other Student Activity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$94,706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$103,041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$119,767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$121,822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$133,737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$11,915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4110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Custodial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$1,329,369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$1,442,428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$1,545,001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$1,619,691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$1,666,125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$46,434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4120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Heating of Buildings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$458,369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$465,388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$551,022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$466,322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$561,323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$95,001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4130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$732,145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$724,333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$863,924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$858,641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$860,124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$1,483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4210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Maintenance of Grounds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$13,478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$27,288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$69,788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$55,882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$76,241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$20,359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4220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Plant Maintenance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$718,640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$757,748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$812,286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$895,046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$992,059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$97,013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4230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Repairs of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$107,370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$106,053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$106,550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$110,491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$115,504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$5,013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5100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Employee Retirement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$75,792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$63,516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$23,755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$75,940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$46,700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-$29,240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7000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Non-Instructional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2100B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Sped Supervision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$238,244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$241,690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$252,862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$246,102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$324,454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$78,352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2300B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Sped Instruction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$5,457,819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$5,667,476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$5,949,319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$6,180,030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$6,582,164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$402,134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2350B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Sped Prof.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2400B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Sped Textbooks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2700B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Sped Counseling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$388,316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$405,603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$494,426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$515,662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$534,401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$18,739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2800B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Sped Psychological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$231,753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$245,277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$248,714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$261,237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$272,291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$11,054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3300B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Sped Transportation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$627,287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$573,011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$562,563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$588,774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$673,584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$84,809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9100B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Sped Programs w/ other Districts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$3,543,599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$3,255,628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$2,496,457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$2,886,218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$3,149,446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$263,228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3300E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Vocational Transportation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9100E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Vocational 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$135,108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$127,892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$84,548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$37,511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$47,909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$10,399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83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Allowance for increases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$21,671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$53,557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$273,887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$80,034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$80,034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                     TOTAL OPERATING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Total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$40,567,321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$41,838,228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$43,490,722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$45,413,721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$48,862,649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effectLst/>
                          <a:latin typeface="Arial"/>
                        </a:rPr>
                        <a:t>$3,448,928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9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81749"/>
              </p:ext>
            </p:extLst>
          </p:nvPr>
        </p:nvGraphicFramePr>
        <p:xfrm>
          <a:off x="106408" y="143692"/>
          <a:ext cx="9505950" cy="6620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65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6963" y="165100"/>
            <a:ext cx="8872479" cy="768169"/>
          </a:xfrm>
          <a:ln w="57150" cmpd="sng"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/>
              <a:t>BUDGET PROCESS for FY 2017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6963" y="1066800"/>
            <a:ext cx="8872479" cy="5791200"/>
          </a:xfrm>
          <a:ln w="38100" cmpd="sng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008000"/>
                </a:solidFill>
              </a:rPr>
              <a:t>School Committee meets in a planning session and then develops and adopts Guiding Principles, Assumptions, and budget calendar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Requests from departments go to building principals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Requests from principals, technology manager, maintenance personnel, and student services director come to central office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Superintendent and assistant superintendent meet with building principals and directors to discuss needs and review requests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Business director meets with technology, students services, and maintenance personnel to review requests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/>
              <a:t>Central office administrators establish district priorities and develop administration-proposed budgets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008000"/>
                </a:solidFill>
              </a:rPr>
              <a:t>Proposed operating budget is presented to School Committee, initially through budget message and then with a PowerPoint at the first work session in January</a:t>
            </a:r>
            <a:endParaRPr lang="en-US" sz="2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894" y="0"/>
            <a:ext cx="8585434" cy="856772"/>
          </a:xfrm>
          <a:ln w="57150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/>
              <a:t>FY 17 BUDGET COMMENTS AND CHALLENGES</a:t>
            </a:r>
            <a:endParaRPr lang="en-US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961719"/>
              </p:ext>
            </p:extLst>
          </p:nvPr>
        </p:nvGraphicFramePr>
        <p:xfrm>
          <a:off x="288894" y="1009767"/>
          <a:ext cx="8585434" cy="5728399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8585434"/>
              </a:tblGrid>
              <a:tr h="68847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Special</a:t>
                      </a:r>
                      <a:r>
                        <a:rPr lang="en-US" sz="2000" b="1" baseline="0" dirty="0" smtClean="0"/>
                        <a:t> Education</a:t>
                      </a:r>
                    </a:p>
                    <a:p>
                      <a:r>
                        <a:rPr lang="en-US" sz="2000" b="1" dirty="0" smtClean="0"/>
                        <a:t>   increased cost of tuitions, new positions (2.0)</a:t>
                      </a:r>
                    </a:p>
                  </a:txBody>
                  <a:tcPr/>
                </a:tc>
              </a:tr>
              <a:tr h="66061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Facilities Maintenance</a:t>
                      </a:r>
                    </a:p>
                    <a:p>
                      <a:r>
                        <a:rPr lang="en-US" sz="2000" b="1" baseline="0" dirty="0" smtClean="0"/>
                        <a:t>   new position, focus on preventative maintenance</a:t>
                      </a:r>
                    </a:p>
                  </a:txBody>
                  <a:tcPr/>
                </a:tc>
              </a:tr>
              <a:tr h="69289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Expiring Bus Lease</a:t>
                      </a:r>
                    </a:p>
                    <a:p>
                      <a:r>
                        <a:rPr lang="en-US" sz="2000" b="1" dirty="0" smtClean="0"/>
                        <a:t>   cost for bid spec. of</a:t>
                      </a:r>
                      <a:r>
                        <a:rPr lang="en-US" sz="2000" b="1" baseline="0" dirty="0" smtClean="0"/>
                        <a:t> new buses, cost of additional bus and driver</a:t>
                      </a:r>
                      <a:endParaRPr lang="en-US" sz="2000" b="1" dirty="0"/>
                    </a:p>
                  </a:txBody>
                  <a:tcPr/>
                </a:tc>
              </a:tr>
              <a:tr h="68138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Regular Education</a:t>
                      </a:r>
                      <a:r>
                        <a:rPr lang="en-US" sz="2000" b="1" baseline="0" dirty="0" smtClean="0"/>
                        <a:t> Staffing</a:t>
                      </a:r>
                    </a:p>
                    <a:p>
                      <a:r>
                        <a:rPr lang="en-US" sz="2000" b="1" baseline="0" dirty="0" smtClean="0"/>
                        <a:t>  </a:t>
                      </a:r>
                      <a:r>
                        <a:rPr lang="en-US" sz="2000" b="1" dirty="0" smtClean="0"/>
                        <a:t>new FTEs,  FY 16</a:t>
                      </a:r>
                      <a:r>
                        <a:rPr lang="en-US" sz="2000" b="1" baseline="0" dirty="0" smtClean="0"/>
                        <a:t> LOAs (10), anticipated retirements (4), contractual increases     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101788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Collective Bargaining</a:t>
                      </a:r>
                      <a:r>
                        <a:rPr lang="en-US" sz="2000" b="1" baseline="0" dirty="0" smtClean="0"/>
                        <a:t> and </a:t>
                      </a:r>
                      <a:r>
                        <a:rPr lang="en-US" sz="2000" b="1" dirty="0" smtClean="0"/>
                        <a:t> Individual</a:t>
                      </a:r>
                      <a:r>
                        <a:rPr lang="en-US" sz="2000" b="1" baseline="0" dirty="0" smtClean="0"/>
                        <a:t> Contract Negotiations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all 6 CB units with one year to go,</a:t>
                      </a:r>
                      <a:r>
                        <a:rPr lang="en-US" sz="2000" b="1" baseline="0" dirty="0" smtClean="0"/>
                        <a:t> allowance for negotiation of      </a:t>
                      </a:r>
                    </a:p>
                    <a:p>
                      <a:r>
                        <a:rPr lang="en-US" sz="2000" b="1" baseline="0" dirty="0" smtClean="0"/>
                        <a:t>    individual contracts and related expenses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63011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Full-Day</a:t>
                      </a:r>
                      <a:r>
                        <a:rPr lang="en-US" sz="2000" b="1" baseline="0" dirty="0" smtClean="0"/>
                        <a:t> K for All Initiative</a:t>
                      </a:r>
                    </a:p>
                    <a:p>
                      <a:r>
                        <a:rPr lang="en-US" sz="2000" b="1" baseline="0" dirty="0" smtClean="0"/>
                        <a:t>    tuition funded at same rate as FY 16</a:t>
                      </a:r>
                    </a:p>
                  </a:txBody>
                  <a:tcPr/>
                </a:tc>
              </a:tr>
              <a:tr h="727418"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Chapter 70 and Foundation Budget</a:t>
                      </a:r>
                    </a:p>
                    <a:p>
                      <a:r>
                        <a:rPr lang="en-US" sz="2000" b="1" baseline="0" dirty="0" smtClean="0"/>
                        <a:t>    new “foundation formula,” no FY 17 impact expected, free K impact minimal</a:t>
                      </a:r>
                    </a:p>
                    <a:p>
                      <a:pPr>
                        <a:lnSpc>
                          <a:spcPct val="50000"/>
                        </a:lnSpc>
                      </a:pPr>
                      <a:endParaRPr lang="en-US" sz="2000" b="1" baseline="0" dirty="0" smtClean="0"/>
                    </a:p>
                  </a:txBody>
                  <a:tcPr/>
                </a:tc>
              </a:tr>
              <a:tr h="466178"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Reading Adoption for Grades 1-3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3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390354"/>
              </p:ext>
            </p:extLst>
          </p:nvPr>
        </p:nvGraphicFramePr>
        <p:xfrm>
          <a:off x="404949" y="431073"/>
          <a:ext cx="8229599" cy="6113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3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316382"/>
              </p:ext>
            </p:extLst>
          </p:nvPr>
        </p:nvGraphicFramePr>
        <p:xfrm>
          <a:off x="444137" y="300447"/>
          <a:ext cx="7814038" cy="612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48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24536"/>
              </p:ext>
            </p:extLst>
          </p:nvPr>
        </p:nvGraphicFramePr>
        <p:xfrm>
          <a:off x="457200" y="274320"/>
          <a:ext cx="8020594" cy="603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3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878723"/>
              </p:ext>
            </p:extLst>
          </p:nvPr>
        </p:nvGraphicFramePr>
        <p:xfrm>
          <a:off x="187587" y="211695"/>
          <a:ext cx="8702842" cy="6439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32169" y="4008303"/>
            <a:ext cx="1358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What about Fall 2016?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130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8" y="141128"/>
            <a:ext cx="8837509" cy="6580153"/>
          </a:xfrm>
          <a:prstGeom prst="rect">
            <a:avLst/>
          </a:prstGeom>
          <a:ln w="38100" cmpd="sng">
            <a:solidFill>
              <a:srgbClr val="FF0000"/>
            </a:solidFill>
          </a:ln>
        </p:spPr>
      </p:pic>
      <p:cxnSp>
        <p:nvCxnSpPr>
          <p:cNvPr id="4" name="Straight Connector 3"/>
          <p:cNvCxnSpPr/>
          <p:nvPr/>
        </p:nvCxnSpPr>
        <p:spPr>
          <a:xfrm>
            <a:off x="1423851" y="141128"/>
            <a:ext cx="13063" cy="8777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7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" y="130629"/>
            <a:ext cx="8895807" cy="1005840"/>
          </a:xfrm>
          <a:noFill/>
          <a:ln w="57150" cmpd="sng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K – 12 </a:t>
            </a:r>
            <a:r>
              <a:rPr lang="en-US" dirty="0" smtClean="0">
                <a:solidFill>
                  <a:schemeClr val="accent2"/>
                </a:solidFill>
              </a:rPr>
              <a:t>Projections</a:t>
            </a:r>
            <a:r>
              <a:rPr lang="en-US" dirty="0" smtClean="0"/>
              <a:t> for September 2016</a:t>
            </a:r>
            <a:br>
              <a:rPr lang="en-US" dirty="0" smtClean="0"/>
            </a:br>
            <a:r>
              <a:rPr lang="en-US" sz="2700" dirty="0" smtClean="0"/>
              <a:t>(based on moving along </a:t>
            </a:r>
            <a:r>
              <a:rPr lang="en-US" sz="2700" dirty="0" smtClean="0">
                <a:solidFill>
                  <a:srgbClr val="3366FF"/>
                </a:solidFill>
              </a:rPr>
              <a:t>December 2015 actuals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3" name="TextBox 2"/>
          <p:cNvSpPr txBox="1"/>
          <p:nvPr/>
        </p:nvSpPr>
        <p:spPr>
          <a:xfrm>
            <a:off x="104503" y="1136470"/>
            <a:ext cx="8895806" cy="5632311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200" b="1" dirty="0" smtClean="0"/>
          </a:p>
          <a:p>
            <a:r>
              <a:rPr lang="en-US" sz="2400" b="1" dirty="0" smtClean="0"/>
              <a:t>Grades K – 5</a:t>
            </a:r>
          </a:p>
          <a:p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rgbClr val="3366FF"/>
                </a:solidFill>
              </a:rPr>
              <a:t>2003</a:t>
            </a:r>
            <a:r>
              <a:rPr lang="en-US" sz="2400" b="1" dirty="0" smtClean="0"/>
              <a:t> - 363 (to gr. 6) + 306 (new K) + </a:t>
            </a:r>
            <a:r>
              <a:rPr lang="en-US" sz="2400" b="1" dirty="0"/>
              <a:t>8</a:t>
            </a:r>
            <a:r>
              <a:rPr lang="en-US" sz="2400" b="1" dirty="0" smtClean="0"/>
              <a:t> (grade K to 1 growth) = 1954</a:t>
            </a:r>
          </a:p>
          <a:p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008000"/>
                </a:solidFill>
              </a:rPr>
              <a:t>Down 49, </a:t>
            </a:r>
            <a:r>
              <a:rPr lang="en-US" sz="2400" b="1" u="sng" dirty="0" smtClean="0">
                <a:solidFill>
                  <a:srgbClr val="008000"/>
                </a:solidFill>
              </a:rPr>
              <a:t>plus</a:t>
            </a:r>
            <a:r>
              <a:rPr lang="en-US" sz="2400" b="1" dirty="0" smtClean="0">
                <a:solidFill>
                  <a:srgbClr val="008000"/>
                </a:solidFill>
              </a:rPr>
              <a:t> net other in/out migration</a:t>
            </a:r>
          </a:p>
          <a:p>
            <a:endParaRPr lang="en-US" sz="2400" b="1" dirty="0"/>
          </a:p>
          <a:p>
            <a:r>
              <a:rPr lang="en-US" sz="2400" b="1" dirty="0" smtClean="0"/>
              <a:t>Grades 6-8</a:t>
            </a:r>
          </a:p>
          <a:p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rgbClr val="3366FF"/>
                </a:solidFill>
              </a:rPr>
              <a:t>1067</a:t>
            </a:r>
            <a:r>
              <a:rPr lang="en-US" sz="2400" b="1" dirty="0" smtClean="0"/>
              <a:t> - 329 (to HS) </a:t>
            </a:r>
            <a:r>
              <a:rPr lang="en-US" sz="2400" b="1" dirty="0"/>
              <a:t>+</a:t>
            </a:r>
            <a:r>
              <a:rPr lang="en-US" sz="2400" b="1" dirty="0" smtClean="0"/>
              <a:t> 363 (from grade 5) – 20 (to p.s.) = 1081 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8000"/>
                </a:solidFill>
              </a:rPr>
              <a:t>Up 14, </a:t>
            </a:r>
            <a:r>
              <a:rPr lang="en-US" sz="2400" b="1" u="sng" dirty="0" smtClean="0">
                <a:solidFill>
                  <a:srgbClr val="008000"/>
                </a:solidFill>
              </a:rPr>
              <a:t>plus</a:t>
            </a:r>
            <a:r>
              <a:rPr lang="en-US" sz="2400" b="1" dirty="0" smtClean="0">
                <a:solidFill>
                  <a:srgbClr val="008000"/>
                </a:solidFill>
              </a:rPr>
              <a:t> net other in/out migration</a:t>
            </a:r>
          </a:p>
          <a:p>
            <a:r>
              <a:rPr lang="en-US" sz="2400" b="1" dirty="0"/>
              <a:t>	</a:t>
            </a:r>
          </a:p>
          <a:p>
            <a:r>
              <a:rPr lang="en-US" sz="2400" b="1" dirty="0" smtClean="0"/>
              <a:t>Grades 9-12</a:t>
            </a:r>
          </a:p>
          <a:p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rgbClr val="3366FF"/>
                </a:solidFill>
              </a:rPr>
              <a:t>1198</a:t>
            </a:r>
            <a:r>
              <a:rPr lang="en-US" sz="2400" b="1" dirty="0" smtClean="0"/>
              <a:t> + 329 (from grade 8) – 275 (graduates) – 20  (to p.s.) = 1232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8000"/>
                </a:solidFill>
              </a:rPr>
              <a:t>Up 34, </a:t>
            </a:r>
            <a:r>
              <a:rPr lang="en-US" sz="2400" b="1" u="sng" dirty="0" smtClean="0">
                <a:solidFill>
                  <a:srgbClr val="008000"/>
                </a:solidFill>
              </a:rPr>
              <a:t>plus</a:t>
            </a:r>
            <a:r>
              <a:rPr lang="en-US" sz="2400" b="1" dirty="0" smtClean="0">
                <a:solidFill>
                  <a:srgbClr val="008000"/>
                </a:solidFill>
              </a:rPr>
              <a:t> other net in/out migration </a:t>
            </a:r>
          </a:p>
          <a:p>
            <a:endParaRPr lang="en-US" sz="2400" b="1" dirty="0">
              <a:solidFill>
                <a:srgbClr val="008000"/>
              </a:solidFill>
            </a:endParaRPr>
          </a:p>
          <a:p>
            <a:r>
              <a:rPr lang="en-US" sz="2000" b="1" dirty="0">
                <a:solidFill>
                  <a:schemeClr val="accent2"/>
                </a:solidFill>
              </a:rPr>
              <a:t>Projections</a:t>
            </a:r>
            <a:r>
              <a:rPr lang="en-US" sz="2000" b="1" dirty="0"/>
              <a:t> </a:t>
            </a:r>
            <a:r>
              <a:rPr lang="en-US" sz="2000" b="1" dirty="0" smtClean="0"/>
              <a:t>assume </a:t>
            </a:r>
            <a:r>
              <a:rPr lang="en-US" sz="2000" b="1" dirty="0" smtClean="0">
                <a:solidFill>
                  <a:srgbClr val="C0504D"/>
                </a:solidFill>
              </a:rPr>
              <a:t>only</a:t>
            </a:r>
            <a:r>
              <a:rPr lang="en-US" sz="2000" b="1" dirty="0" smtClean="0"/>
              <a:t> private school out-migration and </a:t>
            </a:r>
            <a:r>
              <a:rPr lang="en-US" sz="2000" b="1" dirty="0" smtClean="0">
                <a:solidFill>
                  <a:srgbClr val="C0504D"/>
                </a:solidFill>
              </a:rPr>
              <a:t>only </a:t>
            </a:r>
            <a:r>
              <a:rPr lang="en-US" sz="2000" b="1" dirty="0" smtClean="0"/>
              <a:t>K and K-1 new growth; so they </a:t>
            </a:r>
            <a:r>
              <a:rPr lang="en-US" sz="2000" b="1" dirty="0"/>
              <a:t>are </a:t>
            </a:r>
            <a:r>
              <a:rPr lang="en-US" sz="2000" b="1" dirty="0" smtClean="0"/>
              <a:t>conservative </a:t>
            </a:r>
            <a:r>
              <a:rPr lang="en-US" sz="2000" b="1" dirty="0"/>
              <a:t>based upon past </a:t>
            </a:r>
            <a:r>
              <a:rPr lang="en-US" sz="2000" b="1" dirty="0" smtClean="0"/>
              <a:t>experience </a:t>
            </a:r>
            <a:r>
              <a:rPr lang="en-US" sz="2000" b="1" dirty="0"/>
              <a:t>of at least </a:t>
            </a:r>
            <a:r>
              <a:rPr lang="en-US" sz="2000" b="1" u="sng" dirty="0" smtClean="0"/>
              <a:t>some</a:t>
            </a:r>
            <a:r>
              <a:rPr lang="en-US" sz="2000" b="1" dirty="0" smtClean="0"/>
              <a:t> other </a:t>
            </a:r>
            <a:r>
              <a:rPr lang="en-US" sz="2000" b="1" dirty="0"/>
              <a:t>net increases</a:t>
            </a:r>
            <a:r>
              <a:rPr lang="en-US" sz="2000" b="1" dirty="0" smtClean="0"/>
              <a:t>.   K number includes both full and half day (if any).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43596" y="2197850"/>
            <a:ext cx="1128792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4267</a:t>
            </a:r>
          </a:p>
          <a:p>
            <a:pPr algn="ctr"/>
            <a:r>
              <a:rPr lang="en-US" dirty="0" smtClean="0"/>
              <a:t>Projected</a:t>
            </a:r>
          </a:p>
          <a:p>
            <a:pPr algn="ctr"/>
            <a:r>
              <a:rPr lang="en-US" dirty="0" smtClean="0"/>
              <a:t>K 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2395</Words>
  <Application>Microsoft Office PowerPoint</Application>
  <PresentationFormat>On-screen Show (4:3)</PresentationFormat>
  <Paragraphs>614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Geneva</vt:lpstr>
      <vt:lpstr>Office Theme</vt:lpstr>
      <vt:lpstr>PowerPoint Presentation</vt:lpstr>
      <vt:lpstr>BUDGET PROCESS for FY 2017</vt:lpstr>
      <vt:lpstr>FY 17 BUDGET COMMENTS AND CHALLENGES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 – 12 Projections for September 2016 (based on moving along December 2015 actuals)</vt:lpstr>
      <vt:lpstr>FY 2017 – WORKING DRAFT PROPOSALS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Changes to Full-Day K for ALL Proposed Budget FY 16</vt:lpstr>
      <vt:lpstr>PowerPoint Presentation</vt:lpstr>
      <vt:lpstr>PowerPoint Presentation</vt:lpstr>
      <vt:lpstr>PowerPoint Presentation</vt:lpstr>
    </vt:vector>
  </TitlesOfParts>
  <Company>Hingham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Galo</dc:creator>
  <cp:lastModifiedBy>Cronin, Nancy</cp:lastModifiedBy>
  <cp:revision>197</cp:revision>
  <cp:lastPrinted>2016-01-07T15:46:09Z</cp:lastPrinted>
  <dcterms:created xsi:type="dcterms:W3CDTF">2013-12-29T16:58:15Z</dcterms:created>
  <dcterms:modified xsi:type="dcterms:W3CDTF">2016-01-07T22:08:57Z</dcterms:modified>
</cp:coreProperties>
</file>