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74" r:id="rId3"/>
    <p:sldId id="265" r:id="rId4"/>
    <p:sldId id="266" r:id="rId5"/>
    <p:sldId id="276" r:id="rId6"/>
    <p:sldId id="268" r:id="rId7"/>
    <p:sldId id="272" r:id="rId8"/>
    <p:sldId id="267" r:id="rId9"/>
    <p:sldId id="262" r:id="rId10"/>
    <p:sldId id="263" r:id="rId11"/>
    <p:sldId id="270" r:id="rId12"/>
    <p:sldId id="277" r:id="rId13"/>
    <p:sldId id="278" r:id="rId14"/>
    <p:sldId id="279" r:id="rId15"/>
    <p:sldId id="280" r:id="rId16"/>
    <p:sldId id="257" r:id="rId17"/>
    <p:sldId id="258" r:id="rId18"/>
    <p:sldId id="259" r:id="rId19"/>
    <p:sldId id="273" r:id="rId20"/>
    <p:sldId id="275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IN-SAN1\SchoolAdministration$\Secretary's_Folder\Rosemary's%20Folder\BUDGET\FY%2017%20Budget\Working%20copy%20of%20FY%2017%20Proposed%20Budget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IN-SAN1\SchoolAdministration$\Secretary's_Folder\Rosemary's%20Folder\BUDGET\FY%2017%20Budget\Working%20copy%20of%20FY%2017%20Proposed%20Budget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IN-SAN1\SchoolAdministration$\Secretary's_Folder\Rosemary's%20Folder\BUDGET\FY%2017%20Budget\Copy%20of%20FY%2017%20Working%20Copy%20of%20Backup%20Pages%20Budget%20%20Book-05Nov15(3)%20(2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IN-SAN1\SchoolAdministration$\Secretary's_Folder\Rosemary's%20Folder\BUDGET\FY%2017%20Budget\Copy%20of%20FY%2017%20Working%20Copy%20of%20Backup%20Pages%20Budget%20%20Book-05Nov15(3)%20(2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IN-SAN1\SchoolAdministration$\Secretary's_Folder\Rosemary's%20Folder\BUDGET\FY%2017%20Budget\Copy%20of%20FY%2017%20Working%20Copy%20of%20Backup%20Pages%20Budget%20%20Book-05Nov15(3)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/>
              <a:t>Budget Trend</a:t>
            </a:r>
          </a:p>
        </c:rich>
      </c:tx>
      <c:layout>
        <c:manualLayout>
          <c:xMode val="edge"/>
          <c:yMode val="edge"/>
          <c:x val="0.83332093904928539"/>
          <c:y val="3.4918535569115346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'Other Charts'!$C$69</c:f>
              <c:strCache>
                <c:ptCount val="1"/>
                <c:pt idx="0">
                  <c:v>Sch Committee and Admin</c:v>
                </c:pt>
              </c:strCache>
            </c:strRef>
          </c:tx>
          <c:invertIfNegative val="0"/>
          <c:cat>
            <c:strRef>
              <c:f>'Other Charts'!$D$68:$H$68</c:f>
              <c:strCache>
                <c:ptCount val="5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'Other Charts'!$D$69:$H$69</c:f>
              <c:numCache>
                <c:formatCode>#,##0</c:formatCode>
                <c:ptCount val="5"/>
                <c:pt idx="0">
                  <c:v>892702.92264</c:v>
                </c:pt>
                <c:pt idx="1">
                  <c:v>946931.47359199997</c:v>
                </c:pt>
                <c:pt idx="2">
                  <c:v>976480.43122215383</c:v>
                </c:pt>
                <c:pt idx="3">
                  <c:v>1032536.6159999999</c:v>
                </c:pt>
                <c:pt idx="4">
                  <c:v>1070522.7879999999</c:v>
                </c:pt>
              </c:numCache>
            </c:numRef>
          </c:val>
        </c:ser>
        <c:ser>
          <c:idx val="1"/>
          <c:order val="1"/>
          <c:tx>
            <c:strRef>
              <c:f>'Other Charts'!$C$72</c:f>
              <c:strCache>
                <c:ptCount val="1"/>
                <c:pt idx="0">
                  <c:v>Health and Student Activities</c:v>
                </c:pt>
              </c:strCache>
            </c:strRef>
          </c:tx>
          <c:invertIfNegative val="0"/>
          <c:cat>
            <c:strRef>
              <c:f>'Other Charts'!$D$68:$H$68</c:f>
              <c:strCache>
                <c:ptCount val="5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'Other Charts'!$D$72:$H$72</c:f>
              <c:numCache>
                <c:formatCode>#,##0</c:formatCode>
                <c:ptCount val="5"/>
                <c:pt idx="0">
                  <c:v>1168109.5242464</c:v>
                </c:pt>
                <c:pt idx="1">
                  <c:v>1187145.988008</c:v>
                </c:pt>
                <c:pt idx="2">
                  <c:v>1236019.3784354285</c:v>
                </c:pt>
                <c:pt idx="3">
                  <c:v>1307109.1191027644</c:v>
                </c:pt>
                <c:pt idx="4">
                  <c:v>1407250.5778214671</c:v>
                </c:pt>
              </c:numCache>
            </c:numRef>
          </c:val>
        </c:ser>
        <c:ser>
          <c:idx val="2"/>
          <c:order val="2"/>
          <c:tx>
            <c:strRef>
              <c:f>'Other Charts'!$C$73</c:f>
              <c:strCache>
                <c:ptCount val="1"/>
                <c:pt idx="0">
                  <c:v>Facilities and Operations</c:v>
                </c:pt>
              </c:strCache>
            </c:strRef>
          </c:tx>
          <c:invertIfNegative val="0"/>
          <c:dLbls>
            <c:numFmt formatCode="\$#,##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'Other Charts'!$D$68:$H$68</c:f>
              <c:strCache>
                <c:ptCount val="5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'Other Charts'!$D$73:$H$73</c:f>
              <c:numCache>
                <c:formatCode>#,##0</c:formatCode>
                <c:ptCount val="5"/>
                <c:pt idx="0">
                  <c:v>3359370.7076000003</c:v>
                </c:pt>
                <c:pt idx="1">
                  <c:v>3523237.5531599219</c:v>
                </c:pt>
                <c:pt idx="2">
                  <c:v>3948571.6687999996</c:v>
                </c:pt>
                <c:pt idx="3">
                  <c:v>4006074.8473599995</c:v>
                </c:pt>
                <c:pt idx="4">
                  <c:v>4271378.1097069252</c:v>
                </c:pt>
              </c:numCache>
            </c:numRef>
          </c:val>
        </c:ser>
        <c:ser>
          <c:idx val="3"/>
          <c:order val="3"/>
          <c:tx>
            <c:strRef>
              <c:f>'Other Charts'!$C$74</c:f>
              <c:strCache>
                <c:ptCount val="1"/>
                <c:pt idx="0">
                  <c:v>Regular Transportation</c:v>
                </c:pt>
              </c:strCache>
            </c:strRef>
          </c:tx>
          <c:invertIfNegative val="0"/>
          <c:cat>
            <c:strRef>
              <c:f>'Other Charts'!$D$68:$H$68</c:f>
              <c:strCache>
                <c:ptCount val="5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'Other Charts'!$D$74:$H$74</c:f>
              <c:numCache>
                <c:formatCode>#,##0</c:formatCode>
                <c:ptCount val="5"/>
                <c:pt idx="0">
                  <c:v>1236613.4380000001</c:v>
                </c:pt>
                <c:pt idx="1">
                  <c:v>1298184.68</c:v>
                </c:pt>
                <c:pt idx="2">
                  <c:v>1293023.74</c:v>
                </c:pt>
                <c:pt idx="3">
                  <c:v>1271326.7766400001</c:v>
                </c:pt>
                <c:pt idx="4">
                  <c:v>1457878.915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523392"/>
        <c:axId val="150358624"/>
      </c:barChart>
      <c:catAx>
        <c:axId val="14852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0358624"/>
        <c:crosses val="autoZero"/>
        <c:auto val="1"/>
        <c:lblAlgn val="ctr"/>
        <c:lblOffset val="100"/>
        <c:noMultiLvlLbl val="0"/>
      </c:catAx>
      <c:valAx>
        <c:axId val="1503586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8523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321801788665305"/>
          <c:y val="0.26936101775467453"/>
          <c:w val="0.16400833576358512"/>
          <c:h val="0.43822673760258313"/>
        </c:manualLayout>
      </c:layout>
      <c:overlay val="0"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/>
              <a:t>Facilities and </a:t>
            </a:r>
            <a:r>
              <a:rPr lang="en-US" dirty="0" smtClean="0"/>
              <a:t>Operations Budget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4"/>
          <c:order val="0"/>
          <c:tx>
            <c:strRef>
              <c:f>'Other Charts'!$C$83</c:f>
              <c:strCache>
                <c:ptCount val="1"/>
                <c:pt idx="0">
                  <c:v>Electricity</c:v>
                </c:pt>
              </c:strCache>
            </c:strRef>
          </c:tx>
          <c:invertIfNegative val="0"/>
          <c:cat>
            <c:strRef>
              <c:f>'Other Charts'!$D$78:$H$78</c:f>
              <c:strCache>
                <c:ptCount val="5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'Other Charts'!$D$83:$H$83</c:f>
              <c:numCache>
                <c:formatCode>#,##0</c:formatCode>
                <c:ptCount val="5"/>
                <c:pt idx="0">
                  <c:v>644984</c:v>
                </c:pt>
                <c:pt idx="1">
                  <c:v>618903.51615106151</c:v>
                </c:pt>
                <c:pt idx="2">
                  <c:v>756663</c:v>
                </c:pt>
                <c:pt idx="3">
                  <c:v>739767</c:v>
                </c:pt>
                <c:pt idx="4">
                  <c:v>739767</c:v>
                </c:pt>
              </c:numCache>
            </c:numRef>
          </c:val>
        </c:ser>
        <c:ser>
          <c:idx val="5"/>
          <c:order val="1"/>
          <c:tx>
            <c:strRef>
              <c:f>'Other Charts'!$C$84</c:f>
              <c:strCache>
                <c:ptCount val="1"/>
                <c:pt idx="0">
                  <c:v>Heat</c:v>
                </c:pt>
              </c:strCache>
            </c:strRef>
          </c:tx>
          <c:invertIfNegative val="0"/>
          <c:cat>
            <c:strRef>
              <c:f>'Other Charts'!$D$78:$H$78</c:f>
              <c:strCache>
                <c:ptCount val="5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'Other Charts'!$D$84:$H$84</c:f>
              <c:numCache>
                <c:formatCode>#,##0</c:formatCode>
                <c:ptCount val="5"/>
                <c:pt idx="0">
                  <c:v>458369</c:v>
                </c:pt>
                <c:pt idx="1">
                  <c:v>465387.63120886002</c:v>
                </c:pt>
                <c:pt idx="2">
                  <c:v>551022</c:v>
                </c:pt>
                <c:pt idx="3">
                  <c:v>466322</c:v>
                </c:pt>
                <c:pt idx="4">
                  <c:v>561323</c:v>
                </c:pt>
              </c:numCache>
            </c:numRef>
          </c:val>
        </c:ser>
        <c:ser>
          <c:idx val="6"/>
          <c:order val="2"/>
          <c:tx>
            <c:strRef>
              <c:f>'Other Charts'!$C$85</c:f>
              <c:strCache>
                <c:ptCount val="1"/>
                <c:pt idx="0">
                  <c:v>Utilities</c:v>
                </c:pt>
              </c:strCache>
            </c:strRef>
          </c:tx>
          <c:invertIfNegative val="0"/>
          <c:cat>
            <c:strRef>
              <c:f>'Other Charts'!$D$78:$H$78</c:f>
              <c:strCache>
                <c:ptCount val="5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'Other Charts'!$D$85:$H$85</c:f>
              <c:numCache>
                <c:formatCode>#,##0</c:formatCode>
                <c:ptCount val="5"/>
                <c:pt idx="0">
                  <c:v>87161</c:v>
                </c:pt>
                <c:pt idx="1">
                  <c:v>105429.22999999998</c:v>
                </c:pt>
                <c:pt idx="2">
                  <c:v>107261</c:v>
                </c:pt>
                <c:pt idx="3">
                  <c:v>118874</c:v>
                </c:pt>
                <c:pt idx="4">
                  <c:v>120357.43999999994</c:v>
                </c:pt>
              </c:numCache>
            </c:numRef>
          </c:val>
        </c:ser>
        <c:ser>
          <c:idx val="0"/>
          <c:order val="3"/>
          <c:tx>
            <c:strRef>
              <c:f>'Other Charts'!$C$86</c:f>
              <c:strCache>
                <c:ptCount val="1"/>
                <c:pt idx="0">
                  <c:v>Maintenance</c:v>
                </c:pt>
              </c:strCache>
            </c:strRef>
          </c:tx>
          <c:invertIfNegative val="0"/>
          <c:cat>
            <c:strRef>
              <c:f>'Other Charts'!$D$78:$H$78</c:f>
              <c:strCache>
                <c:ptCount val="5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'Other Charts'!$D$86:$H$86</c:f>
              <c:numCache>
                <c:formatCode>#,##0</c:formatCode>
                <c:ptCount val="5"/>
                <c:pt idx="0">
                  <c:v>839487.62760000001</c:v>
                </c:pt>
                <c:pt idx="1">
                  <c:v>891089.49580000003</c:v>
                </c:pt>
                <c:pt idx="2">
                  <c:v>988624.22880000004</c:v>
                </c:pt>
                <c:pt idx="3">
                  <c:v>1061419.7073600001</c:v>
                </c:pt>
                <c:pt idx="4">
                  <c:v>1183804.4397069253</c:v>
                </c:pt>
              </c:numCache>
            </c:numRef>
          </c:val>
        </c:ser>
        <c:ser>
          <c:idx val="1"/>
          <c:order val="4"/>
          <c:tx>
            <c:strRef>
              <c:f>'Other Charts'!$C$87</c:f>
              <c:strCache>
                <c:ptCount val="1"/>
                <c:pt idx="0">
                  <c:v>Custodial Services</c:v>
                </c:pt>
              </c:strCache>
            </c:strRef>
          </c:tx>
          <c:invertIfNegative val="0"/>
          <c:cat>
            <c:strRef>
              <c:f>'Other Charts'!$D$78:$H$78</c:f>
              <c:strCache>
                <c:ptCount val="5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'Other Charts'!$D$87:$H$87</c:f>
              <c:numCache>
                <c:formatCode>#,##0</c:formatCode>
                <c:ptCount val="5"/>
                <c:pt idx="0">
                  <c:v>1329369.08</c:v>
                </c:pt>
                <c:pt idx="1">
                  <c:v>1442427.68</c:v>
                </c:pt>
                <c:pt idx="2">
                  <c:v>1545001.44</c:v>
                </c:pt>
                <c:pt idx="3">
                  <c:v>1619691.14</c:v>
                </c:pt>
                <c:pt idx="4">
                  <c:v>1666125.23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359408"/>
        <c:axId val="150359800"/>
      </c:barChart>
      <c:catAx>
        <c:axId val="150359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0359800"/>
        <c:crosses val="autoZero"/>
        <c:auto val="1"/>
        <c:lblAlgn val="ctr"/>
        <c:lblOffset val="100"/>
        <c:noMultiLvlLbl val="0"/>
      </c:catAx>
      <c:valAx>
        <c:axId val="150359800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03594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Oil </a:t>
            </a:r>
            <a:r>
              <a:rPr lang="en-US" sz="1800" b="1" i="0" u="none" strike="noStrike" baseline="0" dirty="0" smtClean="0">
                <a:solidFill>
                  <a:srgbClr val="000000"/>
                </a:solidFill>
                <a:latin typeface="Calibri"/>
                <a:cs typeface="Calibri"/>
              </a:rPr>
              <a:t>Heat Usage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and Cost Trend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FY 09 - FY 15 Actual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FY 16 and 17 Budget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 sz="1800" b="1" i="0" u="none" strike="noStrike" baseline="0" dirty="0">
              <a:solidFill>
                <a:srgbClr val="000000"/>
              </a:solidFill>
              <a:latin typeface="Calibri"/>
              <a:cs typeface="Calibri"/>
            </a:endParaRP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10391856088743626"/>
          <c:y val="0.19717865036607266"/>
          <c:w val="0.76352968850591785"/>
          <c:h val="0.672301250172675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'4120'!$V$4</c:f>
              <c:strCache>
                <c:ptCount val="1"/>
                <c:pt idx="0">
                  <c:v>Gallons</c:v>
                </c:pt>
              </c:strCache>
            </c:strRef>
          </c:tx>
          <c:invertIfNegative val="0"/>
          <c:cat>
            <c:strRef>
              <c:f>'4120'!$U$5:$U$13</c:f>
              <c:strCache>
                <c:ptCount val="9"/>
                <c:pt idx="0">
                  <c:v>FY 09</c:v>
                </c:pt>
                <c:pt idx="1">
                  <c:v>FY 10</c:v>
                </c:pt>
                <c:pt idx="2">
                  <c:v>FY 11</c:v>
                </c:pt>
                <c:pt idx="3">
                  <c:v>FY 12</c:v>
                </c:pt>
                <c:pt idx="4">
                  <c:v>FY 13</c:v>
                </c:pt>
                <c:pt idx="5">
                  <c:v>FY14</c:v>
                </c:pt>
                <c:pt idx="6">
                  <c:v>FY 15</c:v>
                </c:pt>
                <c:pt idx="7">
                  <c:v>FY16</c:v>
                </c:pt>
                <c:pt idx="8">
                  <c:v>FY17</c:v>
                </c:pt>
              </c:strCache>
            </c:strRef>
          </c:cat>
          <c:val>
            <c:numRef>
              <c:f>'4120'!$V$5:$V$13</c:f>
              <c:numCache>
                <c:formatCode>#,##0_);\(#,##0\)</c:formatCode>
                <c:ptCount val="9"/>
                <c:pt idx="0">
                  <c:v>71691.260000000009</c:v>
                </c:pt>
                <c:pt idx="1">
                  <c:v>59291.799999999996</c:v>
                </c:pt>
                <c:pt idx="2">
                  <c:v>70061.5</c:v>
                </c:pt>
                <c:pt idx="3">
                  <c:v>46852</c:v>
                </c:pt>
                <c:pt idx="4">
                  <c:v>70728</c:v>
                </c:pt>
                <c:pt idx="5">
                  <c:v>60266</c:v>
                </c:pt>
                <c:pt idx="6">
                  <c:v>49398</c:v>
                </c:pt>
                <c:pt idx="7">
                  <c:v>40623</c:v>
                </c:pt>
                <c:pt idx="8">
                  <c:v>48263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360584"/>
        <c:axId val="150360976"/>
      </c:barChart>
      <c:lineChart>
        <c:grouping val="standard"/>
        <c:varyColors val="0"/>
        <c:ser>
          <c:idx val="1"/>
          <c:order val="1"/>
          <c:tx>
            <c:strRef>
              <c:f>'4120'!$W$4</c:f>
              <c:strCache>
                <c:ptCount val="1"/>
                <c:pt idx="0">
                  <c:v>Cost</c:v>
                </c:pt>
              </c:strCache>
            </c:strRef>
          </c:tx>
          <c:dLbls>
            <c:dLbl>
              <c:idx val="0"/>
              <c:layout>
                <c:manualLayout>
                  <c:x val="-4.832215446066053E-2"/>
                  <c:y val="-4.1106719367588931E-2"/>
                </c:manualLayout>
              </c:layout>
              <c:numFmt formatCode="\$#,##0" sourceLinked="0"/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9373607338315957E-2"/>
                  <c:y val="6.6403162055335974E-2"/>
                </c:manualLayout>
              </c:layout>
              <c:numFmt formatCode="\$#,##0" sourceLinked="0"/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9373607338315957E-2"/>
                  <c:y val="5.6916996047430828E-2"/>
                </c:manualLayout>
              </c:layout>
              <c:numFmt formatCode="\$#,##0" sourceLinked="0"/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653244503619159E-2"/>
                  <c:y val="-8.5375494071146252E-2"/>
                </c:manualLayout>
              </c:layout>
              <c:numFmt formatCode="\$#,##0" sourceLinked="0"/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1901573309598312E-2"/>
                  <c:y val="-5.059288537549407E-2"/>
                </c:manualLayout>
              </c:layout>
              <c:numFmt formatCode="\$#,##0" sourceLinked="0"/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8263305322128853E-2"/>
                  <c:y val="5.5944055944055888E-2"/>
                </c:manualLayout>
              </c:layout>
              <c:numFmt formatCode="\$#,##0" sourceLinked="0"/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3691282734067217E-2"/>
                  <c:y val="-8.8537549407114571E-2"/>
                </c:manualLayout>
              </c:layout>
              <c:numFmt formatCode="\$#,##0" sourceLinked="0"/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832214765100671E-2"/>
                  <c:y val="-6.9565217391304349E-2"/>
                </c:manualLayout>
              </c:layout>
              <c:numFmt formatCode="\$#,##0" sourceLinked="0"/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\$#,##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'4120'!$U$5:$U$13</c:f>
              <c:strCache>
                <c:ptCount val="9"/>
                <c:pt idx="0">
                  <c:v>FY 09</c:v>
                </c:pt>
                <c:pt idx="1">
                  <c:v>FY 10</c:v>
                </c:pt>
                <c:pt idx="2">
                  <c:v>FY 11</c:v>
                </c:pt>
                <c:pt idx="3">
                  <c:v>FY 12</c:v>
                </c:pt>
                <c:pt idx="4">
                  <c:v>FY 13</c:v>
                </c:pt>
                <c:pt idx="5">
                  <c:v>FY14</c:v>
                </c:pt>
                <c:pt idx="6">
                  <c:v>FY 15</c:v>
                </c:pt>
                <c:pt idx="7">
                  <c:v>FY16</c:v>
                </c:pt>
                <c:pt idx="8">
                  <c:v>FY17</c:v>
                </c:pt>
              </c:strCache>
            </c:strRef>
          </c:cat>
          <c:val>
            <c:numRef>
              <c:f>'4120'!$W$5:$W$13</c:f>
              <c:numCache>
                <c:formatCode>"$"#,##0_);\("$"#,##0\)</c:formatCode>
                <c:ptCount val="9"/>
                <c:pt idx="0">
                  <c:v>262890.80000000005</c:v>
                </c:pt>
                <c:pt idx="1">
                  <c:v>105940.2</c:v>
                </c:pt>
                <c:pt idx="2">
                  <c:v>155438.59000000003</c:v>
                </c:pt>
                <c:pt idx="3">
                  <c:v>140110.22</c:v>
                </c:pt>
                <c:pt idx="4">
                  <c:v>219889</c:v>
                </c:pt>
                <c:pt idx="5">
                  <c:v>204771</c:v>
                </c:pt>
                <c:pt idx="6">
                  <c:v>152453</c:v>
                </c:pt>
                <c:pt idx="7">
                  <c:v>117806.69999999998</c:v>
                </c:pt>
                <c:pt idx="8">
                  <c:v>117804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361368"/>
        <c:axId val="150361760"/>
      </c:lineChart>
      <c:catAx>
        <c:axId val="150360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0360976"/>
        <c:crosses val="autoZero"/>
        <c:auto val="1"/>
        <c:lblAlgn val="ctr"/>
        <c:lblOffset val="100"/>
        <c:noMultiLvlLbl val="0"/>
      </c:catAx>
      <c:valAx>
        <c:axId val="150360976"/>
        <c:scaling>
          <c:orientation val="minMax"/>
        </c:scaling>
        <c:delete val="0"/>
        <c:axPos val="l"/>
        <c:numFmt formatCode="#,##0_);\(#,##0\)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0360584"/>
        <c:crosses val="autoZero"/>
        <c:crossBetween val="between"/>
      </c:valAx>
      <c:catAx>
        <c:axId val="150361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0361760"/>
        <c:crosses val="autoZero"/>
        <c:auto val="1"/>
        <c:lblAlgn val="ctr"/>
        <c:lblOffset val="100"/>
        <c:noMultiLvlLbl val="0"/>
      </c:catAx>
      <c:valAx>
        <c:axId val="150361760"/>
        <c:scaling>
          <c:orientation val="minMax"/>
        </c:scaling>
        <c:delete val="0"/>
        <c:axPos val="r"/>
        <c:numFmt formatCode="\$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0361368"/>
        <c:crosses val="max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ayout>
        <c:manualLayout>
          <c:xMode val="edge"/>
          <c:yMode val="edge"/>
          <c:x val="0.33894901698608421"/>
          <c:y val="0.8921775909768036"/>
          <c:w val="0.32906576536423515"/>
          <c:h val="9.616957508689794E-2"/>
        </c:manualLayout>
      </c:layout>
      <c:overlay val="0"/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/>
              <a:t>Natural Gas </a:t>
            </a:r>
            <a:r>
              <a:rPr lang="en-US" dirty="0" smtClean="0"/>
              <a:t>Usage for Heating </a:t>
            </a:r>
            <a:r>
              <a:rPr lang="en-US" dirty="0"/>
              <a:t>Trend
FY 09 - FY 15 Actual
FY 16 - FY 17 Budget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12758315437842996"/>
          <c:y val="0.15986730825313503"/>
          <c:w val="0.70819601527081844"/>
          <c:h val="0.729045073069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'4120'!$V$14</c:f>
              <c:strCache>
                <c:ptCount val="1"/>
                <c:pt idx="0">
                  <c:v>Therms</c:v>
                </c:pt>
              </c:strCache>
            </c:strRef>
          </c:tx>
          <c:invertIfNegative val="0"/>
          <c:cat>
            <c:strRef>
              <c:f>'4120'!$U$15:$U$23</c:f>
              <c:strCache>
                <c:ptCount val="9"/>
                <c:pt idx="0">
                  <c:v>FY 09</c:v>
                </c:pt>
                <c:pt idx="1">
                  <c:v>FY 10</c:v>
                </c:pt>
                <c:pt idx="2">
                  <c:v>FY 11</c:v>
                </c:pt>
                <c:pt idx="3">
                  <c:v>FY 12</c:v>
                </c:pt>
                <c:pt idx="4">
                  <c:v>FY 13</c:v>
                </c:pt>
                <c:pt idx="5">
                  <c:v>FY14</c:v>
                </c:pt>
                <c:pt idx="6">
                  <c:v>FY 15</c:v>
                </c:pt>
                <c:pt idx="7">
                  <c:v>FY16</c:v>
                </c:pt>
                <c:pt idx="8">
                  <c:v>FY17</c:v>
                </c:pt>
              </c:strCache>
            </c:strRef>
          </c:cat>
          <c:val>
            <c:numRef>
              <c:f>'4120'!$V$15:$V$23</c:f>
              <c:numCache>
                <c:formatCode>#,##0_);\(#,##0\)</c:formatCode>
                <c:ptCount val="9"/>
                <c:pt idx="0">
                  <c:v>156229.89000000001</c:v>
                </c:pt>
                <c:pt idx="1">
                  <c:v>153288</c:v>
                </c:pt>
                <c:pt idx="2">
                  <c:v>177374</c:v>
                </c:pt>
                <c:pt idx="3">
                  <c:v>140034</c:v>
                </c:pt>
                <c:pt idx="4">
                  <c:v>195388</c:v>
                </c:pt>
                <c:pt idx="5">
                  <c:v>206910</c:v>
                </c:pt>
                <c:pt idx="6" formatCode="#,##0">
                  <c:v>252116</c:v>
                </c:pt>
                <c:pt idx="7" formatCode="#,##0">
                  <c:v>249320</c:v>
                </c:pt>
                <c:pt idx="8" formatCode="#,##0">
                  <c:v>242463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477552"/>
        <c:axId val="150477944"/>
      </c:barChart>
      <c:lineChart>
        <c:grouping val="standard"/>
        <c:varyColors val="0"/>
        <c:ser>
          <c:idx val="1"/>
          <c:order val="1"/>
          <c:tx>
            <c:strRef>
              <c:f>'4120'!$W$14</c:f>
              <c:strCache>
                <c:ptCount val="1"/>
                <c:pt idx="0">
                  <c:v>Cost</c:v>
                </c:pt>
              </c:strCache>
            </c:strRef>
          </c:tx>
          <c:dLbls>
            <c:dLbl>
              <c:idx val="0"/>
              <c:layout>
                <c:manualLayout>
                  <c:x val="-4.8929663608562692E-2"/>
                  <c:y val="3.8186157517899763E-2"/>
                </c:manualLayout>
              </c:layout>
              <c:numFmt formatCode="\$#,##0" sourceLinked="0"/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3200815494393478E-2"/>
                  <c:y val="-4.455051710421639E-2"/>
                </c:manualLayout>
              </c:layout>
              <c:numFmt formatCode="\$#,##0" sourceLinked="0"/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7278287461773695E-2"/>
                  <c:y val="4.77326968973747E-2"/>
                </c:manualLayout>
              </c:layout>
              <c:numFmt formatCode="\$#,##0" sourceLinked="0"/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9123343527013254E-2"/>
                  <c:y val="-4.455051710421639E-2"/>
                </c:manualLayout>
              </c:layout>
              <c:numFmt formatCode="\$#,##0" sourceLinked="0"/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7084607543323139E-2"/>
                  <c:y val="4.773244633203666E-2"/>
                </c:manualLayout>
              </c:layout>
              <c:numFmt formatCode="\$#,##0" sourceLinked="0"/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7278287461773695E-2"/>
                  <c:y val="-4.1368337311058073E-2"/>
                </c:manualLayout>
              </c:layout>
              <c:numFmt formatCode="\$#,##0" sourceLinked="0"/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719557195571956E-2"/>
                  <c:y val="-3.8492381716118684E-2"/>
                </c:manualLayout>
              </c:layout>
              <c:numFmt formatCode="\$#,##0" sourceLinked="0"/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598320915150614E-2"/>
                  <c:y val="4.0506335573620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4675256502028159E-2"/>
                  <c:y val="3.7285894818703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\$#,##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'4120'!$U$15:$U$23</c:f>
              <c:strCache>
                <c:ptCount val="9"/>
                <c:pt idx="0">
                  <c:v>FY 09</c:v>
                </c:pt>
                <c:pt idx="1">
                  <c:v>FY 10</c:v>
                </c:pt>
                <c:pt idx="2">
                  <c:v>FY 11</c:v>
                </c:pt>
                <c:pt idx="3">
                  <c:v>FY 12</c:v>
                </c:pt>
                <c:pt idx="4">
                  <c:v>FY 13</c:v>
                </c:pt>
                <c:pt idx="5">
                  <c:v>FY14</c:v>
                </c:pt>
                <c:pt idx="6">
                  <c:v>FY 15</c:v>
                </c:pt>
                <c:pt idx="7">
                  <c:v>FY16</c:v>
                </c:pt>
                <c:pt idx="8">
                  <c:v>FY17</c:v>
                </c:pt>
              </c:strCache>
            </c:strRef>
          </c:cat>
          <c:val>
            <c:numRef>
              <c:f>'4120'!$W$15:$W$23</c:f>
              <c:numCache>
                <c:formatCode>"$"#,##0</c:formatCode>
                <c:ptCount val="9"/>
                <c:pt idx="0">
                  <c:v>226031.69999999998</c:v>
                </c:pt>
                <c:pt idx="1">
                  <c:v>211360.29</c:v>
                </c:pt>
                <c:pt idx="2">
                  <c:v>215062.6</c:v>
                </c:pt>
                <c:pt idx="3">
                  <c:v>178825.26</c:v>
                </c:pt>
                <c:pt idx="4">
                  <c:v>258761</c:v>
                </c:pt>
                <c:pt idx="5">
                  <c:v>278864</c:v>
                </c:pt>
                <c:pt idx="6">
                  <c:v>289642</c:v>
                </c:pt>
                <c:pt idx="7">
                  <c:v>371485</c:v>
                </c:pt>
                <c:pt idx="8">
                  <c:v>369176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478336"/>
        <c:axId val="150478728"/>
      </c:lineChart>
      <c:catAx>
        <c:axId val="15047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0477944"/>
        <c:crosses val="autoZero"/>
        <c:auto val="1"/>
        <c:lblAlgn val="ctr"/>
        <c:lblOffset val="100"/>
        <c:noMultiLvlLbl val="0"/>
      </c:catAx>
      <c:valAx>
        <c:axId val="15047794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/>
                  <a:t>Therms</a:t>
                </a:r>
              </a:p>
            </c:rich>
          </c:tx>
          <c:overlay val="0"/>
        </c:title>
        <c:numFmt formatCode="#,##0_);\(#,##0\)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0477552"/>
        <c:crosses val="autoZero"/>
        <c:crossBetween val="between"/>
      </c:valAx>
      <c:catAx>
        <c:axId val="150478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0478728"/>
        <c:crosses val="autoZero"/>
        <c:auto val="1"/>
        <c:lblAlgn val="ctr"/>
        <c:lblOffset val="100"/>
        <c:noMultiLvlLbl val="0"/>
      </c:catAx>
      <c:valAx>
        <c:axId val="150478728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/>
                  <a:t>Costs</a:t>
                </a:r>
              </a:p>
            </c:rich>
          </c:tx>
          <c:overlay val="0"/>
        </c:title>
        <c:numFmt formatCode="\$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0478336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.31888785314237722"/>
          <c:y val="0.94779306201182678"/>
          <c:w val="0.52742721741997634"/>
          <c:h val="4.016064257028118E-2"/>
        </c:manualLayout>
      </c:layout>
      <c:overlay val="0"/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1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440" b="1" i="1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Electricity KWH  Usage and Cost </a:t>
            </a:r>
          </a:p>
          <a:p>
            <a:pPr>
              <a:defRPr sz="1200" b="0" i="1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440" b="1" i="1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Actual FY 09 -  FY 15</a:t>
            </a:r>
          </a:p>
          <a:p>
            <a:pPr>
              <a:defRPr sz="1200" b="0" i="1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440" b="1" i="1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Budget FY 16 and  FY17</a:t>
            </a:r>
          </a:p>
          <a:p>
            <a:pPr>
              <a:defRPr sz="1200" b="0" i="1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 sz="1440" b="1" i="1" u="none" strike="noStrike" baseline="0" dirty="0">
              <a:solidFill>
                <a:srgbClr val="000000"/>
              </a:solidFill>
              <a:latin typeface="Calibri"/>
              <a:cs typeface="Calibri"/>
            </a:endParaRPr>
          </a:p>
        </c:rich>
      </c:tx>
      <c:layout>
        <c:manualLayout>
          <c:xMode val="edge"/>
          <c:yMode val="edge"/>
          <c:x val="0.35617796804525642"/>
          <c:y val="0.11954022988505747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8605325790586855"/>
          <c:y val="0.2483843485081606"/>
          <c:w val="0.64453951023112399"/>
          <c:h val="0.51347005762210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'4130'!$V$4</c:f>
              <c:strCache>
                <c:ptCount val="1"/>
                <c:pt idx="0">
                  <c:v>KWH</c:v>
                </c:pt>
              </c:strCache>
            </c:strRef>
          </c:tx>
          <c:invertIfNegative val="0"/>
          <c:cat>
            <c:strRef>
              <c:f>'4130'!$U$6:$U$14</c:f>
              <c:strCache>
                <c:ptCount val="9"/>
                <c:pt idx="0">
                  <c:v>FY 09</c:v>
                </c:pt>
                <c:pt idx="1">
                  <c:v>FY 10</c:v>
                </c:pt>
                <c:pt idx="2">
                  <c:v>FY 11</c:v>
                </c:pt>
                <c:pt idx="3">
                  <c:v>FY 12</c:v>
                </c:pt>
                <c:pt idx="4">
                  <c:v>FY 13</c:v>
                </c:pt>
                <c:pt idx="5">
                  <c:v>FY14</c:v>
                </c:pt>
                <c:pt idx="6">
                  <c:v>FY 15</c:v>
                </c:pt>
                <c:pt idx="7">
                  <c:v>FY 16</c:v>
                </c:pt>
                <c:pt idx="8">
                  <c:v>FY 17</c:v>
                </c:pt>
              </c:strCache>
            </c:strRef>
          </c:cat>
          <c:val>
            <c:numRef>
              <c:f>'4130'!$V$6:$V$14</c:f>
              <c:numCache>
                <c:formatCode>#,##0</c:formatCode>
                <c:ptCount val="9"/>
                <c:pt idx="0">
                  <c:v>3551688</c:v>
                </c:pt>
                <c:pt idx="1">
                  <c:v>4028789</c:v>
                </c:pt>
                <c:pt idx="2">
                  <c:v>4085821</c:v>
                </c:pt>
                <c:pt idx="3">
                  <c:v>4019758</c:v>
                </c:pt>
                <c:pt idx="4">
                  <c:v>3891539</c:v>
                </c:pt>
                <c:pt idx="5">
                  <c:v>4135038</c:v>
                </c:pt>
                <c:pt idx="6">
                  <c:v>5004503</c:v>
                </c:pt>
                <c:pt idx="7">
                  <c:v>4829154</c:v>
                </c:pt>
                <c:pt idx="8">
                  <c:v>4396109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9"/>
        <c:axId val="150479512"/>
        <c:axId val="150479904"/>
      </c:barChart>
      <c:lineChart>
        <c:grouping val="standard"/>
        <c:varyColors val="0"/>
        <c:ser>
          <c:idx val="1"/>
          <c:order val="1"/>
          <c:tx>
            <c:strRef>
              <c:f>'4130'!$W$4</c:f>
              <c:strCache>
                <c:ptCount val="1"/>
                <c:pt idx="0">
                  <c:v>Cost</c:v>
                </c:pt>
              </c:strCache>
            </c:strRef>
          </c:tx>
          <c:dLbls>
            <c:dLbl>
              <c:idx val="0"/>
              <c:layout>
                <c:manualLayout>
                  <c:x val="-3.6129035928781909E-2"/>
                  <c:y val="4.1533546325878655E-2"/>
                </c:manualLayout>
              </c:layout>
              <c:numFmt formatCode="\$#,##0" sourceLinked="0"/>
              <c:spPr/>
              <c:txPr>
                <a:bodyPr/>
                <a:lstStyle/>
                <a:p>
                  <a:pPr>
                    <a:defRPr sz="1200" b="0" i="1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4838713217039699E-2"/>
                  <c:y val="-3.6741214057507986E-2"/>
                </c:manualLayout>
              </c:layout>
              <c:numFmt formatCode="\$#,##0" sourceLinked="0"/>
              <c:spPr/>
              <c:txPr>
                <a:bodyPr/>
                <a:lstStyle/>
                <a:p>
                  <a:pPr>
                    <a:defRPr sz="1200" b="0" i="1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4838713217039699E-2"/>
                  <c:y val="4.1533546325878593E-2"/>
                </c:manualLayout>
              </c:layout>
              <c:numFmt formatCode="\$#,##0" sourceLinked="0"/>
              <c:spPr/>
              <c:txPr>
                <a:bodyPr/>
                <a:lstStyle/>
                <a:p>
                  <a:pPr>
                    <a:defRPr sz="1200" b="0" i="1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1290326775750751E-2"/>
                  <c:y val="-4.7923322683706068E-2"/>
                </c:manualLayout>
              </c:layout>
              <c:numFmt formatCode="\$#,##0" sourceLinked="0"/>
              <c:spPr/>
              <c:txPr>
                <a:bodyPr/>
                <a:lstStyle/>
                <a:p>
                  <a:pPr>
                    <a:defRPr sz="1200" b="0" i="1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3548390505297489E-2"/>
                  <c:y val="4.1533546325878593E-2"/>
                </c:manualLayout>
              </c:layout>
              <c:numFmt formatCode="\$#,##0" sourceLinked="0"/>
              <c:spPr/>
              <c:txPr>
                <a:bodyPr/>
                <a:lstStyle/>
                <a:p>
                  <a:pPr>
                    <a:defRPr sz="1200" b="0" i="1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6774199316657281E-2"/>
                  <c:y val="-3.0351437699680482E-2"/>
                </c:manualLayout>
              </c:layout>
              <c:numFmt formatCode="\$#,##0" sourceLinked="0"/>
              <c:spPr/>
              <c:txPr>
                <a:bodyPr/>
                <a:lstStyle/>
                <a:p>
                  <a:pPr>
                    <a:defRPr sz="1200" b="0" i="1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5454545454545456E-2"/>
                  <c:y val="-2.6295436968290769E-2"/>
                </c:manualLayout>
              </c:layout>
              <c:numFmt formatCode="\$#,##0" sourceLinked="0"/>
              <c:spPr/>
              <c:txPr>
                <a:bodyPr/>
                <a:lstStyle/>
                <a:p>
                  <a:pPr>
                    <a:defRPr sz="1200" b="0" i="1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2718446601941649E-2"/>
                  <c:y val="-1.8390804597701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883505338531703E-2"/>
                  <c:y val="-2.7586206896551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\$#,##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1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'4130'!$U$6:$U$14</c:f>
              <c:strCache>
                <c:ptCount val="9"/>
                <c:pt idx="0">
                  <c:v>FY 09</c:v>
                </c:pt>
                <c:pt idx="1">
                  <c:v>FY 10</c:v>
                </c:pt>
                <c:pt idx="2">
                  <c:v>FY 11</c:v>
                </c:pt>
                <c:pt idx="3">
                  <c:v>FY 12</c:v>
                </c:pt>
                <c:pt idx="4">
                  <c:v>FY 13</c:v>
                </c:pt>
                <c:pt idx="5">
                  <c:v>FY14</c:v>
                </c:pt>
                <c:pt idx="6">
                  <c:v>FY 15</c:v>
                </c:pt>
                <c:pt idx="7">
                  <c:v>FY 16</c:v>
                </c:pt>
                <c:pt idx="8">
                  <c:v>FY 17</c:v>
                </c:pt>
              </c:strCache>
            </c:strRef>
          </c:cat>
          <c:val>
            <c:numRef>
              <c:f>'4130'!$W$6:$W$14</c:f>
              <c:numCache>
                <c:formatCode>"$"#,##0</c:formatCode>
                <c:ptCount val="9"/>
                <c:pt idx="0">
                  <c:v>525782.1</c:v>
                </c:pt>
                <c:pt idx="1">
                  <c:v>584476.50500000012</c:v>
                </c:pt>
                <c:pt idx="2">
                  <c:v>593627.44000000006</c:v>
                </c:pt>
                <c:pt idx="3">
                  <c:v>587568.69999999995</c:v>
                </c:pt>
                <c:pt idx="4">
                  <c:v>542236</c:v>
                </c:pt>
                <c:pt idx="5">
                  <c:v>593158</c:v>
                </c:pt>
                <c:pt idx="6">
                  <c:v>724192.26399999997</c:v>
                </c:pt>
                <c:pt idx="7">
                  <c:v>739767</c:v>
                </c:pt>
                <c:pt idx="8">
                  <c:v>739766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480296"/>
        <c:axId val="150480688"/>
      </c:lineChart>
      <c:catAx>
        <c:axId val="150479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1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0479904"/>
        <c:crosses val="autoZero"/>
        <c:auto val="1"/>
        <c:lblAlgn val="ctr"/>
        <c:lblOffset val="100"/>
        <c:noMultiLvlLbl val="0"/>
      </c:catAx>
      <c:valAx>
        <c:axId val="150479904"/>
        <c:scaling>
          <c:orientation val="minMax"/>
          <c:min val="100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200" b="1" i="1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/>
                  <a:t>KWH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1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0479512"/>
        <c:crosses val="autoZero"/>
        <c:crossBetween val="between"/>
        <c:majorUnit val="500000"/>
      </c:valAx>
      <c:catAx>
        <c:axId val="1504802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0480688"/>
        <c:crosses val="autoZero"/>
        <c:auto val="1"/>
        <c:lblAlgn val="ctr"/>
        <c:lblOffset val="100"/>
        <c:noMultiLvlLbl val="0"/>
      </c:catAx>
      <c:valAx>
        <c:axId val="150480688"/>
        <c:scaling>
          <c:orientation val="minMax"/>
          <c:min val="300000"/>
        </c:scaling>
        <c:delete val="0"/>
        <c:axPos val="r"/>
        <c:title>
          <c:tx>
            <c:rich>
              <a:bodyPr rot="0" vert="horz"/>
              <a:lstStyle/>
              <a:p>
                <a:pPr algn="ctr">
                  <a:defRPr sz="1200" b="1" i="1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/>
                  <a:t>Cost</a:t>
                </a:r>
              </a:p>
            </c:rich>
          </c:tx>
          <c:overlay val="0"/>
        </c:title>
        <c:numFmt formatCode="&quot;$&quot;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1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0480296"/>
        <c:crosses val="max"/>
        <c:crossBetween val="between"/>
        <c:majorUnit val="50000"/>
      </c:valAx>
    </c:plotArea>
    <c:legend>
      <c:legendPos val="r"/>
      <c:layout>
        <c:manualLayout>
          <c:xMode val="edge"/>
          <c:yMode val="edge"/>
          <c:x val="0.24757301939199347"/>
          <c:y val="0.81800862823181586"/>
          <c:w val="0.5126215630813139"/>
          <c:h val="8.2758741364226021E-2"/>
        </c:manualLayout>
      </c:layout>
      <c:overlay val="0"/>
      <c:txPr>
        <a:bodyPr/>
        <a:lstStyle/>
        <a:p>
          <a:pPr>
            <a:defRPr sz="1200" b="0" i="1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0" i="1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BF4EB43-2682-4A7F-A524-9240F930C5BE}" type="datetimeFigureOut">
              <a:rPr lang="en-US" smtClean="0"/>
              <a:t>1/20/2016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A67AC74-6026-47CD-8B91-50FF80FC4E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73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DA7-398B-4DD7-B5BB-70BB4D3F7D84}" type="datetimeFigureOut">
              <a:rPr lang="en-US" smtClean="0"/>
              <a:t>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52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DA7-398B-4DD7-B5BB-70BB4D3F7D84}" type="datetimeFigureOut">
              <a:rPr lang="en-US" smtClean="0"/>
              <a:t>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1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DA7-398B-4DD7-B5BB-70BB4D3F7D84}" type="datetimeFigureOut">
              <a:rPr lang="en-US" smtClean="0"/>
              <a:t>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7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DA7-398B-4DD7-B5BB-70BB4D3F7D84}" type="datetimeFigureOut">
              <a:rPr lang="en-US" smtClean="0"/>
              <a:t>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09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DA7-398B-4DD7-B5BB-70BB4D3F7D84}" type="datetimeFigureOut">
              <a:rPr lang="en-US" smtClean="0"/>
              <a:t>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77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DA7-398B-4DD7-B5BB-70BB4D3F7D84}" type="datetimeFigureOut">
              <a:rPr lang="en-US" smtClean="0"/>
              <a:t>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2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DA7-398B-4DD7-B5BB-70BB4D3F7D84}" type="datetimeFigureOut">
              <a:rPr lang="en-US" smtClean="0"/>
              <a:t>1/20/2016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4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DA7-398B-4DD7-B5BB-70BB4D3F7D84}" type="datetimeFigureOut">
              <a:rPr lang="en-US" smtClean="0"/>
              <a:t>1/20/2016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30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DA7-398B-4DD7-B5BB-70BB4D3F7D84}" type="datetimeFigureOut">
              <a:rPr lang="en-US" smtClean="0"/>
              <a:t>1/20/2016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DA7-398B-4DD7-B5BB-70BB4D3F7D84}" type="datetimeFigureOut">
              <a:rPr lang="en-US" smtClean="0"/>
              <a:t>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18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DA7-398B-4DD7-B5BB-70BB4D3F7D84}" type="datetimeFigureOut">
              <a:rPr lang="en-US" smtClean="0"/>
              <a:t>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8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24DA7-398B-4DD7-B5BB-70BB4D3F7D84}" type="datetimeFigureOut">
              <a:rPr lang="en-US" smtClean="0"/>
              <a:t>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Hingham Public Schools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Preliminary Budget Information</a:t>
            </a:r>
          </a:p>
          <a:p>
            <a:r>
              <a:rPr lang="en-US" dirty="0" smtClean="0"/>
              <a:t>FY 2017</a:t>
            </a:r>
          </a:p>
          <a:p>
            <a:r>
              <a:rPr lang="en-US" dirty="0" smtClean="0"/>
              <a:t>Service and Facilities</a:t>
            </a:r>
          </a:p>
          <a:p>
            <a:r>
              <a:rPr lang="en-US" dirty="0" smtClean="0"/>
              <a:t>January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93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Heating Degree Days</a:t>
            </a:r>
            <a:br>
              <a:rPr lang="en-US" dirty="0" smtClean="0"/>
            </a:br>
            <a:r>
              <a:rPr lang="en-US" sz="3100" dirty="0" smtClean="0"/>
              <a:t>How Cold was it last year?</a:t>
            </a:r>
            <a:endParaRPr lang="en-US" sz="31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5065425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Heating is the primary driver for gas, oil and electric costs.  Primary fuels are combusted while pumps, circulators, and blowers distribute the heat.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Minimal Price Savings – Reduced use oil in district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090045"/>
              </p:ext>
            </p:extLst>
          </p:nvPr>
        </p:nvGraphicFramePr>
        <p:xfrm>
          <a:off x="1828800" y="1371600"/>
          <a:ext cx="5029200" cy="3608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1156"/>
                <a:gridCol w="1128044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HEATING DEGREE DAYS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2004-2005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5,909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2005-2006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5,358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2006-2007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5,368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2007-2008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5,379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2008-2009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5,702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2009-2010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5,135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2010-2011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5,587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2011-2012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4,436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2012-2013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5,375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2013-2014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5,878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2014-2015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6,060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AVERAGE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5,472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STANDARD DEVIATION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98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Hingham Public Schools</a:t>
            </a:r>
            <a:br>
              <a:rPr lang="en-US" dirty="0" smtClean="0"/>
            </a:br>
            <a:r>
              <a:rPr lang="en-US" dirty="0" smtClean="0"/>
              <a:t>FY 17 Preliminary Budget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1365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2834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0525156"/>
              </p:ext>
            </p:extLst>
          </p:nvPr>
        </p:nvGraphicFramePr>
        <p:xfrm>
          <a:off x="533400" y="609600"/>
          <a:ext cx="80772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2269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7985205"/>
              </p:ext>
            </p:extLst>
          </p:nvPr>
        </p:nvGraphicFramePr>
        <p:xfrm>
          <a:off x="457200" y="381000"/>
          <a:ext cx="8382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2108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0891430"/>
              </p:ext>
            </p:extLst>
          </p:nvPr>
        </p:nvGraphicFramePr>
        <p:xfrm>
          <a:off x="-304800" y="-838200"/>
          <a:ext cx="9810750" cy="828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146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New Bus Lease</a:t>
            </a:r>
          </a:p>
          <a:p>
            <a:pPr lvl="1"/>
            <a:r>
              <a:rPr lang="en-US" dirty="0" smtClean="0"/>
              <a:t>Planned bid </a:t>
            </a:r>
            <a:r>
              <a:rPr lang="en-US" dirty="0"/>
              <a:t>o</a:t>
            </a:r>
            <a:r>
              <a:rPr lang="en-US" dirty="0" smtClean="0"/>
              <a:t>pening for February 10</a:t>
            </a:r>
          </a:p>
          <a:p>
            <a:pPr lvl="2"/>
            <a:r>
              <a:rPr lang="en-US" dirty="0" smtClean="0"/>
              <a:t>Bid will be for 20 buses</a:t>
            </a:r>
          </a:p>
          <a:p>
            <a:pPr lvl="2"/>
            <a:r>
              <a:rPr lang="en-US" dirty="0" smtClean="0"/>
              <a:t>Add alternative for 1 additional bus</a:t>
            </a:r>
          </a:p>
          <a:p>
            <a:pPr lvl="2"/>
            <a:r>
              <a:rPr lang="en-US" dirty="0" smtClean="0"/>
              <a:t>2015-2016 model year meeting all current standards</a:t>
            </a:r>
          </a:p>
          <a:p>
            <a:pPr lvl="2"/>
            <a:r>
              <a:rPr lang="en-US" dirty="0" smtClean="0"/>
              <a:t>GPS tracking </a:t>
            </a:r>
          </a:p>
          <a:p>
            <a:pPr lvl="1"/>
            <a:r>
              <a:rPr lang="en-US" dirty="0" smtClean="0"/>
              <a:t>Request for new driver and bus to improve ride times and comfort</a:t>
            </a:r>
          </a:p>
          <a:p>
            <a:pPr lvl="1"/>
            <a:r>
              <a:rPr lang="en-US" dirty="0" smtClean="0"/>
              <a:t>Benefit from lower diesel </a:t>
            </a:r>
            <a:r>
              <a:rPr lang="en-US" dirty="0"/>
              <a:t>f</a:t>
            </a:r>
            <a:r>
              <a:rPr lang="en-US" dirty="0" smtClean="0"/>
              <a:t>uel </a:t>
            </a:r>
            <a:r>
              <a:rPr lang="en-US" dirty="0"/>
              <a:t>p</a:t>
            </a:r>
            <a:r>
              <a:rPr lang="en-US" dirty="0" smtClean="0"/>
              <a:t>ricing</a:t>
            </a:r>
          </a:p>
          <a:p>
            <a:pPr lvl="2"/>
            <a:r>
              <a:rPr lang="en-US" dirty="0" smtClean="0"/>
              <a:t>Locked into lower contracts for 2016-2017 school year</a:t>
            </a:r>
          </a:p>
          <a:p>
            <a:pPr lvl="1"/>
            <a:r>
              <a:rPr lang="en-US" dirty="0" smtClean="0"/>
              <a:t>Increased need for monitors on vans</a:t>
            </a:r>
          </a:p>
          <a:p>
            <a:pPr lvl="2"/>
            <a:r>
              <a:rPr lang="en-US" dirty="0" smtClean="0"/>
              <a:t>Discussed more during  Special Ed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49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Capital Projects</a:t>
            </a:r>
            <a:br>
              <a:rPr lang="en-US" dirty="0" smtClean="0"/>
            </a:br>
            <a:r>
              <a:rPr lang="en-US" sz="2700" dirty="0" smtClean="0"/>
              <a:t>An overview of what is in the Capital request.  Not all inclusive.</a:t>
            </a:r>
            <a:endParaRPr lang="en-US" sz="27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Notable Items in FY 17</a:t>
            </a:r>
          </a:p>
          <a:p>
            <a:pPr lvl="1"/>
            <a:r>
              <a:rPr lang="en-US" dirty="0"/>
              <a:t>Unanticipated </a:t>
            </a:r>
            <a:r>
              <a:rPr lang="en-US" dirty="0" smtClean="0"/>
              <a:t>Repairs Request</a:t>
            </a:r>
            <a:endParaRPr lang="en-US" dirty="0"/>
          </a:p>
          <a:p>
            <a:pPr lvl="1"/>
            <a:r>
              <a:rPr lang="en-US" dirty="0" smtClean="0"/>
              <a:t>East Energy Recovery Unit (ERU) connection to the Direct Digital Control system (DDC)</a:t>
            </a:r>
          </a:p>
          <a:p>
            <a:pPr lvl="1"/>
            <a:r>
              <a:rPr lang="en-US" dirty="0" smtClean="0"/>
              <a:t>East School Chillers</a:t>
            </a:r>
          </a:p>
          <a:p>
            <a:pPr lvl="1"/>
            <a:r>
              <a:rPr lang="en-US" dirty="0" smtClean="0"/>
              <a:t>South School Compressors (Cafe A/C) </a:t>
            </a:r>
          </a:p>
          <a:p>
            <a:pPr lvl="1"/>
            <a:r>
              <a:rPr lang="en-US" dirty="0" smtClean="0"/>
              <a:t>South School Sprinkler Head Replacement</a:t>
            </a:r>
          </a:p>
          <a:p>
            <a:pPr lvl="1"/>
            <a:r>
              <a:rPr lang="en-US" dirty="0" smtClean="0"/>
              <a:t>Field Grooming Equipment</a:t>
            </a:r>
          </a:p>
          <a:p>
            <a:pPr lvl="1"/>
            <a:r>
              <a:rPr lang="en-US" dirty="0" smtClean="0"/>
              <a:t>Vehicles – Maintenance Two maintenance</a:t>
            </a:r>
          </a:p>
          <a:p>
            <a:pPr lvl="1"/>
            <a:r>
              <a:rPr lang="en-US" dirty="0"/>
              <a:t>High School Phone System</a:t>
            </a:r>
          </a:p>
          <a:p>
            <a:pPr lvl="1"/>
            <a:r>
              <a:rPr lang="en-US" dirty="0"/>
              <a:t>Foster Phone System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961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Continuing from FY 16 to FY17 (</a:t>
            </a:r>
            <a:r>
              <a:rPr lang="en-US" sz="2400" dirty="0" smtClean="0"/>
              <a:t>not all inclusive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Baseline Technology and Technology Plan Cost </a:t>
            </a:r>
          </a:p>
          <a:p>
            <a:pPr lvl="1"/>
            <a:r>
              <a:rPr lang="en-US" dirty="0" smtClean="0"/>
              <a:t>High School Carpet for Assistant Principal Office</a:t>
            </a:r>
          </a:p>
          <a:p>
            <a:pPr lvl="1"/>
            <a:r>
              <a:rPr lang="en-US" dirty="0" smtClean="0"/>
              <a:t>Carpet Replacement Plan – Elementary Schools</a:t>
            </a:r>
          </a:p>
          <a:p>
            <a:pPr lvl="1"/>
            <a:r>
              <a:rPr lang="en-US" dirty="0" smtClean="0"/>
              <a:t>Special Ed Van Replacement Plan</a:t>
            </a:r>
          </a:p>
          <a:p>
            <a:pPr lvl="1"/>
            <a:r>
              <a:rPr lang="en-US" smtClean="0"/>
              <a:t>Phone System for High School and Foster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174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Notable Outer Year Changes</a:t>
            </a:r>
          </a:p>
          <a:p>
            <a:pPr lvl="1"/>
            <a:r>
              <a:rPr lang="en-US" dirty="0" smtClean="0"/>
              <a:t>Added Master Facilities Plan 2018</a:t>
            </a:r>
          </a:p>
          <a:p>
            <a:pPr lvl="1"/>
            <a:r>
              <a:rPr lang="en-US" dirty="0" smtClean="0"/>
              <a:t>Pushed out (</a:t>
            </a:r>
            <a:r>
              <a:rPr lang="en-US" sz="1700" dirty="0" smtClean="0"/>
              <a:t>not all inclusive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High School boys locker room floors</a:t>
            </a:r>
          </a:p>
          <a:p>
            <a:pPr lvl="2"/>
            <a:r>
              <a:rPr lang="en-US" dirty="0" smtClean="0"/>
              <a:t>Foster Shed to 2018</a:t>
            </a:r>
          </a:p>
          <a:p>
            <a:pPr lvl="2"/>
            <a:r>
              <a:rPr lang="en-US" dirty="0" smtClean="0"/>
              <a:t>Building 179, 12 - 2018</a:t>
            </a:r>
          </a:p>
          <a:p>
            <a:r>
              <a:rPr lang="en-US" dirty="0" smtClean="0"/>
              <a:t>Moved From Capital to Planned Articles</a:t>
            </a:r>
          </a:p>
          <a:p>
            <a:pPr lvl="1"/>
            <a:r>
              <a:rPr lang="en-US" dirty="0" smtClean="0"/>
              <a:t>HAWC Center Design and Build </a:t>
            </a:r>
          </a:p>
          <a:p>
            <a:pPr lvl="1"/>
            <a:r>
              <a:rPr lang="en-US" dirty="0" smtClean="0"/>
              <a:t>PRS Feasibility and Windows</a:t>
            </a:r>
          </a:p>
          <a:p>
            <a:pPr lvl="1"/>
            <a:r>
              <a:rPr lang="en-US" dirty="0" smtClean="0"/>
              <a:t>Foster Feasibility and Windows</a:t>
            </a:r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9616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Equipment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Notable</a:t>
            </a:r>
          </a:p>
          <a:p>
            <a:pPr algn="ctr"/>
            <a:r>
              <a:rPr lang="en-US" sz="2800" dirty="0" smtClean="0"/>
              <a:t>Instructional Equipment	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40188" cy="1711325"/>
          </a:xfrm>
        </p:spPr>
        <p:txBody>
          <a:bodyPr/>
          <a:lstStyle/>
          <a:p>
            <a:r>
              <a:rPr lang="en-US" dirty="0" smtClean="0"/>
              <a:t>Performance Staging</a:t>
            </a:r>
          </a:p>
          <a:p>
            <a:r>
              <a:rPr lang="en-US" dirty="0" smtClean="0"/>
              <a:t>Volleyball Net System</a:t>
            </a:r>
          </a:p>
          <a:p>
            <a:r>
              <a:rPr lang="en-US" dirty="0" smtClean="0"/>
              <a:t>Health Equipment</a:t>
            </a:r>
          </a:p>
          <a:p>
            <a:pPr lvl="1"/>
            <a:r>
              <a:rPr lang="en-US" dirty="0" smtClean="0"/>
              <a:t>AED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1752600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Notable </a:t>
            </a:r>
          </a:p>
          <a:p>
            <a:pPr algn="ctr"/>
            <a:r>
              <a:rPr lang="en-US" sz="2800" dirty="0" smtClean="0"/>
              <a:t>Maintenance Equipment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200" y="2514600"/>
            <a:ext cx="4041775" cy="2244725"/>
          </a:xfrm>
        </p:spPr>
        <p:txBody>
          <a:bodyPr/>
          <a:lstStyle/>
          <a:p>
            <a:r>
              <a:rPr lang="en-US" dirty="0" smtClean="0"/>
              <a:t>Truck Bed</a:t>
            </a:r>
          </a:p>
          <a:p>
            <a:r>
              <a:rPr lang="en-US" dirty="0" smtClean="0"/>
              <a:t>Maintenance Lawn Mower</a:t>
            </a:r>
          </a:p>
          <a:p>
            <a:r>
              <a:rPr lang="en-US" dirty="0" smtClean="0"/>
              <a:t>Washer Dryer – Foster</a:t>
            </a:r>
          </a:p>
          <a:p>
            <a:pPr lvl="1"/>
            <a:r>
              <a:rPr lang="en-US" dirty="0" smtClean="0"/>
              <a:t>Cuts down on towels, mops, etc.</a:t>
            </a:r>
          </a:p>
        </p:txBody>
      </p:sp>
    </p:spTree>
    <p:extLst>
      <p:ext uri="{BB962C8B-B14F-4D97-AF65-F5344CB8AC3E}">
        <p14:creationId xmlns:p14="http://schemas.microsoft.com/office/powerpoint/2010/main" val="304727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 and Facilities</a:t>
            </a:r>
            <a:br>
              <a:rPr lang="en-US" dirty="0" smtClean="0"/>
            </a:br>
            <a:r>
              <a:rPr lang="en-US" dirty="0" smtClean="0"/>
              <a:t>FY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September Planning Meeting Initiatives</a:t>
            </a:r>
          </a:p>
          <a:p>
            <a:pPr lvl="1"/>
            <a:r>
              <a:rPr lang="en-US" dirty="0" smtClean="0"/>
              <a:t>Continue Investigating HAWC</a:t>
            </a:r>
          </a:p>
          <a:p>
            <a:pPr lvl="1"/>
            <a:r>
              <a:rPr lang="en-US" dirty="0" smtClean="0"/>
              <a:t>Plan for Statement Of Interest (SOI) for Plymouth River</a:t>
            </a:r>
          </a:p>
          <a:p>
            <a:r>
              <a:rPr lang="en-US" dirty="0" smtClean="0"/>
              <a:t>State of the Plant Facilities</a:t>
            </a:r>
          </a:p>
          <a:p>
            <a:r>
              <a:rPr lang="en-US" dirty="0" smtClean="0"/>
              <a:t>Update on Current Activities</a:t>
            </a:r>
          </a:p>
          <a:p>
            <a:r>
              <a:rPr lang="en-US" dirty="0" smtClean="0"/>
              <a:t>FY 17 Budget Requests</a:t>
            </a:r>
          </a:p>
          <a:p>
            <a:pPr lvl="1"/>
            <a:r>
              <a:rPr lang="en-US" dirty="0" smtClean="0"/>
              <a:t>Maintenance and Custodial</a:t>
            </a:r>
          </a:p>
          <a:p>
            <a:pPr lvl="1"/>
            <a:r>
              <a:rPr lang="en-US" dirty="0" smtClean="0"/>
              <a:t>Energy</a:t>
            </a:r>
          </a:p>
          <a:p>
            <a:pPr lvl="1"/>
            <a:r>
              <a:rPr lang="en-US" dirty="0" smtClean="0"/>
              <a:t>Transportation - New </a:t>
            </a:r>
            <a:r>
              <a:rPr lang="en-US" dirty="0"/>
              <a:t>Bus </a:t>
            </a:r>
            <a:r>
              <a:rPr lang="en-US" dirty="0" smtClean="0"/>
              <a:t>Lease</a:t>
            </a:r>
          </a:p>
          <a:p>
            <a:r>
              <a:rPr lang="en-US" dirty="0" smtClean="0"/>
              <a:t>Capital Request Overview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87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762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Discussion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7951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Administration, Facilities, </a:t>
            </a:r>
            <a:r>
              <a:rPr lang="en-US" sz="2700" dirty="0"/>
              <a:t>Health </a:t>
            </a:r>
            <a:r>
              <a:rPr lang="en-US" sz="2700" dirty="0" smtClean="0"/>
              <a:t>and Transportation Trend</a:t>
            </a:r>
            <a:br>
              <a:rPr lang="en-US" sz="2700" dirty="0" smtClean="0"/>
            </a:br>
            <a:r>
              <a:rPr lang="en-US" sz="2700" dirty="0" smtClean="0"/>
              <a:t>FY 17 Preliminary  Budget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6005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3139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Aging Infrastructure and Equipment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Major Unexpected repairs over the past year</a:t>
            </a:r>
          </a:p>
          <a:p>
            <a:pPr lvl="1"/>
            <a:r>
              <a:rPr lang="en-US" dirty="0" smtClean="0"/>
              <a:t>East School 9</a:t>
            </a:r>
            <a:r>
              <a:rPr lang="en-US" baseline="30000" dirty="0" smtClean="0"/>
              <a:t>th</a:t>
            </a:r>
            <a:r>
              <a:rPr lang="en-US" dirty="0" smtClean="0"/>
              <a:t> year of operation</a:t>
            </a:r>
          </a:p>
          <a:p>
            <a:pPr lvl="2"/>
            <a:r>
              <a:rPr lang="en-US" dirty="0" smtClean="0"/>
              <a:t>Chillers failed </a:t>
            </a:r>
            <a:r>
              <a:rPr lang="en-US" dirty="0"/>
              <a:t>a</a:t>
            </a:r>
            <a:r>
              <a:rPr lang="en-US" dirty="0" smtClean="0"/>
              <a:t>gain – 25K</a:t>
            </a:r>
          </a:p>
          <a:p>
            <a:pPr lvl="2"/>
            <a:r>
              <a:rPr lang="en-US" dirty="0" smtClean="0"/>
              <a:t>Energy  controls not tied to rooftop units</a:t>
            </a:r>
          </a:p>
          <a:p>
            <a:pPr lvl="1"/>
            <a:r>
              <a:rPr lang="en-US" dirty="0" smtClean="0"/>
              <a:t>High School 17 Years </a:t>
            </a:r>
          </a:p>
          <a:p>
            <a:pPr lvl="2"/>
            <a:r>
              <a:rPr lang="en-US" dirty="0" smtClean="0"/>
              <a:t>Major boiler </a:t>
            </a:r>
            <a:r>
              <a:rPr lang="en-US" dirty="0"/>
              <a:t>r</a:t>
            </a:r>
            <a:r>
              <a:rPr lang="en-US" dirty="0" smtClean="0"/>
              <a:t>epair last year – 28K</a:t>
            </a:r>
          </a:p>
          <a:p>
            <a:pPr lvl="2"/>
            <a:r>
              <a:rPr lang="en-US" dirty="0" smtClean="0"/>
              <a:t>Steam pipe failed - ?</a:t>
            </a:r>
          </a:p>
          <a:p>
            <a:pPr lvl="2"/>
            <a:r>
              <a:rPr lang="en-US" dirty="0" smtClean="0"/>
              <a:t>Sewage ejector </a:t>
            </a:r>
            <a:r>
              <a:rPr lang="en-US" dirty="0"/>
              <a:t>p</a:t>
            </a:r>
            <a:r>
              <a:rPr lang="en-US" dirty="0" smtClean="0"/>
              <a:t>ump failure – 18K</a:t>
            </a:r>
          </a:p>
          <a:p>
            <a:pPr lvl="1"/>
            <a:r>
              <a:rPr lang="en-US" dirty="0" smtClean="0"/>
              <a:t>South School 19 Years</a:t>
            </a:r>
          </a:p>
          <a:p>
            <a:pPr lvl="2"/>
            <a:r>
              <a:rPr lang="en-US" dirty="0" smtClean="0"/>
              <a:t>Dry  sprinkler system compressor failure -13K</a:t>
            </a:r>
          </a:p>
          <a:p>
            <a:pPr lvl="2"/>
            <a:r>
              <a:rPr lang="en-US" dirty="0" smtClean="0"/>
              <a:t>AC Compressor failure – Café 45K</a:t>
            </a:r>
          </a:p>
          <a:p>
            <a:pPr lvl="1"/>
            <a:r>
              <a:rPr lang="en-US" dirty="0" smtClean="0"/>
              <a:t>Foster</a:t>
            </a:r>
          </a:p>
          <a:p>
            <a:pPr lvl="2"/>
            <a:r>
              <a:rPr lang="en-US" dirty="0" smtClean="0"/>
              <a:t>Boiler manifold steam pipe failure - ?</a:t>
            </a:r>
          </a:p>
          <a:p>
            <a:pPr lvl="2"/>
            <a:r>
              <a:rPr lang="en-US" dirty="0" smtClean="0"/>
              <a:t>Condenser failure AC for all purpose room – 5K</a:t>
            </a:r>
          </a:p>
          <a:p>
            <a:pPr lvl="1"/>
            <a:r>
              <a:rPr lang="en-US" dirty="0" smtClean="0"/>
              <a:t>Plymouth River</a:t>
            </a:r>
          </a:p>
          <a:p>
            <a:pPr lvl="2"/>
            <a:r>
              <a:rPr lang="en-US" dirty="0" smtClean="0"/>
              <a:t>Equipment problems caused excessive energy use in FY 15</a:t>
            </a:r>
          </a:p>
          <a:p>
            <a:pPr lvl="2"/>
            <a:r>
              <a:rPr lang="en-US" dirty="0" smtClean="0"/>
              <a:t>Winter 2015 storm recovery</a:t>
            </a:r>
          </a:p>
          <a:p>
            <a:pPr lvl="1"/>
            <a:r>
              <a:rPr lang="en-US" dirty="0" smtClean="0"/>
              <a:t>Middle School</a:t>
            </a:r>
          </a:p>
          <a:p>
            <a:pPr lvl="2"/>
            <a:r>
              <a:rPr lang="en-US" dirty="0" smtClean="0"/>
              <a:t>Out of warranty generator repair</a:t>
            </a:r>
          </a:p>
          <a:p>
            <a:pPr lvl="2"/>
            <a:r>
              <a:rPr lang="en-US" dirty="0" smtClean="0"/>
              <a:t>Establishing annual PMs for equipment</a:t>
            </a:r>
          </a:p>
          <a:p>
            <a:pPr lvl="2"/>
            <a:r>
              <a:rPr lang="en-US" dirty="0" smtClean="0"/>
              <a:t>Elevator Control Module – Last month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6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Aging Infrastructure and </a:t>
            </a:r>
            <a:r>
              <a:rPr lang="en-US" dirty="0" smtClean="0"/>
              <a:t>Equipment </a:t>
            </a:r>
            <a:r>
              <a:rPr lang="en-US" sz="1400" dirty="0" smtClean="0"/>
              <a:t>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Maintenance </a:t>
            </a:r>
            <a:r>
              <a:rPr lang="en-US" dirty="0"/>
              <a:t>is catching up </a:t>
            </a:r>
            <a:r>
              <a:rPr lang="en-US" dirty="0" smtClean="0"/>
              <a:t>- still </a:t>
            </a:r>
            <a:r>
              <a:rPr lang="en-US" dirty="0"/>
              <a:t>a long way to </a:t>
            </a:r>
            <a:r>
              <a:rPr lang="en-US" dirty="0" smtClean="0"/>
              <a:t>go</a:t>
            </a:r>
            <a:endParaRPr lang="en-US" dirty="0"/>
          </a:p>
          <a:p>
            <a:r>
              <a:rPr lang="en-US" dirty="0"/>
              <a:t>New facilities require more </a:t>
            </a:r>
            <a:r>
              <a:rPr lang="en-US" dirty="0" smtClean="0"/>
              <a:t>preventative maintenance </a:t>
            </a:r>
          </a:p>
          <a:p>
            <a:pPr lvl="1"/>
            <a:r>
              <a:rPr lang="en-US" dirty="0" smtClean="0"/>
              <a:t>Technical </a:t>
            </a:r>
            <a:r>
              <a:rPr lang="en-US" dirty="0"/>
              <a:t>b</a:t>
            </a:r>
            <a:r>
              <a:rPr lang="en-US" dirty="0" smtClean="0"/>
              <a:t>uildings and equipment needs care and check ups</a:t>
            </a:r>
          </a:p>
          <a:p>
            <a:pPr lvl="1"/>
            <a:r>
              <a:rPr lang="en-US" dirty="0" smtClean="0"/>
              <a:t>Building Systems training for </a:t>
            </a:r>
            <a:r>
              <a:rPr lang="en-US" dirty="0"/>
              <a:t>c</a:t>
            </a:r>
            <a:r>
              <a:rPr lang="en-US" dirty="0" smtClean="0"/>
              <a:t>ustodians </a:t>
            </a:r>
          </a:p>
          <a:p>
            <a:pPr lvl="1"/>
            <a:r>
              <a:rPr lang="en-US" dirty="0" smtClean="0"/>
              <a:t>Knowledgeable vendors with proper oversight</a:t>
            </a:r>
          </a:p>
          <a:p>
            <a:r>
              <a:rPr lang="en-US" dirty="0" smtClean="0"/>
              <a:t>Maintenance Vehicles Repairs</a:t>
            </a:r>
          </a:p>
          <a:p>
            <a:pPr lvl="1"/>
            <a:r>
              <a:rPr lang="en-US" dirty="0" smtClean="0"/>
              <a:t>Major Repairs on Vehicles</a:t>
            </a:r>
          </a:p>
          <a:p>
            <a:pPr lvl="2"/>
            <a:r>
              <a:rPr lang="en-US" dirty="0" smtClean="0"/>
              <a:t>Chevy Truck $10K expenses already in FY 16</a:t>
            </a:r>
          </a:p>
          <a:p>
            <a:pPr lvl="1"/>
            <a:r>
              <a:rPr lang="en-US" dirty="0" smtClean="0"/>
              <a:t>Old fleet had a tough winter last year</a:t>
            </a:r>
            <a:endParaRPr lang="en-US" dirty="0"/>
          </a:p>
          <a:p>
            <a:r>
              <a:rPr lang="en-US" dirty="0" smtClean="0"/>
              <a:t>Yellow School Buses are 9 </a:t>
            </a:r>
            <a:r>
              <a:rPr lang="en-US" dirty="0"/>
              <a:t>years </a:t>
            </a:r>
            <a:r>
              <a:rPr lang="en-US" dirty="0" smtClean="0"/>
              <a:t>old</a:t>
            </a:r>
          </a:p>
          <a:p>
            <a:r>
              <a:rPr lang="en-US" dirty="0" smtClean="0"/>
              <a:t>Replacement plan in place for Special Ed Vans</a:t>
            </a:r>
          </a:p>
          <a:p>
            <a:r>
              <a:rPr lang="en-US" dirty="0"/>
              <a:t>Depot, Buildings 179 and 12 still need a solution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900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Facilities and Procurement Manager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800" dirty="0" smtClean="0"/>
              <a:t>Progress Update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Asset Inventory for Schools and Town</a:t>
            </a:r>
          </a:p>
          <a:p>
            <a:pPr lvl="1"/>
            <a:r>
              <a:rPr lang="en-US" dirty="0" smtClean="0"/>
              <a:t>Using interns from Mass Maritime</a:t>
            </a:r>
          </a:p>
          <a:p>
            <a:pPr lvl="1"/>
            <a:r>
              <a:rPr lang="en-US" dirty="0" smtClean="0"/>
              <a:t>Populating the School Dude equipment data base</a:t>
            </a:r>
          </a:p>
          <a:p>
            <a:r>
              <a:rPr lang="en-US" dirty="0" smtClean="0"/>
              <a:t>Focus on Preventative Maintenance and creating schedules for PM in School Dude for critical equipment</a:t>
            </a:r>
          </a:p>
          <a:p>
            <a:r>
              <a:rPr lang="en-US" dirty="0" smtClean="0"/>
              <a:t>Expanding use of School Department’s Maintenance Work Order System (School Dude) for trouble tickets</a:t>
            </a:r>
          </a:p>
          <a:p>
            <a:r>
              <a:rPr lang="en-US" dirty="0" smtClean="0"/>
              <a:t>Leadership role is establishing</a:t>
            </a:r>
          </a:p>
          <a:p>
            <a:pPr lvl="1"/>
            <a:r>
              <a:rPr lang="en-US" dirty="0" smtClean="0"/>
              <a:t>Contractor management and oversight</a:t>
            </a:r>
          </a:p>
          <a:p>
            <a:pPr lvl="1"/>
            <a:r>
              <a:rPr lang="en-US" dirty="0" smtClean="0"/>
              <a:t>Training and delegating more projects to custodians</a:t>
            </a:r>
          </a:p>
          <a:p>
            <a:pPr lvl="1"/>
            <a:r>
              <a:rPr lang="en-US" dirty="0" smtClean="0"/>
              <a:t>Performing projects quicker and less expensively by using HPS personnel on overtime as opposed to contractors</a:t>
            </a:r>
          </a:p>
          <a:p>
            <a:r>
              <a:rPr lang="en-US" dirty="0" smtClean="0"/>
              <a:t>Improved responsiveness and communications to schools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9879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ctr"/>
            <a:r>
              <a:rPr lang="en-US" sz="2800" dirty="0" smtClean="0"/>
              <a:t>Facilities  &amp; Procurement Manager</a:t>
            </a:r>
            <a:br>
              <a:rPr lang="en-US" sz="2800" dirty="0" smtClean="0"/>
            </a:br>
            <a:r>
              <a:rPr lang="en-US" sz="2800" dirty="0" smtClean="0"/>
              <a:t>Check List Review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School and Town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800" dirty="0" smtClean="0"/>
              <a:t>School Asset Inventory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Town Asset Inventory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Depot Projects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Town Buildings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Implement Full School Dude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Prioritize Projects (Maintenance)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Manage Budget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Establish Standard Reports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Ensure Quality Date Input and Reporting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/>
              <a:t>Review Capital Needs &amp; Asset Life </a:t>
            </a:r>
            <a:r>
              <a:rPr lang="en-US" sz="1800" dirty="0" smtClean="0"/>
              <a:t>Cycle for Town and Schools</a:t>
            </a:r>
            <a:endParaRPr lang="en-US" sz="1800" dirty="0"/>
          </a:p>
          <a:p>
            <a:pPr marL="411480" lvl="1" indent="0">
              <a:buNone/>
            </a:pPr>
            <a:endParaRPr lang="en-US" sz="16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Schools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1800" dirty="0"/>
              <a:t>Write Bid Specs &amp; Assign Resources to Manage Projects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Update Administration on Facilities Projects and Issues </a:t>
            </a:r>
            <a:endParaRPr lang="en-US" sz="1000" dirty="0" smtClean="0"/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PO Tracking and Forecasting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Participate in Budget Development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Maintenance</a:t>
            </a:r>
            <a:endParaRPr lang="en-US" sz="1600" dirty="0"/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Capital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Oversees </a:t>
            </a:r>
            <a:r>
              <a:rPr lang="en-US" sz="1800" dirty="0"/>
              <a:t>Facility </a:t>
            </a:r>
            <a:r>
              <a:rPr lang="en-US" sz="1800" dirty="0" smtClean="0"/>
              <a:t>Use Process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Community </a:t>
            </a:r>
            <a:r>
              <a:rPr lang="en-US" sz="1600" dirty="0" smtClean="0"/>
              <a:t>Interface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Problem Resolution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357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Personnel, Operating Funds, and Capital</a:t>
            </a:r>
          </a:p>
          <a:p>
            <a:pPr lvl="1"/>
            <a:r>
              <a:rPr lang="en-US" dirty="0" smtClean="0"/>
              <a:t>1.0 Additional </a:t>
            </a:r>
            <a:r>
              <a:rPr lang="en-US" dirty="0"/>
              <a:t>Maintenance </a:t>
            </a:r>
            <a:r>
              <a:rPr lang="en-US" dirty="0" smtClean="0"/>
              <a:t>Worker</a:t>
            </a:r>
          </a:p>
          <a:p>
            <a:pPr lvl="2"/>
            <a:r>
              <a:rPr lang="en-US" dirty="0" smtClean="0"/>
              <a:t>Restored position has been deferred for last three years</a:t>
            </a:r>
          </a:p>
          <a:p>
            <a:pPr lvl="2"/>
            <a:r>
              <a:rPr lang="en-US" dirty="0" smtClean="0"/>
              <a:t>New facilities need maintenance</a:t>
            </a:r>
          </a:p>
          <a:p>
            <a:pPr lvl="3"/>
            <a:r>
              <a:rPr lang="en-US" dirty="0" smtClean="0"/>
              <a:t>Keep them looking nice</a:t>
            </a:r>
          </a:p>
          <a:p>
            <a:pPr lvl="3"/>
            <a:r>
              <a:rPr lang="en-US" dirty="0" smtClean="0"/>
              <a:t>Repair wear an tear promptly</a:t>
            </a:r>
          </a:p>
          <a:p>
            <a:pPr lvl="1"/>
            <a:r>
              <a:rPr lang="en-US" dirty="0" smtClean="0"/>
              <a:t>Operating funds basically flat year over year</a:t>
            </a:r>
          </a:p>
          <a:p>
            <a:pPr lvl="2"/>
            <a:r>
              <a:rPr lang="en-US" dirty="0" smtClean="0"/>
              <a:t>Better contractor management</a:t>
            </a:r>
          </a:p>
          <a:p>
            <a:pPr lvl="2"/>
            <a:r>
              <a:rPr lang="en-US" dirty="0" smtClean="0"/>
              <a:t>More use of HPS personnel for projects </a:t>
            </a:r>
          </a:p>
          <a:p>
            <a:pPr lvl="2"/>
            <a:r>
              <a:rPr lang="en-US" dirty="0" smtClean="0"/>
              <a:t>Overtime is more cost effective than contractors</a:t>
            </a:r>
          </a:p>
          <a:p>
            <a:pPr lvl="1"/>
            <a:r>
              <a:rPr lang="en-US" dirty="0" smtClean="0"/>
              <a:t>Reduction in revolving account usage</a:t>
            </a:r>
          </a:p>
          <a:p>
            <a:r>
              <a:rPr lang="en-US" dirty="0" smtClean="0"/>
              <a:t>Deferred PRS request for .5 custodian to bring the school to 3.0 custodians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sz="2200" b="1" dirty="0" smtClean="0"/>
              <a:t>District added three custodians last 2014, 2 MS, 1 HS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Maintenance and Custodial Needs</a:t>
            </a:r>
            <a:br>
              <a:rPr lang="en-US" dirty="0" smtClean="0"/>
            </a:br>
            <a:r>
              <a:rPr lang="en-US" dirty="0" smtClean="0"/>
              <a:t>FY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33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Forecasting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FY 16 based on FY 14 actual usage adjusted for seasonality</a:t>
            </a:r>
          </a:p>
          <a:p>
            <a:r>
              <a:rPr lang="en-US" dirty="0" smtClean="0"/>
              <a:t>FY 17 based on FY 15 actual usage adjusted for </a:t>
            </a:r>
            <a:r>
              <a:rPr lang="en-US" dirty="0"/>
              <a:t>s</a:t>
            </a:r>
            <a:r>
              <a:rPr lang="en-US" dirty="0" smtClean="0"/>
              <a:t>easonality</a:t>
            </a:r>
          </a:p>
          <a:p>
            <a:r>
              <a:rPr lang="en-US" dirty="0" smtClean="0"/>
              <a:t>Previous years usage adjusted to the high range of an average year based on 10 year rolling Heating Degree Day Standard Deviation.</a:t>
            </a:r>
          </a:p>
          <a:p>
            <a:r>
              <a:rPr lang="en-US" dirty="0" smtClean="0"/>
              <a:t>Price based on existing pricing for electric and gas and existing contract pricing for oil</a:t>
            </a:r>
          </a:p>
          <a:p>
            <a:r>
              <a:rPr lang="en-US" dirty="0" smtClean="0"/>
              <a:t>There is no crystal ball</a:t>
            </a:r>
          </a:p>
          <a:p>
            <a:r>
              <a:rPr lang="en-US" dirty="0" smtClean="0"/>
              <a:t>Actual energy expenditures can vary widely year to year</a:t>
            </a:r>
          </a:p>
          <a:p>
            <a:pPr lvl="1"/>
            <a:r>
              <a:rPr lang="en-US" dirty="0" smtClean="0"/>
              <a:t>Severity of Winter</a:t>
            </a:r>
          </a:p>
          <a:p>
            <a:pPr lvl="1"/>
            <a:r>
              <a:rPr lang="en-US" dirty="0" smtClean="0"/>
              <a:t>Equipment </a:t>
            </a:r>
            <a:r>
              <a:rPr lang="en-US" dirty="0"/>
              <a:t>Failures 	</a:t>
            </a:r>
            <a:endParaRPr lang="en-US" dirty="0" smtClean="0"/>
          </a:p>
          <a:p>
            <a:r>
              <a:rPr lang="en-US" dirty="0" smtClean="0"/>
              <a:t>Middle School energy forecasting has a base for FY 17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300" dirty="0"/>
              <a:t>Overrun </a:t>
            </a:r>
            <a:r>
              <a:rPr lang="en-US" sz="3300" dirty="0" smtClean="0"/>
              <a:t>electric heat at </a:t>
            </a:r>
            <a:r>
              <a:rPr lang="en-US" sz="3300" dirty="0"/>
              <a:t>PRS in FY </a:t>
            </a:r>
            <a:r>
              <a:rPr lang="en-US" sz="3300" dirty="0" smtClean="0"/>
              <a:t>15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300" dirty="0" smtClean="0"/>
              <a:t>Dip in oil chart because old MS was oil, New MS is natural gas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3564</TotalTime>
  <Words>997</Words>
  <Application>Microsoft Office PowerPoint</Application>
  <PresentationFormat>On-screen Show (4:3)</PresentationFormat>
  <Paragraphs>213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Office Theme</vt:lpstr>
      <vt:lpstr>Hingham Public Schools</vt:lpstr>
      <vt:lpstr>Service and Facilities FY 17</vt:lpstr>
      <vt:lpstr> Administration, Facilities, Health and Transportation Trend FY 17 Preliminary  Budget </vt:lpstr>
      <vt:lpstr>Aging Infrastructure and Equipment</vt:lpstr>
      <vt:lpstr>Aging Infrastructure and Equipment Contd.</vt:lpstr>
      <vt:lpstr>Facilities and Procurement Manager Progress Update</vt:lpstr>
      <vt:lpstr>Facilities  &amp; Procurement Manager Check List Review</vt:lpstr>
      <vt:lpstr>Maintenance and Custodial Needs FY 17</vt:lpstr>
      <vt:lpstr>Energy Forecasting Method</vt:lpstr>
      <vt:lpstr>Heating Degree Days How Cold was it last year?</vt:lpstr>
      <vt:lpstr>Hingham Public Schools FY 17 Preliminary Budget</vt:lpstr>
      <vt:lpstr>PowerPoint Presentation</vt:lpstr>
      <vt:lpstr>PowerPoint Presentation</vt:lpstr>
      <vt:lpstr>PowerPoint Presentation</vt:lpstr>
      <vt:lpstr>Transportation</vt:lpstr>
      <vt:lpstr>Capital Projects An overview of what is in the Capital request.  Not all inclusive.</vt:lpstr>
      <vt:lpstr>Capital Projects</vt:lpstr>
      <vt:lpstr>Capital Projects</vt:lpstr>
      <vt:lpstr>Capital Equipment</vt:lpstr>
      <vt:lpstr>Discussion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Hingham Public Schools</dc:title>
  <dc:creator>HPS</dc:creator>
  <cp:lastModifiedBy>Cronin, Nancy</cp:lastModifiedBy>
  <cp:revision>122</cp:revision>
  <cp:lastPrinted>2016-01-14T17:53:31Z</cp:lastPrinted>
  <dcterms:created xsi:type="dcterms:W3CDTF">2014-01-13T18:23:38Z</dcterms:created>
  <dcterms:modified xsi:type="dcterms:W3CDTF">2016-01-20T20:20:04Z</dcterms:modified>
</cp:coreProperties>
</file>